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6" r:id="rId4"/>
    <p:sldId id="280" r:id="rId5"/>
    <p:sldId id="269" r:id="rId6"/>
    <p:sldId id="271" r:id="rId7"/>
    <p:sldId id="275" r:id="rId8"/>
    <p:sldId id="276" r:id="rId9"/>
    <p:sldId id="277" r:id="rId10"/>
    <p:sldId id="257" r:id="rId11"/>
    <p:sldId id="262" r:id="rId12"/>
    <p:sldId id="268" r:id="rId13"/>
    <p:sldId id="279" r:id="rId14"/>
    <p:sldId id="274" r:id="rId15"/>
    <p:sldId id="278" r:id="rId16"/>
    <p:sldId id="272" r:id="rId17"/>
    <p:sldId id="281" r:id="rId18"/>
    <p:sldId id="263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96" y="-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2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Инструкции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ru-RU" sz="1200" b="1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ПРИМЕЧАНИЕ.</a:t>
            </a:r>
          </a:p>
          <a:p>
            <a:pPr algn="l" defTabSz="914400">
              <a:buNone/>
            </a:pPr>
            <a:r>
              <a:rPr lang="ru-RU" sz="1200" b="0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выделите рисунок и удалите его. Затем щелкните значок "Рисунки" в заполнителе и вставьте свое изображение.</a:t>
            </a:r>
            <a:endParaRPr lang="ru-RU" sz="1200" b="0" i="1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Шестой уровень</a:t>
            </a:r>
          </a:p>
          <a:p>
            <a:pPr lvl="6"/>
            <a:r>
              <a:rPr lang="ru-RU" dirty="0" smtClean="0"/>
              <a:t>Седьмой уровень</a:t>
            </a:r>
          </a:p>
          <a:p>
            <a:pPr lvl="7"/>
            <a:r>
              <a:rPr lang="ru-RU" dirty="0" smtClean="0"/>
              <a:t>Восьмой уровень</a:t>
            </a:r>
          </a:p>
          <a:p>
            <a:pPr lvl="8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85008" y="1983180"/>
            <a:ext cx="6553941" cy="2528606"/>
          </a:xfrm>
        </p:spPr>
        <p:txBody>
          <a:bodyPr anchor="ctr">
            <a:normAutofit fontScale="90000"/>
          </a:bodyPr>
          <a:lstStyle/>
          <a:p>
            <a:pPr>
              <a:spcBef>
                <a:spcPts val="1"/>
              </a:spcBef>
            </a:pPr>
            <a:r>
              <a:rPr lang="ru-RU" sz="3100" b="1" dirty="0" smtClean="0">
                <a:solidFill>
                  <a:srgbClr val="514843"/>
                </a:solidFill>
              </a:rPr>
              <a:t>Требования к магистерской диссертации: </a:t>
            </a:r>
            <a:r>
              <a:rPr lang="en-US" sz="3100" b="1" dirty="0" smtClean="0">
                <a:solidFill>
                  <a:srgbClr val="514843"/>
                </a:solidFill>
              </a:rPr>
              <a:t/>
            </a:r>
            <a:br>
              <a:rPr lang="en-US" sz="3100" b="1" dirty="0" smtClean="0">
                <a:solidFill>
                  <a:srgbClr val="514843"/>
                </a:solidFill>
              </a:rPr>
            </a:br>
            <a:r>
              <a:rPr lang="ru-RU" sz="3100" b="1" dirty="0" smtClean="0">
                <a:solidFill>
                  <a:srgbClr val="514843"/>
                </a:solidFill>
              </a:rPr>
              <a:t>научный аппарат, </a:t>
            </a:r>
            <a:br>
              <a:rPr lang="ru-RU" sz="3100" b="1" dirty="0" smtClean="0">
                <a:solidFill>
                  <a:srgbClr val="514843"/>
                </a:solidFill>
              </a:rPr>
            </a:br>
            <a:r>
              <a:rPr lang="ru-RU" sz="3100" b="1" dirty="0" smtClean="0">
                <a:solidFill>
                  <a:srgbClr val="514843"/>
                </a:solidFill>
              </a:rPr>
              <a:t>структура, </a:t>
            </a:r>
            <a:r>
              <a:rPr lang="en-US" sz="3100" b="1" dirty="0" smtClean="0">
                <a:solidFill>
                  <a:srgbClr val="514843"/>
                </a:solidFill>
              </a:rPr>
              <a:t/>
            </a:r>
            <a:br>
              <a:rPr lang="en-US" sz="3100" b="1" dirty="0" smtClean="0">
                <a:solidFill>
                  <a:srgbClr val="514843"/>
                </a:solidFill>
              </a:rPr>
            </a:br>
            <a:r>
              <a:rPr lang="ru-RU" sz="3100" b="1" dirty="0" smtClean="0">
                <a:solidFill>
                  <a:srgbClr val="514843"/>
                </a:solidFill>
              </a:rPr>
              <a:t>организация исследования</a:t>
            </a:r>
            <a:endParaRPr lang="ru-RU" sz="3100" b="0" i="0" baseline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1093369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dirty="0" smtClean="0"/>
              <a:t>Зав. НИЛ информационно-образовательных технологий социологического факультета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dirty="0" smtClean="0"/>
              <a:t>МГУ имени </a:t>
            </a:r>
            <a:r>
              <a:rPr lang="ru-RU" dirty="0" err="1" smtClean="0"/>
              <a:t>М.В,Ломоносова</a:t>
            </a:r>
            <a:r>
              <a:rPr lang="ru-RU" dirty="0" smtClean="0"/>
              <a:t>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dirty="0" smtClean="0"/>
              <a:t>доктор психол.наук, проф. </a:t>
            </a:r>
            <a:r>
              <a:rPr lang="ru-RU" dirty="0" err="1" smtClean="0"/>
              <a:t>Темнова</a:t>
            </a:r>
            <a:r>
              <a:rPr lang="ru-RU" dirty="0" smtClean="0"/>
              <a:t> Л.В.</a:t>
            </a:r>
            <a:endParaRPr lang="ru-RU" sz="1800" b="0" i="0" dirty="0"/>
          </a:p>
        </p:txBody>
      </p:sp>
      <p:pic>
        <p:nvPicPr>
          <p:cNvPr id="4" name="Рисунок 3" descr="Открытая книга на столе на фоне расплывчатого изображения книжных полок.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Отличие</a:t>
            </a:r>
            <a:r>
              <a:rPr lang="ru-RU" dirty="0" smtClean="0"/>
              <a:t> магистерской диссертации от выпускной квалификационной </a:t>
            </a:r>
            <a:r>
              <a:rPr lang="ru-RU" dirty="0" smtClean="0">
                <a:solidFill>
                  <a:srgbClr val="C00000"/>
                </a:solidFill>
              </a:rPr>
              <a:t>работы</a:t>
            </a:r>
            <a:r>
              <a:rPr lang="ru-RU" dirty="0" smtClean="0"/>
              <a:t> </a:t>
            </a:r>
            <a:r>
              <a:rPr lang="ru-RU" dirty="0" smtClean="0"/>
              <a:t>(ВКР) </a:t>
            </a:r>
            <a:r>
              <a:rPr lang="ru-RU" dirty="0" smtClean="0">
                <a:solidFill>
                  <a:srgbClr val="C00000"/>
                </a:solidFill>
              </a:rPr>
              <a:t>бакалавра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270660"/>
            <a:ext cx="4919472" cy="581891"/>
          </a:xfrm>
        </p:spPr>
        <p:txBody>
          <a:bodyPr/>
          <a:lstStyle/>
          <a:p>
            <a:r>
              <a:rPr lang="ru-RU" dirty="0" smtClean="0"/>
              <a:t>Магистерская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514" y="1793174"/>
            <a:ext cx="5189517" cy="5064826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/>
              <a:t> - </a:t>
            </a:r>
            <a:r>
              <a:rPr lang="ru-RU" sz="5500" dirty="0" smtClean="0"/>
              <a:t>научное исследование, отличающееся фундаментальностью,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dirty="0" smtClean="0"/>
              <a:t>более глубокими теоретико-методологическими основаниями и подходами к разработке </a:t>
            </a:r>
            <a:r>
              <a:rPr lang="ru-RU" sz="5500" dirty="0" smtClean="0"/>
              <a:t>проблемы в </a:t>
            </a:r>
            <a:r>
              <a:rPr lang="ru-RU" sz="5500" dirty="0" smtClean="0"/>
              <a:t>сочетании с полученными </a:t>
            </a:r>
            <a:r>
              <a:rPr lang="ru-RU" sz="5500" dirty="0" smtClean="0"/>
              <a:t>автором знаниями </a:t>
            </a:r>
            <a:r>
              <a:rPr lang="ru-RU" sz="5500" dirty="0" smtClean="0"/>
              <a:t>в процессе обучения.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5500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b="1" dirty="0" smtClean="0"/>
              <a:t>Виды новизны исследования: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5500" dirty="0" smtClean="0">
                <a:solidFill>
                  <a:srgbClr val="FF0000"/>
                </a:solidFill>
              </a:rPr>
              <a:t>методологический,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5500" dirty="0" smtClean="0">
                <a:solidFill>
                  <a:schemeClr val="tx2"/>
                </a:solidFill>
              </a:rPr>
              <a:t>теоретический,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5500" dirty="0" smtClean="0"/>
              <a:t>технологический (разработка проектов и их внедрение достижения в результате внедрения инновационных разработок; приложения к практике);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5500" dirty="0" smtClean="0"/>
              <a:t>практический (разработка рекомендаций).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270660"/>
            <a:ext cx="4919472" cy="558140"/>
          </a:xfrm>
        </p:spPr>
        <p:txBody>
          <a:bodyPr/>
          <a:lstStyle/>
          <a:p>
            <a:r>
              <a:rPr lang="ru-RU" dirty="0" smtClean="0"/>
              <a:t>ВКР бакалавра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1816925"/>
            <a:ext cx="4919472" cy="4355275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Виды новизны исследования: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2"/>
                </a:solidFill>
              </a:rPr>
              <a:t>теоретический,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2"/>
                </a:solidFill>
              </a:rPr>
              <a:t>технологический (разработка проектов и их внедрение достижения в результате внедрения инновационных разработок; приложения к практике);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2"/>
                </a:solidFill>
              </a:rPr>
              <a:t>практический (разработка рекомендаций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Отличие</a:t>
            </a:r>
            <a:r>
              <a:rPr lang="ru-RU" dirty="0" smtClean="0"/>
              <a:t> магистерской диссертации от </a:t>
            </a:r>
            <a:br>
              <a:rPr lang="ru-RU" dirty="0" smtClean="0"/>
            </a:br>
            <a:r>
              <a:rPr lang="ru-RU" dirty="0" smtClean="0"/>
              <a:t>диссертации на соискание ученой степени </a:t>
            </a:r>
            <a:r>
              <a:rPr lang="ru-RU" dirty="0" smtClean="0">
                <a:solidFill>
                  <a:srgbClr val="C00000"/>
                </a:solidFill>
              </a:rPr>
              <a:t>кандидата наук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466106"/>
          </a:xfrm>
        </p:spPr>
        <p:txBody>
          <a:bodyPr/>
          <a:lstStyle/>
          <a:p>
            <a:r>
              <a:rPr lang="ru-RU" dirty="0" smtClean="0"/>
              <a:t>Магистерская диссертация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Отражает, прежде всего, уровень профессиональной подготовки выпускника </a:t>
            </a:r>
            <a:r>
              <a:rPr lang="ru-RU" dirty="0" smtClean="0"/>
              <a:t>магистратуры.</a:t>
            </a:r>
            <a:endParaRPr lang="ru-RU" dirty="0" smtClean="0"/>
          </a:p>
          <a:p>
            <a:r>
              <a:rPr lang="ru-RU" dirty="0" smtClean="0"/>
              <a:t>Степень магистра является </a:t>
            </a:r>
            <a:r>
              <a:rPr lang="ru-RU" dirty="0" smtClean="0">
                <a:solidFill>
                  <a:srgbClr val="FF0000"/>
                </a:solidFill>
              </a:rPr>
              <a:t>академической, </a:t>
            </a:r>
            <a:r>
              <a:rPr lang="ru-RU" dirty="0" smtClean="0"/>
              <a:t>а не ученой степенью, поэтому профессиональный уровень (демонстрируемые компетенции) и тип магистерской диссертации должен соответствовать </a:t>
            </a:r>
            <a:r>
              <a:rPr lang="ru-RU" dirty="0" smtClean="0">
                <a:solidFill>
                  <a:srgbClr val="FF0000"/>
                </a:solidFill>
              </a:rPr>
              <a:t>образовательной программе </a:t>
            </a:r>
            <a:r>
              <a:rPr lang="ru-RU" dirty="0" smtClean="0"/>
              <a:t>подготовки </a:t>
            </a:r>
            <a:r>
              <a:rPr lang="ru-RU" dirty="0" smtClean="0"/>
              <a:t>магистра.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353787"/>
            <a:ext cx="4919472" cy="76002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Диссертация на соискание ученой степени кандидата наук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Содержит</a:t>
            </a:r>
            <a:r>
              <a:rPr lang="ru-RU" b="1" dirty="0" smtClean="0">
                <a:solidFill>
                  <a:srgbClr val="FF0000"/>
                </a:solidFill>
              </a:rPr>
              <a:t> решение </a:t>
            </a:r>
            <a:r>
              <a:rPr lang="ru-RU" b="1" dirty="0" smtClean="0">
                <a:solidFill>
                  <a:srgbClr val="FF0000"/>
                </a:solidFill>
              </a:rPr>
              <a:t>задачи, </a:t>
            </a:r>
            <a:r>
              <a:rPr lang="ru-RU" dirty="0" smtClean="0">
                <a:solidFill>
                  <a:schemeClr val="tx2"/>
                </a:solidFill>
              </a:rPr>
              <a:t>имеющей</a:t>
            </a:r>
            <a:r>
              <a:rPr lang="ru-RU" b="1" dirty="0" smtClean="0">
                <a:solidFill>
                  <a:srgbClr val="FF0000"/>
                </a:solidFill>
              </a:rPr>
              <a:t> существенное значение для соответствующей отрасли знаний, </a:t>
            </a:r>
            <a:r>
              <a:rPr lang="ru-RU" dirty="0" smtClean="0">
                <a:solidFill>
                  <a:schemeClr val="tx2"/>
                </a:solidFill>
              </a:rPr>
              <a:t>либо изложены </a:t>
            </a:r>
            <a:r>
              <a:rPr lang="ru-RU" b="1" dirty="0" smtClean="0">
                <a:solidFill>
                  <a:srgbClr val="FF0000"/>
                </a:solidFill>
              </a:rPr>
              <a:t>научно обоснованные технические, технологические </a:t>
            </a:r>
            <a:r>
              <a:rPr lang="ru-RU" dirty="0" smtClean="0">
                <a:solidFill>
                  <a:schemeClr val="tx2"/>
                </a:solidFill>
              </a:rPr>
              <a:t>или иные </a:t>
            </a:r>
            <a:r>
              <a:rPr lang="ru-RU" b="1" dirty="0" smtClean="0">
                <a:solidFill>
                  <a:srgbClr val="FF0000"/>
                </a:solidFill>
              </a:rPr>
              <a:t>решения </a:t>
            </a:r>
            <a:r>
              <a:rPr lang="ru-RU" dirty="0" smtClean="0">
                <a:solidFill>
                  <a:schemeClr val="tx2"/>
                </a:solidFill>
              </a:rPr>
              <a:t>и разработки, имеющие </a:t>
            </a:r>
            <a:r>
              <a:rPr lang="ru-RU" b="1" dirty="0" smtClean="0">
                <a:solidFill>
                  <a:srgbClr val="FF0000"/>
                </a:solidFill>
              </a:rPr>
              <a:t>существенное значение для развития страны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356260"/>
            <a:ext cx="9980682" cy="11994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ПОЛОЖЕНИЕ</a:t>
            </a:r>
            <a:br>
              <a:rPr lang="ru-RU" b="1" dirty="0" smtClean="0"/>
            </a:br>
            <a:r>
              <a:rPr lang="ru-RU" b="1" dirty="0" smtClean="0"/>
              <a:t>О ПОРЯДКЕ ПРИСУЖДЕНИЯ УЧЕНЫХ СТЕПЕНЕЙ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(в </a:t>
            </a:r>
            <a:r>
              <a:rPr lang="ru-RU" dirty="0" smtClean="0"/>
              <a:t>ред. Постановления Правительства РФ от 20.06.2011 N 475)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36478" y="1175657"/>
            <a:ext cx="11887200" cy="499654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endParaRPr lang="en-US" sz="1800" dirty="0" smtClean="0"/>
          </a:p>
          <a:p>
            <a:pPr marL="0" indent="0">
              <a:spcBef>
                <a:spcPts val="0"/>
              </a:spcBef>
            </a:pPr>
            <a:endParaRPr lang="en-US" sz="1800" dirty="0" smtClean="0"/>
          </a:p>
          <a:p>
            <a:pPr marL="0" indent="457200">
              <a:spcBef>
                <a:spcPts val="0"/>
              </a:spcBef>
            </a:pPr>
            <a:r>
              <a:rPr lang="ru-RU" dirty="0" smtClean="0"/>
              <a:t>Диссертация на соискание ученой степени кандидата наук должна быть научно-квалификационной работой, в которой содержится </a:t>
            </a:r>
            <a:r>
              <a:rPr lang="ru-RU" b="1" dirty="0" smtClean="0">
                <a:solidFill>
                  <a:srgbClr val="FF0000"/>
                </a:solidFill>
              </a:rPr>
              <a:t>решение задачи, имеющей существенное значение для соответствующей отрасли знаний, либо изложены научно обоснованные технические, технологические или иные решения и разработки, имеющие существенное значение для развития страны.</a:t>
            </a:r>
          </a:p>
          <a:p>
            <a:pPr marL="0" indent="457200">
              <a:spcBef>
                <a:spcPts val="0"/>
              </a:spcBef>
            </a:pPr>
            <a:r>
              <a:rPr lang="ru-RU" dirty="0" smtClean="0"/>
              <a:t>Диссертация должна быть написана автором самостоятельно, обладать внутренним единством, содержать новые научные результаты и положения, выдвигаемые для публичной защиты, и </a:t>
            </a:r>
            <a:r>
              <a:rPr lang="ru-RU" b="1" dirty="0" smtClean="0">
                <a:solidFill>
                  <a:srgbClr val="FF0000"/>
                </a:solidFill>
              </a:rPr>
              <a:t>свидетельствовать о личном вкладе автора в науку.</a:t>
            </a:r>
          </a:p>
          <a:p>
            <a:pPr marL="0" indent="457200">
              <a:spcBef>
                <a:spcPts val="0"/>
              </a:spcBef>
            </a:pPr>
            <a:r>
              <a:rPr lang="ru-RU" dirty="0" smtClean="0"/>
              <a:t>Предложенные автором решения должны быть аргументированы и </a:t>
            </a:r>
            <a:r>
              <a:rPr lang="ru-RU" b="1" dirty="0" smtClean="0">
                <a:solidFill>
                  <a:srgbClr val="FF0000"/>
                </a:solidFill>
              </a:rPr>
              <a:t>оценены по сравнению с другими известными решениями.</a:t>
            </a:r>
          </a:p>
          <a:p>
            <a:pPr marL="0" indent="457200">
              <a:spcBef>
                <a:spcPts val="0"/>
              </a:spcBef>
            </a:pPr>
            <a:r>
              <a:rPr lang="ru-RU" dirty="0" smtClean="0"/>
              <a:t>В диссертации, имеющей прикладной характер, должны приводиться сведения о </a:t>
            </a:r>
            <a:r>
              <a:rPr lang="ru-RU" b="1" dirty="0" smtClean="0">
                <a:solidFill>
                  <a:srgbClr val="FF0000"/>
                </a:solidFill>
              </a:rPr>
              <a:t>практическом использовании </a:t>
            </a:r>
            <a:r>
              <a:rPr lang="ru-RU" dirty="0" smtClean="0"/>
              <a:t>полученных автором научных результатов, </a:t>
            </a:r>
            <a:endParaRPr lang="en-US" dirty="0" smtClean="0"/>
          </a:p>
          <a:p>
            <a:pPr marL="0" indent="457200">
              <a:spcBef>
                <a:spcPts val="0"/>
              </a:spcBef>
              <a:buNone/>
            </a:pPr>
            <a:r>
              <a:rPr lang="ru-RU" dirty="0" smtClean="0"/>
              <a:t>а в диссертации, имеющей теоретический характер, - </a:t>
            </a:r>
            <a:endParaRPr lang="ru-RU" dirty="0" smtClean="0"/>
          </a:p>
          <a:p>
            <a:pPr marL="0" indent="45720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рекомендации </a:t>
            </a:r>
            <a:r>
              <a:rPr lang="ru-RU" b="1" dirty="0" smtClean="0">
                <a:solidFill>
                  <a:srgbClr val="FF0000"/>
                </a:solidFill>
              </a:rPr>
              <a:t>по использованию научных выводов.</a:t>
            </a:r>
          </a:p>
          <a:p>
            <a:pPr marL="0" indent="457200">
              <a:spcBef>
                <a:spcPts val="0"/>
              </a:spcBef>
              <a:buNone/>
            </a:pPr>
            <a:endParaRPr lang="ru-RU" dirty="0" smtClean="0"/>
          </a:p>
          <a:p>
            <a:pPr marL="0" indent="457200">
              <a:spcBef>
                <a:spcPts val="0"/>
              </a:spcBef>
              <a:buNone/>
            </a:pPr>
            <a:r>
              <a:rPr lang="ru-RU" dirty="0" smtClean="0"/>
              <a:t>Основные </a:t>
            </a:r>
            <a:r>
              <a:rPr lang="ru-RU" dirty="0" smtClean="0"/>
              <a:t>научные результаты диссертации должны быть опубликованы в научных изданиях. Результаты диссертации на соискание ученой степени кандидата наук должны быть опубликованы </a:t>
            </a:r>
            <a:r>
              <a:rPr lang="ru-RU" b="1" dirty="0" smtClean="0">
                <a:solidFill>
                  <a:srgbClr val="FF0000"/>
                </a:solidFill>
              </a:rPr>
              <a:t>хотя бы в одном рецензируемом журнале </a:t>
            </a:r>
            <a:r>
              <a:rPr lang="ru-RU" dirty="0" smtClean="0"/>
              <a:t>или издании.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758" y="154380"/>
            <a:ext cx="11412187" cy="1080654"/>
          </a:xfrm>
        </p:spPr>
        <p:txBody>
          <a:bodyPr>
            <a:normAutofit fontScale="90000"/>
          </a:bodyPr>
          <a:lstStyle/>
          <a:p>
            <a:pPr algn="ctr">
              <a:spcBef>
                <a:spcPts val="1"/>
              </a:spcBef>
            </a:pP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       Научная новизна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> </a:t>
            </a:r>
            <a:endParaRPr lang="ru-RU" sz="3200" b="0" i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pic>
        <p:nvPicPr>
          <p:cNvPr id="5" name="Рисунок 4" descr="Изображение крупным планом книг на полках с расплывчатым изображением других книг на переднем и заднем плане.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6543304" y="1552698"/>
            <a:ext cx="5648696" cy="457200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1886" y="1211283"/>
            <a:ext cx="5367646" cy="5450774"/>
          </a:xfrm>
        </p:spPr>
        <p:txBody>
          <a:bodyPr>
            <a:normAutofit/>
          </a:bodyPr>
          <a:lstStyle/>
          <a:p>
            <a:pPr indent="457200"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	</a:t>
            </a: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3756" y="1579418"/>
            <a:ext cx="5640779" cy="249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/>
              <a:t>свидетельствует о том, какой вклад в теоретико-методологическом аспекте вносит автор диссертации в изучение </a:t>
            </a:r>
            <a:r>
              <a:rPr lang="ru-RU" sz="2000" dirty="0" smtClean="0"/>
              <a:t>исследуемой </a:t>
            </a:r>
            <a:r>
              <a:rPr lang="ru-RU" sz="2000" dirty="0" smtClean="0"/>
              <a:t>проблемы. </a:t>
            </a:r>
          </a:p>
          <a:p>
            <a:pPr indent="457200"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/>
              <a:t>Ключевое слово для формулировки теоретической новизны - «впервые».</a:t>
            </a:r>
          </a:p>
          <a:p>
            <a:pPr indent="457200"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56506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Уровни новизны магистерской диссертации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005" y="771895"/>
            <a:ext cx="11340935" cy="795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0005" y="1733796"/>
            <a:ext cx="11364686" cy="829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>
              <a:buFont typeface="Arial" pitchFamily="34" charset="0"/>
              <a:buChar char="•"/>
            </a:pPr>
            <a:r>
              <a:rPr lang="ru-RU" sz="2000" dirty="0" smtClean="0"/>
              <a:t>обнаружение нового факта, обоснование решения поставленной научной проблемы, введение в научный оборот новых данных, подтверждение известного факта для новых условий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8129" y="2790700"/>
            <a:ext cx="11376561" cy="779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>
              <a:buFont typeface="Arial" pitchFamily="34" charset="0"/>
              <a:buChar char="•"/>
            </a:pPr>
            <a:r>
              <a:rPr lang="ru-RU" sz="2000" dirty="0" smtClean="0"/>
              <a:t>разработка новой и адаптация известной методики для новой проблемы, обоснованное введение новой терминологии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005" y="3734790"/>
            <a:ext cx="1136468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>
              <a:buFont typeface="Arial" pitchFamily="34" charset="0"/>
              <a:buChar char="•"/>
            </a:pPr>
            <a:r>
              <a:rPr lang="ru-RU" sz="2000" dirty="0" smtClean="0"/>
              <a:t>новизна применения полученного результата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0005" y="4849091"/>
            <a:ext cx="1142406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>
              <a:buFont typeface="Arial" pitchFamily="34" charset="0"/>
              <a:buChar char="•"/>
            </a:pPr>
            <a:r>
              <a:rPr lang="ru-RU" sz="2000" dirty="0" smtClean="0"/>
              <a:t>новизна интерпретации полученного результата (новизна объяснения и истолкования), новое видение хорошо известных законов и идей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3756" y="5943600"/>
            <a:ext cx="114240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>
              <a:buFont typeface="Arial" pitchFamily="34" charset="0"/>
              <a:buChar char="•"/>
            </a:pPr>
            <a:r>
              <a:rPr lang="ru-RU" sz="2000" dirty="0" smtClean="0"/>
              <a:t>новизна методологии - использование существующих подходов в решении научной проблемы, разработке моделей, критериев и показателей исследуемого объекта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10639" y="1068779"/>
            <a:ext cx="1091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2"/>
                </a:solidFill>
              </a:rPr>
              <a:t>новизна постановки вопроса - это самый минимальный уровень новизны</a:t>
            </a:r>
          </a:p>
        </p:txBody>
      </p:sp>
    </p:spTree>
    <p:extLst>
      <p:ext uri="{BB962C8B-B14F-4D97-AF65-F5344CB8AC3E}">
        <p14:creationId xmlns=""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8025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Новизна исследования: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отличие от диссертации на соискание степени кандидата наук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199" y="1294411"/>
            <a:ext cx="4726379" cy="4877790"/>
          </a:xfrm>
        </p:spPr>
        <p:txBody>
          <a:bodyPr/>
          <a:lstStyle/>
          <a:p>
            <a:pPr algn="ctr">
              <a:buNone/>
            </a:pPr>
            <a:r>
              <a:rPr lang="ru-RU" sz="2200" b="1" dirty="0" smtClean="0"/>
              <a:t>Диссертации на соискание ученой степени кандидата наук </a:t>
            </a:r>
          </a:p>
          <a:p>
            <a:pPr>
              <a:buNone/>
            </a:pPr>
            <a:r>
              <a:rPr lang="ru-RU" sz="2200" dirty="0" smtClean="0"/>
              <a:t>выдвижение </a:t>
            </a:r>
            <a:r>
              <a:rPr lang="ru-RU" sz="2200" b="1" dirty="0" smtClean="0">
                <a:solidFill>
                  <a:srgbClr val="C00000"/>
                </a:solidFill>
              </a:rPr>
              <a:t>«принципиально нового»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5642" y="1270660"/>
            <a:ext cx="6175168" cy="540327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300" b="1" dirty="0" smtClean="0"/>
              <a:t>Магистерская диссертация</a:t>
            </a:r>
          </a:p>
          <a:p>
            <a:pPr indent="457200">
              <a:lnSpc>
                <a:spcPct val="110000"/>
              </a:lnSpc>
              <a:spcBef>
                <a:spcPts val="0"/>
              </a:spcBef>
            </a:pPr>
            <a:endParaRPr lang="ru-RU" sz="2300" dirty="0" smtClean="0"/>
          </a:p>
          <a:p>
            <a:pPr indent="457200">
              <a:lnSpc>
                <a:spcPct val="110000"/>
              </a:lnSpc>
              <a:spcBef>
                <a:spcPts val="0"/>
              </a:spcBef>
            </a:pPr>
            <a:r>
              <a:rPr lang="ru-RU" sz="2300" dirty="0" smtClean="0"/>
              <a:t>Соответствует не принципиальной, а </a:t>
            </a:r>
            <a:r>
              <a:rPr lang="ru-RU" sz="2300" b="1" dirty="0" smtClean="0">
                <a:solidFill>
                  <a:srgbClr val="C00000"/>
                </a:solidFill>
              </a:rPr>
              <a:t>относительной научной </a:t>
            </a:r>
            <a:r>
              <a:rPr lang="ru-RU" sz="2300" b="1" dirty="0" smtClean="0">
                <a:solidFill>
                  <a:srgbClr val="C00000"/>
                </a:solidFill>
              </a:rPr>
              <a:t>новизне</a:t>
            </a:r>
            <a:r>
              <a:rPr lang="ru-RU" sz="2300" dirty="0" smtClean="0"/>
              <a:t>: </a:t>
            </a:r>
            <a:endParaRPr lang="ru-RU" sz="2300" dirty="0" smtClean="0"/>
          </a:p>
          <a:p>
            <a:pPr indent="457200">
              <a:lnSpc>
                <a:spcPct val="110000"/>
              </a:lnSpc>
              <a:spcBef>
                <a:spcPts val="0"/>
              </a:spcBef>
            </a:pPr>
            <a:r>
              <a:rPr lang="ru-RU" sz="2300" dirty="0" smtClean="0"/>
              <a:t>концептуально новое обобщение уже существующих материалов и теоретико-методологических </a:t>
            </a:r>
            <a:r>
              <a:rPr lang="ru-RU" sz="2300" dirty="0" smtClean="0"/>
              <a:t>положений</a:t>
            </a:r>
            <a:r>
              <a:rPr lang="ru-RU" sz="2300" dirty="0" smtClean="0"/>
              <a:t>,</a:t>
            </a:r>
            <a:endParaRPr lang="ru-RU" sz="2300" dirty="0" smtClean="0"/>
          </a:p>
          <a:p>
            <a:pPr indent="457200">
              <a:lnSpc>
                <a:spcPct val="110000"/>
              </a:lnSpc>
              <a:spcBef>
                <a:spcPts val="0"/>
              </a:spcBef>
            </a:pPr>
            <a:r>
              <a:rPr lang="ru-RU" sz="2300" dirty="0" smtClean="0"/>
              <a:t>поиск </a:t>
            </a:r>
            <a:r>
              <a:rPr lang="ru-RU" sz="2300" dirty="0" smtClean="0"/>
              <a:t>каких-либо иных позиций (ракурсов) в приложении уже известных теорий и методик к новым сферам исследования (новым аспектам известного знания) .</a:t>
            </a:r>
          </a:p>
          <a:p>
            <a:pPr indent="457200">
              <a:lnSpc>
                <a:spcPct val="110000"/>
              </a:lnSpc>
              <a:spcBef>
                <a:spcPts val="0"/>
              </a:spcBef>
            </a:pPr>
            <a:endParaRPr lang="ru-RU" sz="2300" dirty="0" smtClean="0"/>
          </a:p>
          <a:p>
            <a:r>
              <a:rPr lang="ru-RU" sz="2300" dirty="0" smtClean="0"/>
              <a:t> </a:t>
            </a:r>
            <a:endParaRPr lang="ru-RU" sz="23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" y="11877"/>
          <a:ext cx="12192001" cy="6599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650"/>
                <a:gridCol w="2955515"/>
                <a:gridCol w="4585311"/>
                <a:gridCol w="3384525"/>
              </a:tblGrid>
              <a:tr h="274685">
                <a:tc gridSpan="4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Новизна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1557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dirty="0" smtClean="0"/>
                        <a:t>Принципиальная научная новизна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dirty="0" smtClean="0"/>
                        <a:t>Относительная научная новизна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56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Вид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dirty="0" smtClean="0"/>
                        <a:t>Кандидатская диссертация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dirty="0" smtClean="0"/>
                        <a:t>Магистерская диссертация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dirty="0" smtClean="0"/>
                        <a:t>ВКР бакалавра</a:t>
                      </a:r>
                      <a:endParaRPr lang="ru-RU" dirty="0"/>
                    </a:p>
                  </a:txBody>
                  <a:tcPr/>
                </a:tc>
              </a:tr>
              <a:tr h="4138719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dirty="0" smtClean="0"/>
                        <a:t>Уровни новизны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buFont typeface="Wingdings" pitchFamily="2" charset="2"/>
                        <a:buChar char="v"/>
                      </a:pP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теория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baseline="0" dirty="0" smtClean="0"/>
                        <a:t>Описание 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</a:rPr>
                        <a:t>законов, </a:t>
                      </a:r>
                      <a:r>
                        <a:rPr lang="ru-RU" baseline="0" dirty="0" smtClean="0"/>
                        <a:t>закономерностей, зависимостей;</a:t>
                      </a:r>
                    </a:p>
                    <a:p>
                      <a:pPr>
                        <a:lnSpc>
                          <a:spcPct val="70000"/>
                        </a:lnSpc>
                        <a:buFont typeface="Wingdings" pitchFamily="2" charset="2"/>
                        <a:buChar char="v"/>
                      </a:pP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концепция;</a:t>
                      </a:r>
                    </a:p>
                    <a:p>
                      <a:pPr>
                        <a:lnSpc>
                          <a:spcPct val="70000"/>
                        </a:lnSpc>
                        <a:buFont typeface="Wingdings" pitchFamily="2" charset="2"/>
                        <a:buChar char="v"/>
                      </a:pPr>
                      <a:r>
                        <a:rPr lang="ru-RU" baseline="0" dirty="0" smtClean="0"/>
                        <a:t>модель;</a:t>
                      </a:r>
                    </a:p>
                    <a:p>
                      <a:pPr>
                        <a:lnSpc>
                          <a:spcPct val="70000"/>
                        </a:lnSpc>
                        <a:buFont typeface="Wingdings" pitchFamily="2" charset="2"/>
                        <a:buChar char="v"/>
                      </a:pPr>
                      <a:r>
                        <a:rPr lang="ru-RU" baseline="0" dirty="0" smtClean="0"/>
                        <a:t>критерии и показатели;</a:t>
                      </a:r>
                    </a:p>
                    <a:p>
                      <a:pPr>
                        <a:lnSpc>
                          <a:spcPct val="70000"/>
                        </a:lnSpc>
                        <a:buFont typeface="Wingdings" pitchFamily="2" charset="2"/>
                        <a:buChar char="v"/>
                      </a:pPr>
                      <a:r>
                        <a:rPr lang="ru-RU" baseline="0" dirty="0" smtClean="0"/>
                        <a:t>методика исследования;</a:t>
                      </a:r>
                    </a:p>
                    <a:p>
                      <a:pPr>
                        <a:lnSpc>
                          <a:spcPct val="70000"/>
                        </a:lnSpc>
                        <a:buFont typeface="Wingdings" pitchFamily="2" charset="2"/>
                        <a:buChar char="v"/>
                      </a:pPr>
                      <a:r>
                        <a:rPr lang="ru-RU" baseline="0" dirty="0" smtClean="0"/>
                        <a:t>метод решения проблемы;</a:t>
                      </a:r>
                    </a:p>
                    <a:p>
                      <a:pPr>
                        <a:lnSpc>
                          <a:spcPct val="70000"/>
                        </a:lnSpc>
                        <a:buFont typeface="Wingdings" pitchFamily="2" charset="2"/>
                        <a:buChar char="v"/>
                      </a:pPr>
                      <a:r>
                        <a:rPr lang="ru-RU" baseline="0" dirty="0" smtClean="0">
                          <a:solidFill>
                            <a:srgbClr val="C00000"/>
                          </a:solidFill>
                        </a:rPr>
                        <a:t>Формулировка понятий</a:t>
                      </a:r>
                      <a:r>
                        <a:rPr lang="ru-RU" baseline="0" dirty="0" smtClean="0"/>
                        <a:t>;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описание новых явлений, процессов или эмпирических данных;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задача поставлена впервые </a:t>
                      </a:r>
                      <a:endParaRPr lang="ru-RU" baseline="0" dirty="0" smtClean="0"/>
                    </a:p>
                    <a:p>
                      <a:pPr>
                        <a:lnSpc>
                          <a:spcPct val="70000"/>
                        </a:lnSpc>
                        <a:buFontTx/>
                        <a:buChar char="-"/>
                      </a:pPr>
                      <a:endParaRPr lang="ru-RU" baseline="0" dirty="0" smtClean="0"/>
                    </a:p>
                    <a:p>
                      <a:pPr>
                        <a:lnSpc>
                          <a:spcPct val="70000"/>
                        </a:lnSpc>
                        <a:buFontTx/>
                        <a:buChar char="-"/>
                      </a:pPr>
                      <a:endParaRPr lang="ru-RU" dirty="0" smtClean="0"/>
                    </a:p>
                    <a:p>
                      <a:pPr>
                        <a:lnSpc>
                          <a:spcPct val="70000"/>
                        </a:lnSpc>
                        <a:buFontTx/>
                        <a:buChar char="-"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  <a:buFont typeface="Wingdings" pitchFamily="2" charset="2"/>
                        <a:buChar char="v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-новизна постановки вопроса;</a:t>
                      </a:r>
                    </a:p>
                    <a:p>
                      <a:pPr lvl="0">
                        <a:lnSpc>
                          <a:spcPct val="70000"/>
                        </a:lnSpc>
                        <a:buFont typeface="Wingdings" pitchFamily="2" charset="2"/>
                        <a:buChar char="v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-обнаружение нового факта, </a:t>
                      </a:r>
                    </a:p>
                    <a:p>
                      <a:pPr lvl="0">
                        <a:lnSpc>
                          <a:spcPct val="70000"/>
                        </a:lnSpc>
                        <a:buFont typeface="Wingdings" pitchFamily="2" charset="2"/>
                        <a:buChar char="v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-обоснование решения поставленной научной проблемы, </a:t>
                      </a:r>
                    </a:p>
                    <a:p>
                      <a:pPr lvl="0">
                        <a:lnSpc>
                          <a:spcPct val="70000"/>
                        </a:lnSpc>
                        <a:buFont typeface="Wingdings" pitchFamily="2" charset="2"/>
                        <a:buChar char="v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-введение в научный оборот новых данных, </a:t>
                      </a:r>
                    </a:p>
                    <a:p>
                      <a:pPr lvl="0">
                        <a:lnSpc>
                          <a:spcPct val="70000"/>
                        </a:lnSpc>
                        <a:buFont typeface="Wingdings" pitchFamily="2" charset="2"/>
                        <a:buChar char="v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-подтверждение известного факта для новых условий;</a:t>
                      </a:r>
                    </a:p>
                    <a:p>
                      <a:pPr lvl="0">
                        <a:lnSpc>
                          <a:spcPct val="70000"/>
                        </a:lnSpc>
                        <a:buFont typeface="Wingdings" pitchFamily="2" charset="2"/>
                        <a:buChar char="v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-разработка новой и адаптация известной методики для новой проблемы, </a:t>
                      </a:r>
                    </a:p>
                    <a:p>
                      <a:pPr lvl="0">
                        <a:lnSpc>
                          <a:spcPct val="70000"/>
                        </a:lnSpc>
                        <a:buFont typeface="Wingdings" pitchFamily="2" charset="2"/>
                        <a:buChar char="v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-введение новой терминологии;</a:t>
                      </a:r>
                    </a:p>
                    <a:p>
                      <a:pPr lvl="0">
                        <a:lnSpc>
                          <a:spcPct val="70000"/>
                        </a:lnSpc>
                        <a:buFont typeface="Wingdings" pitchFamily="2" charset="2"/>
                        <a:buChar char="v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-новизна применения полученного результата;</a:t>
                      </a:r>
                    </a:p>
                    <a:p>
                      <a:pPr lvl="0">
                        <a:lnSpc>
                          <a:spcPct val="70000"/>
                        </a:lnSpc>
                        <a:buFont typeface="Wingdings" pitchFamily="2" charset="2"/>
                        <a:buChar char="v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-новизна интерпретации полученного результата 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-новизна методологии (</a:t>
                      </a:r>
                      <a:r>
                        <a:rPr lang="ru-RU" sz="1800" dirty="0" smtClean="0"/>
                        <a:t>концептуально новое обобщение уже существующих материалов и теоретико-методологических положений)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  <a:buFont typeface="Wingdings" pitchFamily="2" charset="2"/>
                        <a:buChar char="v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-новизна постановки вопроса;</a:t>
                      </a:r>
                    </a:p>
                    <a:p>
                      <a:pPr lvl="0">
                        <a:lnSpc>
                          <a:spcPct val="70000"/>
                        </a:lnSpc>
                        <a:buFont typeface="Wingdings" pitchFamily="2" charset="2"/>
                        <a:buChar char="v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-обнаружение нового факта, -обоснование решения поставленной научной проблемы, </a:t>
                      </a:r>
                    </a:p>
                    <a:p>
                      <a:pPr lvl="0">
                        <a:lnSpc>
                          <a:spcPct val="70000"/>
                        </a:lnSpc>
                        <a:buFont typeface="Wingdings" pitchFamily="2" charset="2"/>
                        <a:buChar char="v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-введение в научный оборот новых данных, -подтверждение известного факта для новых условий;</a:t>
                      </a:r>
                    </a:p>
                    <a:p>
                      <a:pPr lvl="0">
                        <a:lnSpc>
                          <a:spcPct val="70000"/>
                        </a:lnSpc>
                        <a:buFont typeface="Wingdings" pitchFamily="2" charset="2"/>
                        <a:buChar char="v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-разработка новой и адаптация известной методики для новой проблемы, </a:t>
                      </a:r>
                    </a:p>
                    <a:p>
                      <a:pPr lvl="0">
                        <a:lnSpc>
                          <a:spcPct val="70000"/>
                        </a:lnSpc>
                        <a:buFont typeface="Wingdings" pitchFamily="2" charset="2"/>
                        <a:buChar char="v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-новизна применения полученного результата;</a:t>
                      </a:r>
                    </a:p>
                    <a:p>
                      <a:pPr lvl="0">
                        <a:lnSpc>
                          <a:spcPct val="70000"/>
                        </a:lnSpc>
                        <a:buFont typeface="Wingdings" pitchFamily="2" charset="2"/>
                        <a:buChar char="v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-новизна интерпретации полученного результата</a:t>
                      </a:r>
                      <a:endParaRPr lang="ru-RU" dirty="0"/>
                    </a:p>
                  </a:txBody>
                  <a:tcPr/>
                </a:tc>
              </a:tr>
              <a:tr h="1066186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dirty="0" smtClean="0"/>
                        <a:t>Виды новизны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70000"/>
                        </a:lnSpc>
                        <a:spcBef>
                          <a:spcPts val="0"/>
                        </a:spcBef>
                        <a:buFont typeface="Wingdings" pitchFamily="2" charset="2"/>
                        <a:buChar char="q"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методологический, </a:t>
                      </a:r>
                    </a:p>
                    <a:p>
                      <a:pPr marL="0" indent="0">
                        <a:lnSpc>
                          <a:spcPct val="70000"/>
                        </a:lnSpc>
                        <a:spcBef>
                          <a:spcPts val="0"/>
                        </a:spcBef>
                        <a:buFont typeface="Wingdings" pitchFamily="2" charset="2"/>
                        <a:buChar char="q"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теоретический, </a:t>
                      </a:r>
                    </a:p>
                    <a:p>
                      <a:pPr marL="0" indent="0">
                        <a:lnSpc>
                          <a:spcPct val="70000"/>
                        </a:lnSpc>
                        <a:spcBef>
                          <a:spcPts val="0"/>
                        </a:spcBef>
                        <a:buFont typeface="Wingdings" pitchFamily="2" charset="2"/>
                        <a:buChar char="q"/>
                      </a:pPr>
                      <a:r>
                        <a:rPr lang="ru-RU" sz="1800" dirty="0" smtClean="0"/>
                        <a:t>технологический</a:t>
                      </a:r>
                    </a:p>
                    <a:p>
                      <a:pPr marL="0" indent="0">
                        <a:lnSpc>
                          <a:spcPct val="70000"/>
                        </a:lnSpc>
                        <a:spcBef>
                          <a:spcPts val="0"/>
                        </a:spcBef>
                        <a:buFont typeface="Wingdings" pitchFamily="2" charset="2"/>
                        <a:buChar char="q"/>
                      </a:pPr>
                      <a:r>
                        <a:rPr lang="ru-RU" sz="1800" dirty="0" smtClean="0"/>
                        <a:t>Практический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70000"/>
                        </a:lnSpc>
                        <a:spcBef>
                          <a:spcPts val="0"/>
                        </a:spcBef>
                        <a:buFont typeface="Wingdings" pitchFamily="2" charset="2"/>
                        <a:buChar char="q"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методологический, </a:t>
                      </a:r>
                    </a:p>
                    <a:p>
                      <a:pPr marL="0" indent="0">
                        <a:lnSpc>
                          <a:spcPct val="70000"/>
                        </a:lnSpc>
                        <a:spcBef>
                          <a:spcPts val="0"/>
                        </a:spcBef>
                        <a:buFont typeface="Wingdings" pitchFamily="2" charset="2"/>
                        <a:buChar char="q"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теоретический, </a:t>
                      </a:r>
                    </a:p>
                    <a:p>
                      <a:pPr marL="0" indent="0">
                        <a:lnSpc>
                          <a:spcPct val="70000"/>
                        </a:lnSpc>
                        <a:spcBef>
                          <a:spcPts val="0"/>
                        </a:spcBef>
                        <a:buFont typeface="Wingdings" pitchFamily="2" charset="2"/>
                        <a:buChar char="q"/>
                      </a:pPr>
                      <a:r>
                        <a:rPr lang="ru-RU" sz="1800" dirty="0" smtClean="0"/>
                        <a:t>технологический </a:t>
                      </a:r>
                    </a:p>
                    <a:p>
                      <a:pPr marL="0" indent="0">
                        <a:lnSpc>
                          <a:spcPct val="70000"/>
                        </a:lnSpc>
                        <a:spcBef>
                          <a:spcPts val="0"/>
                        </a:spcBef>
                        <a:buFont typeface="Wingdings" pitchFamily="2" charset="2"/>
                        <a:buChar char="q"/>
                      </a:pPr>
                      <a:r>
                        <a:rPr lang="ru-RU" sz="1800" dirty="0" smtClean="0"/>
                        <a:t>практический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70000"/>
                        </a:lnSpc>
                        <a:spcBef>
                          <a:spcPts val="0"/>
                        </a:spcBef>
                        <a:buFont typeface="Wingdings" pitchFamily="2" charset="2"/>
                        <a:buChar char="q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теоретический, </a:t>
                      </a:r>
                    </a:p>
                    <a:p>
                      <a:pPr marL="0" indent="0">
                        <a:lnSpc>
                          <a:spcPct val="70000"/>
                        </a:lnSpc>
                        <a:spcBef>
                          <a:spcPts val="0"/>
                        </a:spcBef>
                        <a:buFont typeface="Wingdings" pitchFamily="2" charset="2"/>
                        <a:buChar char="q"/>
                      </a:pPr>
                      <a:r>
                        <a:rPr lang="ru-RU" sz="1800" dirty="0" smtClean="0"/>
                        <a:t>технологический</a:t>
                      </a:r>
                    </a:p>
                    <a:p>
                      <a:pPr marL="0" indent="0">
                        <a:lnSpc>
                          <a:spcPct val="70000"/>
                        </a:lnSpc>
                        <a:spcBef>
                          <a:spcPts val="0"/>
                        </a:spcBef>
                        <a:buFont typeface="Wingdings" pitchFamily="2" charset="2"/>
                        <a:buChar char="q"/>
                      </a:pPr>
                      <a:r>
                        <a:rPr lang="ru-RU" sz="1800" dirty="0" smtClean="0"/>
                        <a:t>практический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861951"/>
          </a:xfrm>
        </p:spPr>
        <p:txBody>
          <a:bodyPr/>
          <a:lstStyle/>
          <a:p>
            <a:pPr algn="ctr"/>
            <a:r>
              <a:rPr lang="ru-RU" altLang="zh-CN" b="1" dirty="0" smtClean="0">
                <a:solidFill>
                  <a:srgbClr val="C0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Структура магистерской диссертации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211283" y="1305416"/>
            <a:ext cx="1018903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● 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Aharoni" pitchFamily="2" charset="-79"/>
              </a:rPr>
              <a:t>обоснование выбора темы, цели и задач исследования;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Aharoni" pitchFamily="2" charset="-79"/>
              </a:rPr>
              <a:t>● актуальность темы и научная новизна поставленных автором исследовательских задач;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Aharoni" pitchFamily="2" charset="-79"/>
              </a:rPr>
              <a:t>● обзор существующей (изданной) по избранной теме литературы, выполненный в «проблемном» аспекте — в соответствии с уже существующими теоретико-методологическими подходами к данной проблематике;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Aharoni" pitchFamily="2" charset="-79"/>
              </a:rPr>
              <a:t>● обоснование выбора методологии исследования;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Aharoni" pitchFamily="2" charset="-79"/>
              </a:rPr>
              <a:t>● представление результатов исследования, их обоснование и анализ;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Aharoni" pitchFamily="2" charset="-79"/>
              </a:rPr>
              <a:t>● выводы (как промежуточные выводные положения (в каждой главе исследования), так и выводы в разделе «Заключение»).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Основные научные результаты диссертации должны быть опубликованы, как минимум, в одной статье в научных изданиях (в журналах, включенных в РИНЦ) до ее защиты.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03762" y="439521"/>
          <a:ext cx="10770918" cy="6375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9763"/>
                <a:gridCol w="6264839"/>
                <a:gridCol w="2446316"/>
              </a:tblGrid>
              <a:tr h="595171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Введение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7-10 с.</a:t>
                      </a:r>
                      <a:endParaRPr lang="ru-RU" dirty="0"/>
                    </a:p>
                  </a:txBody>
                  <a:tcPr/>
                </a:tc>
              </a:tr>
              <a:tr h="831132">
                <a:tc>
                  <a:txBody>
                    <a:bodyPr/>
                    <a:lstStyle/>
                    <a:p>
                      <a:r>
                        <a:rPr lang="ru-RU" dirty="0" smtClean="0"/>
                        <a:t>1 глава</a:t>
                      </a:r>
                    </a:p>
                    <a:p>
                      <a:r>
                        <a:rPr lang="ru-RU" dirty="0" smtClean="0"/>
                        <a:t>(2-4 параграфа)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0098">
                <a:tc>
                  <a:txBody>
                    <a:bodyPr/>
                    <a:lstStyle/>
                    <a:p>
                      <a:r>
                        <a:rPr lang="ru-RU" dirty="0" smtClean="0"/>
                        <a:t>1.1.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Объект исследования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10-20</a:t>
                      </a:r>
                      <a:endParaRPr lang="ru-RU" dirty="0"/>
                    </a:p>
                  </a:txBody>
                  <a:tcPr/>
                </a:tc>
              </a:tr>
              <a:tr h="340098">
                <a:tc>
                  <a:txBody>
                    <a:bodyPr/>
                    <a:lstStyle/>
                    <a:p>
                      <a:r>
                        <a:rPr lang="ru-RU" dirty="0" smtClean="0"/>
                        <a:t>1.2.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 исследования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10-20</a:t>
                      </a:r>
                      <a:endParaRPr lang="ru-RU" dirty="0"/>
                    </a:p>
                  </a:txBody>
                  <a:tcPr/>
                </a:tc>
              </a:tr>
              <a:tr h="1080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глава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(2-4 параграфа)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80471">
                <a:tc>
                  <a:txBody>
                    <a:bodyPr/>
                    <a:lstStyle/>
                    <a:p>
                      <a:r>
                        <a:rPr lang="ru-RU" dirty="0" smtClean="0"/>
                        <a:t>2.1.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Методология и общий алгоритм теоретического или эмпирического (прикладного) исследования</a:t>
                      </a:r>
                      <a:endParaRPr lang="ru-RU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10-20</a:t>
                      </a:r>
                      <a:endParaRPr lang="ru-RU" dirty="0"/>
                    </a:p>
                  </a:txBody>
                  <a:tcPr/>
                </a:tc>
              </a:tr>
              <a:tr h="595171">
                <a:tc>
                  <a:txBody>
                    <a:bodyPr/>
                    <a:lstStyle/>
                    <a:p>
                      <a:r>
                        <a:rPr lang="ru-RU" dirty="0" smtClean="0"/>
                        <a:t>2.2.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Представление результата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10-20</a:t>
                      </a:r>
                      <a:endParaRPr lang="ru-RU" dirty="0"/>
                    </a:p>
                  </a:txBody>
                  <a:tcPr/>
                </a:tc>
              </a:tr>
              <a:tr h="340098">
                <a:tc>
                  <a:txBody>
                    <a:bodyPr/>
                    <a:lstStyle/>
                    <a:p>
                      <a:r>
                        <a:rPr lang="ru-RU" dirty="0" smtClean="0"/>
                        <a:t>Заключение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5-7 с.</a:t>
                      </a:r>
                      <a:endParaRPr lang="ru-RU" dirty="0"/>
                    </a:p>
                  </a:txBody>
                  <a:tcPr/>
                </a:tc>
              </a:tr>
              <a:tr h="595171">
                <a:tc>
                  <a:txBody>
                    <a:bodyPr/>
                    <a:lstStyle/>
                    <a:p>
                      <a:r>
                        <a:rPr lang="ru-RU" dirty="0" smtClean="0"/>
                        <a:t>Список литературы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40098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80-100 с.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003801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90649"/>
          </a:xfrm>
        </p:spPr>
        <p:txBody>
          <a:bodyPr>
            <a:normAutofit fontScale="90000"/>
          </a:bodyPr>
          <a:lstStyle/>
          <a:p>
            <a:pPr algn="ctr">
              <a:spcBef>
                <a:spcPts val="1"/>
              </a:spcBef>
            </a:pP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       </a:t>
            </a:r>
            <a:r>
              <a:rPr lang="ru-RU" sz="2700" b="1" dirty="0" smtClean="0">
                <a:solidFill>
                  <a:srgbClr val="C00000"/>
                </a:solidFill>
              </a:rPr>
              <a:t>Магистерская диссертация</a:t>
            </a:r>
            <a:r>
              <a:rPr lang="ru-RU" sz="2700" dirty="0" smtClean="0">
                <a:solidFill>
                  <a:srgbClr val="C00000"/>
                </a:solidFill>
              </a:rPr>
              <a:t/>
            </a:r>
            <a:br>
              <a:rPr lang="ru-RU" sz="2700" dirty="0" smtClean="0">
                <a:solidFill>
                  <a:srgbClr val="C00000"/>
                </a:solidFill>
              </a:rPr>
            </a:br>
            <a:endParaRPr lang="ru-RU" sz="3200" b="0" i="0" dirty="0">
              <a:solidFill>
                <a:srgbClr val="C00000"/>
              </a:solidFill>
              <a:latin typeface="Plantagenet Cherokee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1885" y="1258785"/>
            <a:ext cx="10770919" cy="5403272"/>
          </a:xfrm>
        </p:spPr>
        <p:txBody>
          <a:bodyPr>
            <a:normAutofit/>
          </a:bodyPr>
          <a:lstStyle/>
          <a:p>
            <a:pPr indent="457200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	</a:t>
            </a:r>
            <a:r>
              <a:rPr lang="ru-RU" sz="2200" dirty="0" smtClean="0">
                <a:solidFill>
                  <a:schemeClr val="tx2"/>
                </a:solidFill>
              </a:rPr>
              <a:t>- это академическое исследование, </a:t>
            </a:r>
            <a:r>
              <a:rPr lang="ru-RU" sz="2200" dirty="0" smtClean="0">
                <a:solidFill>
                  <a:schemeClr val="tx2"/>
                </a:solidFill>
              </a:rPr>
              <a:t>предполагающее:</a:t>
            </a:r>
            <a:endParaRPr lang="ru-RU" sz="2200" dirty="0" smtClean="0">
              <a:solidFill>
                <a:schemeClr val="tx2"/>
              </a:solidFill>
            </a:endParaRPr>
          </a:p>
          <a:p>
            <a:pPr indent="457200">
              <a:lnSpc>
                <a:spcPct val="150000"/>
              </a:lnSpc>
              <a:spcBef>
                <a:spcPts val="0"/>
              </a:spcBef>
            </a:pPr>
            <a:endParaRPr lang="ru-RU" sz="2200" dirty="0" smtClean="0">
              <a:solidFill>
                <a:schemeClr val="tx2"/>
              </a:solidFill>
            </a:endParaRPr>
          </a:p>
          <a:p>
            <a:pPr indent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2"/>
                </a:solidFill>
              </a:rPr>
              <a:t> получение нового знания;</a:t>
            </a:r>
          </a:p>
          <a:p>
            <a:pPr indent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2"/>
                </a:solidFill>
              </a:rPr>
              <a:t>самостоятельность; </a:t>
            </a:r>
          </a:p>
          <a:p>
            <a:pPr indent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2"/>
                </a:solidFill>
              </a:rPr>
              <a:t>логическую завершенность;</a:t>
            </a:r>
          </a:p>
          <a:p>
            <a:pPr indent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2"/>
                </a:solidFill>
              </a:rPr>
              <a:t>фундаментальность </a:t>
            </a:r>
            <a:r>
              <a:rPr lang="ru-RU" sz="2200" dirty="0" smtClean="0">
                <a:solidFill>
                  <a:schemeClr val="tx2"/>
                </a:solidFill>
              </a:rPr>
              <a:t>(наличие теоретико-методологической </a:t>
            </a:r>
            <a:r>
              <a:rPr lang="ru-RU" sz="2200" dirty="0" smtClean="0">
                <a:solidFill>
                  <a:schemeClr val="tx2"/>
                </a:solidFill>
              </a:rPr>
              <a:t>базы  </a:t>
            </a:r>
            <a:r>
              <a:rPr lang="ru-RU" sz="2200" dirty="0" smtClean="0">
                <a:solidFill>
                  <a:schemeClr val="tx2"/>
                </a:solidFill>
              </a:rPr>
              <a:t>исследования в соответствии с предметом и целью).</a:t>
            </a:r>
            <a:endParaRPr lang="ru-RU" sz="19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90649"/>
          </a:xfrm>
        </p:spPr>
        <p:txBody>
          <a:bodyPr>
            <a:normAutofit fontScale="90000"/>
          </a:bodyPr>
          <a:lstStyle/>
          <a:p>
            <a:pPr algn="ctr">
              <a:spcBef>
                <a:spcPts val="1"/>
              </a:spcBef>
            </a:pP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>
                <a:solidFill>
                  <a:srgbClr val="C00000"/>
                </a:solidFill>
              </a:rPr>
              <a:t>       </a:t>
            </a:r>
            <a:r>
              <a:rPr lang="ru-RU" sz="2700" b="1" dirty="0" smtClean="0">
                <a:solidFill>
                  <a:srgbClr val="C00000"/>
                </a:solidFill>
              </a:rPr>
              <a:t>Магистерская диссертация</a:t>
            </a:r>
            <a:r>
              <a:rPr lang="ru-RU" sz="2700" dirty="0" smtClean="0">
                <a:solidFill>
                  <a:srgbClr val="C00000"/>
                </a:solidFill>
              </a:rPr>
              <a:t/>
            </a:r>
            <a:br>
              <a:rPr lang="ru-RU" sz="2700" dirty="0" smtClean="0">
                <a:solidFill>
                  <a:srgbClr val="C00000"/>
                </a:solidFill>
              </a:rPr>
            </a:br>
            <a:endParaRPr lang="ru-RU" sz="3200" b="0" i="0" dirty="0">
              <a:solidFill>
                <a:srgbClr val="C00000"/>
              </a:solidFill>
              <a:latin typeface="Plantagenet Cherokee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1885" y="902525"/>
            <a:ext cx="10770919" cy="5759532"/>
          </a:xfrm>
        </p:spPr>
        <p:txBody>
          <a:bodyPr>
            <a:normAutofit/>
          </a:bodyPr>
          <a:lstStyle/>
          <a:p>
            <a:pPr indent="45720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	</a:t>
            </a:r>
            <a:endParaRPr lang="ru-RU" sz="2200" dirty="0" smtClean="0">
              <a:solidFill>
                <a:schemeClr val="tx2"/>
              </a:solidFill>
            </a:endParaRPr>
          </a:p>
          <a:p>
            <a:pPr indent="457200"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2"/>
                </a:solidFill>
              </a:rPr>
              <a:t>Автор магистерской диссертации  </a:t>
            </a:r>
          </a:p>
          <a:p>
            <a:pPr indent="457200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</a:rPr>
              <a:t>обобщает, </a:t>
            </a:r>
          </a:p>
          <a:p>
            <a:pPr indent="457200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err="1" smtClean="0">
                <a:solidFill>
                  <a:schemeClr val="tx2"/>
                </a:solidFill>
              </a:rPr>
              <a:t>профилизирует</a:t>
            </a:r>
            <a:endParaRPr lang="ru-RU" sz="2000" dirty="0" smtClean="0">
              <a:solidFill>
                <a:schemeClr val="tx2"/>
              </a:solidFill>
            </a:endParaRPr>
          </a:p>
          <a:p>
            <a:pPr indent="457200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</a:rPr>
              <a:t> расширяет</a:t>
            </a:r>
          </a:p>
          <a:p>
            <a:pPr indent="457200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</a:rPr>
              <a:t> конкретизирует </a:t>
            </a:r>
          </a:p>
          <a:p>
            <a:pPr indent="457200">
              <a:lnSpc>
                <a:spcPct val="110000"/>
              </a:lnSpc>
              <a:spcBef>
                <a:spcPts val="0"/>
              </a:spcBef>
            </a:pPr>
            <a:endParaRPr lang="ru-RU" sz="2000" dirty="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2"/>
                </a:solidFill>
              </a:rPr>
              <a:t>уже существующий отечественный и зарубежный опыт методологии исследования с целью получения </a:t>
            </a:r>
            <a:r>
              <a:rPr lang="ru-RU" sz="2000" b="1" dirty="0" smtClean="0">
                <a:solidFill>
                  <a:srgbClr val="C00000"/>
                </a:solidFill>
              </a:rPr>
              <a:t>нового знания в контексте заявленной  </a:t>
            </a:r>
            <a:r>
              <a:rPr lang="ru-RU" sz="2000" b="1" dirty="0" smtClean="0">
                <a:solidFill>
                  <a:srgbClr val="C00000"/>
                </a:solidFill>
              </a:rPr>
              <a:t>проблемы</a:t>
            </a:r>
            <a:r>
              <a:rPr lang="ru-RU" sz="2000" b="1" dirty="0" smtClean="0">
                <a:solidFill>
                  <a:schemeClr val="tx2"/>
                </a:solidFill>
              </a:rPr>
              <a:t>.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endParaRPr lang="ru-RU" sz="2000" b="1" dirty="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2"/>
                </a:solidFill>
              </a:rPr>
              <a:t>	Это </a:t>
            </a:r>
            <a:r>
              <a:rPr lang="ru-RU" sz="2000" dirty="0" smtClean="0">
                <a:solidFill>
                  <a:schemeClr val="tx2"/>
                </a:solidFill>
              </a:rPr>
              <a:t>есть концептуально новое обобщение («</a:t>
            </a:r>
            <a:r>
              <a:rPr lang="ru-RU" sz="2000" b="1" dirty="0" smtClean="0">
                <a:solidFill>
                  <a:srgbClr val="C00000"/>
                </a:solidFill>
              </a:rPr>
              <a:t>относительная новизна</a:t>
            </a:r>
            <a:r>
              <a:rPr lang="ru-RU" sz="2000" dirty="0" smtClean="0">
                <a:solidFill>
                  <a:schemeClr val="tx2"/>
                </a:solidFill>
              </a:rPr>
              <a:t>») </a:t>
            </a:r>
            <a:r>
              <a:rPr lang="ru-RU" sz="2000" b="1" dirty="0" smtClean="0">
                <a:solidFill>
                  <a:srgbClr val="C00000"/>
                </a:solidFill>
              </a:rPr>
              <a:t>уже существующих материалов и теоретико-методологических положений,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2"/>
                </a:solidFill>
              </a:rPr>
              <a:t>разработанных в процессе анализа обозначенной  автором проблемы.</a:t>
            </a:r>
          </a:p>
          <a:p>
            <a:pPr indent="457200">
              <a:lnSpc>
                <a:spcPct val="100000"/>
              </a:lnSpc>
              <a:spcBef>
                <a:spcPts val="0"/>
              </a:spcBef>
            </a:pPr>
            <a:endParaRPr lang="ru-RU" sz="19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1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Виды магистерской диссертации</a:t>
            </a:r>
            <a:endParaRPr lang="ru-RU" sz="2800" b="1" i="0" dirty="0">
              <a:solidFill>
                <a:srgbClr val="C00000"/>
              </a:solidFill>
              <a:latin typeface="Plantagenet Cherokee"/>
              <a:ea typeface="+mj-ea"/>
              <a:cs typeface="+mj-cs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000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научное исследование теоретического характера;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</a:pPr>
            <a:endParaRPr lang="ru-RU" dirty="0" smtClean="0"/>
          </a:p>
          <a:p>
            <a:pPr marL="0" indent="45000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научное исследование прикладного характера;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</a:pPr>
            <a:endParaRPr lang="ru-RU" dirty="0" smtClean="0"/>
          </a:p>
          <a:p>
            <a:pPr marL="0" indent="45000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научное исследование, ориентированное на получение и практическое использование новых знаний.</a:t>
            </a:r>
          </a:p>
        </p:txBody>
      </p:sp>
    </p:spTree>
    <p:extLst>
      <p:ext uri="{BB962C8B-B14F-4D97-AF65-F5344CB8AC3E}">
        <p14:creationId xmlns=""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76199"/>
            <a:ext cx="10693696" cy="102820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Требования к магистерской диссертации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согласно ФГОС ВПО по направлению подготовки 040100 «Социология»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43149" y="1282535"/>
            <a:ext cx="1049778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 smtClean="0"/>
              <a:t>	Процесс написания и защиты магистерской диссертации предполагает реализацию следующих способностей, навыков и умений </a:t>
            </a:r>
            <a:r>
              <a:rPr lang="ru-RU" sz="2000" dirty="0" smtClean="0"/>
              <a:t>выпускника магистратуры:</a:t>
            </a:r>
            <a:endParaRPr lang="ru-RU" sz="2000" dirty="0" smtClean="0"/>
          </a:p>
          <a:p>
            <a:pPr indent="457200"/>
            <a:endParaRPr lang="ru-RU" sz="2000" dirty="0" smtClean="0"/>
          </a:p>
          <a:p>
            <a:pPr indent="457200"/>
            <a:r>
              <a:rPr lang="ru-RU" sz="2000" dirty="0" smtClean="0"/>
              <a:t>• способность самостоятельно вести научные изыскания, осуществлять </a:t>
            </a:r>
            <a:r>
              <a:rPr lang="ru-RU" sz="2000" b="1" dirty="0" smtClean="0"/>
              <a:t>постановку</a:t>
            </a:r>
            <a:r>
              <a:rPr lang="ru-RU" sz="2000" dirty="0" smtClean="0"/>
              <a:t> профессиональных </a:t>
            </a:r>
            <a:r>
              <a:rPr lang="ru-RU" sz="2000" b="1" dirty="0" smtClean="0"/>
              <a:t>задач</a:t>
            </a:r>
            <a:r>
              <a:rPr lang="ru-RU" sz="2000" dirty="0" smtClean="0"/>
              <a:t> и эффективно </a:t>
            </a:r>
            <a:r>
              <a:rPr lang="ru-RU" sz="2000" b="1" dirty="0" smtClean="0"/>
              <a:t>разрешать</a:t>
            </a:r>
            <a:r>
              <a:rPr lang="ru-RU" sz="2000" dirty="0" smtClean="0"/>
              <a:t> их;</a:t>
            </a:r>
          </a:p>
          <a:p>
            <a:pPr indent="457200"/>
            <a:endParaRPr lang="ru-RU" sz="2000" dirty="0" smtClean="0"/>
          </a:p>
          <a:p>
            <a:pPr indent="457200"/>
            <a:r>
              <a:rPr lang="ru-RU" sz="2000" dirty="0" smtClean="0"/>
              <a:t>• </a:t>
            </a:r>
            <a:r>
              <a:rPr lang="ru-RU" sz="2000" b="1" dirty="0" smtClean="0"/>
              <a:t>компетентно, грамотно и логично</a:t>
            </a:r>
            <a:r>
              <a:rPr lang="ru-RU" sz="2000" dirty="0" smtClean="0"/>
              <a:t>, с научной точки зрения,  </a:t>
            </a:r>
            <a:r>
              <a:rPr lang="ru-RU" sz="2000" b="1" dirty="0" smtClean="0"/>
              <a:t>излагать </a:t>
            </a:r>
            <a:r>
              <a:rPr lang="ru-RU" sz="2000" dirty="0" smtClean="0"/>
              <a:t>специальную информацию, аргументировано </a:t>
            </a:r>
            <a:r>
              <a:rPr lang="ru-RU" sz="2000" b="1" dirty="0" smtClean="0"/>
              <a:t>представлять </a:t>
            </a:r>
            <a:r>
              <a:rPr lang="ru-RU" sz="2000" dirty="0" smtClean="0"/>
              <a:t>полученные в процессе исследования </a:t>
            </a:r>
            <a:r>
              <a:rPr lang="ru-RU" sz="2000" b="1" dirty="0" smtClean="0"/>
              <a:t>результаты,</a:t>
            </a:r>
            <a:r>
              <a:rPr lang="ru-RU" sz="2000" dirty="0" smtClean="0"/>
              <a:t> формировать и защищать свою научную позицию.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5" y="76199"/>
            <a:ext cx="11720945" cy="67194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Требования к магистерской диссертации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согласно ФГОС ВПО по направлению подготовки 040100 «Социология»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43149" y="688769"/>
            <a:ext cx="1049778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Компетенции, </a:t>
            </a:r>
            <a:r>
              <a:rPr lang="ru-RU" sz="2000" b="1" dirty="0" smtClean="0"/>
              <a:t>которыми должны овладеть магистранты </a:t>
            </a:r>
          </a:p>
          <a:p>
            <a:pPr algn="ctr"/>
            <a:r>
              <a:rPr lang="ru-RU" sz="2000" b="1" dirty="0" smtClean="0"/>
              <a:t>в процессе </a:t>
            </a:r>
            <a:r>
              <a:rPr lang="ru-RU" sz="2000" b="1" dirty="0" smtClean="0">
                <a:solidFill>
                  <a:srgbClr val="C00000"/>
                </a:solidFill>
              </a:rPr>
              <a:t>научно-исследовательской деятельности</a:t>
            </a:r>
            <a:r>
              <a:rPr lang="ru-RU" sz="2000" b="1" dirty="0" smtClean="0"/>
              <a:t>:</a:t>
            </a:r>
          </a:p>
          <a:p>
            <a:pPr algn="ctr"/>
            <a:endParaRPr lang="ru-RU" sz="2000" b="1" dirty="0" smtClean="0"/>
          </a:p>
          <a:p>
            <a:pPr indent="457200"/>
            <a:r>
              <a:rPr lang="ru-RU" sz="2000" dirty="0" smtClean="0"/>
              <a:t>● расширение, углубление, анализ, </a:t>
            </a:r>
            <a:r>
              <a:rPr lang="ru-RU" sz="2000" b="1" dirty="0" smtClean="0">
                <a:solidFill>
                  <a:srgbClr val="C00000"/>
                </a:solidFill>
              </a:rPr>
              <a:t>систематизация и интеграция теоретических знаний</a:t>
            </a:r>
            <a:r>
              <a:rPr lang="ru-RU" sz="2000" dirty="0" smtClean="0"/>
              <a:t> и практических навыков по направлению магистерской подготовки «Социология» </a:t>
            </a:r>
            <a:r>
              <a:rPr lang="ru-RU" sz="2000" dirty="0" smtClean="0"/>
              <a:t>и </a:t>
            </a:r>
            <a:r>
              <a:rPr lang="ru-RU" sz="2000" dirty="0" smtClean="0"/>
              <a:t>избранному магистрантом </a:t>
            </a:r>
            <a:r>
              <a:rPr lang="ru-RU" sz="2000" dirty="0" smtClean="0"/>
              <a:t>профилю</a:t>
            </a:r>
            <a:r>
              <a:rPr lang="ru-RU" sz="2000" dirty="0" smtClean="0"/>
              <a:t>;</a:t>
            </a:r>
          </a:p>
          <a:p>
            <a:pPr indent="457200"/>
            <a:endParaRPr lang="ru-RU" sz="2000" dirty="0" smtClean="0"/>
          </a:p>
          <a:p>
            <a:pPr indent="457200"/>
            <a:r>
              <a:rPr lang="ru-RU" sz="2000" dirty="0" smtClean="0"/>
              <a:t>● </a:t>
            </a:r>
            <a:r>
              <a:rPr lang="ru-RU" sz="2000" b="1" dirty="0" smtClean="0">
                <a:solidFill>
                  <a:srgbClr val="C00000"/>
                </a:solidFill>
              </a:rPr>
              <a:t>накопление критического опыта</a:t>
            </a:r>
            <a:r>
              <a:rPr lang="ru-RU" sz="2000" dirty="0" smtClean="0"/>
              <a:t>, получение навыков в формировании научно-обоснованной, конструктивной критики, развитие умения формулировать критическую оценку и ее критерии, обобщать теоретико-методологические положения;</a:t>
            </a:r>
          </a:p>
          <a:p>
            <a:pPr indent="457200"/>
            <a:endParaRPr lang="ru-RU" sz="2000" dirty="0" smtClean="0"/>
          </a:p>
          <a:p>
            <a:pPr indent="457200"/>
            <a:r>
              <a:rPr lang="ru-RU" sz="2000" dirty="0" smtClean="0"/>
              <a:t>● приобретение навыков </a:t>
            </a:r>
            <a:r>
              <a:rPr lang="ru-RU" sz="2000" b="1" dirty="0" smtClean="0">
                <a:solidFill>
                  <a:srgbClr val="C00000"/>
                </a:solidFill>
              </a:rPr>
              <a:t>выбора и адекватного применения </a:t>
            </a:r>
            <a:r>
              <a:rPr lang="ru-RU" sz="2000" dirty="0" smtClean="0"/>
              <a:t>современных эффективных </a:t>
            </a:r>
            <a:r>
              <a:rPr lang="ru-RU" sz="2000" b="1" dirty="0" smtClean="0">
                <a:solidFill>
                  <a:srgbClr val="C00000"/>
                </a:solidFill>
              </a:rPr>
              <a:t>методов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и подходов в разработке проблем и решении поставленных в исследовании задач;</a:t>
            </a:r>
          </a:p>
          <a:p>
            <a:endParaRPr lang="ru-RU" sz="20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249382"/>
            <a:ext cx="9980682" cy="9737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Требования к магистерской диссертации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согласно ФГОС ВПО по направлению подготовки 040100 «Социология»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2514" y="1270660"/>
            <a:ext cx="114003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buFont typeface="Arial" pitchFamily="34" charset="0"/>
              <a:buChar char="•"/>
            </a:pPr>
            <a:r>
              <a:rPr lang="ru-RU" sz="2000" dirty="0" smtClean="0"/>
              <a:t>расширение и углубление представлений о научном исследовании как виде научной деятельности и жанре научного текста, формирование понимания процесса проведения научного исследования (в том числе умение </a:t>
            </a:r>
            <a:r>
              <a:rPr lang="ru-RU" sz="2000" b="1" dirty="0" smtClean="0">
                <a:solidFill>
                  <a:srgbClr val="C00000"/>
                </a:solidFill>
              </a:rPr>
              <a:t>формулировать цели и задачи, планировать выполнение данного исследования, осмысливать и интерпретировать научную информацию и факты, анализировать данные </a:t>
            </a:r>
            <a:r>
              <a:rPr lang="ru-RU" sz="2000" dirty="0" smtClean="0"/>
              <a:t>значимых с точки зрения проблематики </a:t>
            </a:r>
            <a:r>
              <a:rPr lang="ru-RU" sz="2000" dirty="0" smtClean="0"/>
              <a:t>диссертации </a:t>
            </a:r>
            <a:r>
              <a:rPr lang="ru-RU" sz="2000" dirty="0" smtClean="0"/>
              <a:t>и т. п.); </a:t>
            </a:r>
          </a:p>
          <a:p>
            <a:pPr indent="457200">
              <a:buFont typeface="Arial" pitchFamily="34" charset="0"/>
              <a:buChar char="•"/>
            </a:pPr>
            <a:endParaRPr lang="ru-RU" sz="2000" dirty="0" smtClean="0"/>
          </a:p>
          <a:p>
            <a:pPr indent="457200">
              <a:buFont typeface="Arial" pitchFamily="34" charset="0"/>
              <a:buChar char="•"/>
            </a:pPr>
            <a:r>
              <a:rPr lang="ru-RU" sz="2000" dirty="0" smtClean="0"/>
              <a:t>развитие навыков разработки стратегии и тактики </a:t>
            </a:r>
            <a:r>
              <a:rPr lang="ru-RU" sz="2000" b="1" dirty="0" smtClean="0">
                <a:solidFill>
                  <a:srgbClr val="C00000"/>
                </a:solidFill>
              </a:rPr>
              <a:t>использования </a:t>
            </a:r>
            <a:r>
              <a:rPr lang="ru-RU" sz="2000" dirty="0" smtClean="0"/>
              <a:t>полученных знаний и </a:t>
            </a:r>
            <a:r>
              <a:rPr lang="ru-RU" sz="2000" b="1" dirty="0" smtClean="0">
                <a:solidFill>
                  <a:srgbClr val="C00000"/>
                </a:solidFill>
              </a:rPr>
              <a:t>результатов </a:t>
            </a:r>
            <a:r>
              <a:rPr lang="ru-RU" sz="2000" dirty="0" smtClean="0"/>
              <a:t>исследования для </a:t>
            </a:r>
            <a:r>
              <a:rPr lang="ru-RU" sz="2000" b="1" dirty="0" smtClean="0">
                <a:solidFill>
                  <a:srgbClr val="C00000"/>
                </a:solidFill>
              </a:rPr>
              <a:t>решения прикладных задач </a:t>
            </a:r>
            <a:r>
              <a:rPr lang="ru-RU" sz="2000" dirty="0" smtClean="0"/>
              <a:t>по направлению «Социология» в соответствии с избранным профилем, </a:t>
            </a:r>
            <a:r>
              <a:rPr lang="ru-RU" sz="2000" b="1" dirty="0" smtClean="0">
                <a:solidFill>
                  <a:srgbClr val="C00000"/>
                </a:solidFill>
              </a:rPr>
              <a:t>рекомендаций</a:t>
            </a:r>
            <a:r>
              <a:rPr lang="ru-RU" sz="2000" dirty="0" smtClean="0"/>
              <a:t> для определенной специализированной </a:t>
            </a:r>
            <a:r>
              <a:rPr lang="ru-RU" sz="2000" b="1" dirty="0" smtClean="0">
                <a:solidFill>
                  <a:srgbClr val="C00000"/>
                </a:solidFill>
              </a:rPr>
              <a:t>сферы деятельности</a:t>
            </a:r>
            <a:r>
              <a:rPr lang="ru-RU" sz="2000" dirty="0" smtClean="0"/>
              <a:t>, в том числе — совершенствование умения </a:t>
            </a:r>
            <a:r>
              <a:rPr lang="ru-RU" sz="2000" dirty="0" smtClean="0"/>
              <a:t>аргументировано</a:t>
            </a:r>
            <a:r>
              <a:rPr lang="ru-RU" sz="2000" dirty="0" smtClean="0"/>
              <a:t>, </a:t>
            </a:r>
            <a:r>
              <a:rPr lang="ru-RU" sz="2000" b="1" dirty="0" smtClean="0">
                <a:solidFill>
                  <a:srgbClr val="C00000"/>
                </a:solidFill>
              </a:rPr>
              <a:t>доказательно защищать </a:t>
            </a:r>
            <a:r>
              <a:rPr lang="ru-RU" sz="2000" dirty="0" smtClean="0"/>
              <a:t>те положения и результаты, которые были получены в процессе работы над магистерской диссертацией;</a:t>
            </a:r>
          </a:p>
          <a:p>
            <a:pPr indent="457200">
              <a:buFont typeface="Arial" pitchFamily="34" charset="0"/>
              <a:buChar char="•"/>
            </a:pPr>
            <a:endParaRPr lang="ru-RU" sz="2000" dirty="0" smtClean="0"/>
          </a:p>
          <a:p>
            <a:pPr indent="457200"/>
            <a:r>
              <a:rPr lang="ru-RU" sz="2000" dirty="0" smtClean="0"/>
              <a:t>● развитие и совершенствование навыков ведения публичной дискуссии и участия в ней, подготовки презентаций, овладение основными принципами научной полемики, «искусством спора».</a:t>
            </a:r>
          </a:p>
        </p:txBody>
      </p:sp>
    </p:spTree>
    <p:extLst>
      <p:ext uri="{BB962C8B-B14F-4D97-AF65-F5344CB8AC3E}">
        <p14:creationId xmlns=""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199"/>
            <a:ext cx="9980682" cy="106383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Магистерская диссертация по направлению «Социология» предполагает решение ряда задач: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43149" y="1270660"/>
            <a:ext cx="1049778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 smtClean="0"/>
              <a:t>● </a:t>
            </a:r>
            <a:r>
              <a:rPr lang="ru-RU" sz="2000" dirty="0" smtClean="0"/>
              <a:t>осуществление социологических исследований с учетом адекватных современных количественных и качественных методов;</a:t>
            </a:r>
          </a:p>
          <a:p>
            <a:pPr indent="457200"/>
            <a:endParaRPr lang="ru-RU" sz="2000" dirty="0" smtClean="0"/>
          </a:p>
          <a:p>
            <a:pPr indent="457200"/>
            <a:r>
              <a:rPr lang="ru-RU" sz="2000" dirty="0" smtClean="0"/>
              <a:t>● разработку научно-методических и нормативно-методических материалов (в виде проекта), способствующих выбору эффективных инструментов </a:t>
            </a:r>
            <a:r>
              <a:rPr lang="ru-RU" sz="2000" dirty="0" err="1" smtClean="0"/>
              <a:t>социодиагностики</a:t>
            </a:r>
            <a:r>
              <a:rPr lang="ru-RU" sz="2000" dirty="0" smtClean="0"/>
              <a:t>;</a:t>
            </a:r>
          </a:p>
          <a:p>
            <a:pPr indent="457200"/>
            <a:endParaRPr lang="ru-RU" sz="2000" dirty="0" smtClean="0"/>
          </a:p>
          <a:p>
            <a:pPr indent="457200"/>
            <a:r>
              <a:rPr lang="ru-RU" sz="2000" dirty="0" smtClean="0"/>
              <a:t>● обоснование, разработку и апробацию программ интервенции и превенции;</a:t>
            </a:r>
          </a:p>
          <a:p>
            <a:pPr indent="457200"/>
            <a:endParaRPr lang="ru-RU" sz="2000" dirty="0" smtClean="0"/>
          </a:p>
          <a:p>
            <a:pPr indent="457200"/>
            <a:r>
              <a:rPr lang="ru-RU" sz="2000" dirty="0" smtClean="0"/>
              <a:t>● разработку и реализацию проектов по оптимизации образовательных, социальных, трудовых и организационных процессов с учетом методологии социологического знания;</a:t>
            </a:r>
          </a:p>
          <a:p>
            <a:pPr indent="457200"/>
            <a:endParaRPr lang="ru-RU" sz="2000" dirty="0" smtClean="0"/>
          </a:p>
          <a:p>
            <a:pPr indent="457200"/>
            <a:r>
              <a:rPr lang="ru-RU" sz="2000" dirty="0" smtClean="0"/>
              <a:t>● использование современных информационных технологий в процессе анализа, обобщения и интерпретации результатов исследования.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22514" y="76200"/>
            <a:ext cx="10563068" cy="1230086"/>
          </a:xfrm>
        </p:spPr>
        <p:txBody>
          <a:bodyPr>
            <a:normAutofit fontScale="90000"/>
          </a:bodyPr>
          <a:lstStyle/>
          <a:p>
            <a:pPr algn="ctr">
              <a:spcBef>
                <a:spcPts val="1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Общее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магистерской диссертации и </a:t>
            </a:r>
            <a:br>
              <a:rPr lang="ru-RU" b="1" dirty="0" smtClean="0"/>
            </a:br>
            <a:r>
              <a:rPr lang="ru-RU" b="1" dirty="0" smtClean="0"/>
              <a:t>выпускной квалификационной </a:t>
            </a:r>
            <a:r>
              <a:rPr lang="ru-RU" b="1" dirty="0" smtClean="0">
                <a:solidFill>
                  <a:srgbClr val="C00000"/>
                </a:solidFill>
              </a:rPr>
              <a:t>работе бакалавра</a:t>
            </a:r>
            <a:endParaRPr lang="ru-RU" sz="2800" b="1" i="0" dirty="0">
              <a:solidFill>
                <a:srgbClr val="C00000"/>
              </a:solidFill>
              <a:latin typeface="Plantagenet Cherokee"/>
              <a:ea typeface="+mj-ea"/>
              <a:cs typeface="+mj-cs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176152" y="1576450"/>
            <a:ext cx="9982200" cy="4572000"/>
          </a:xfrm>
        </p:spPr>
        <p:txBody>
          <a:bodyPr>
            <a:normAutofit/>
          </a:bodyPr>
          <a:lstStyle/>
          <a:p>
            <a:pPr marL="0" indent="45000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выявляют владение автором «историей и теорией вопроса»;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</a:pPr>
            <a:endParaRPr lang="ru-RU" dirty="0" smtClean="0"/>
          </a:p>
          <a:p>
            <a:pPr marL="0" indent="45000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определяют, в какой степени выпускник компетентен в той профессиональной области, к которой относится избранная им тема </a:t>
            </a:r>
            <a:r>
              <a:rPr lang="ru-RU" dirty="0" smtClean="0"/>
              <a:t>работы.</a:t>
            </a:r>
            <a:endParaRPr lang="ru-RU" dirty="0" smtClean="0"/>
          </a:p>
          <a:p>
            <a:pPr marL="0" indent="450000">
              <a:lnSpc>
                <a:spcPct val="100000"/>
              </a:lnSpc>
              <a:spcBef>
                <a:spcPts val="0"/>
              </a:spcBef>
            </a:pPr>
            <a:endParaRPr lang="ru-RU" dirty="0" smtClean="0"/>
          </a:p>
          <a:p>
            <a:pPr marL="0" indent="45000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/>
              <a:t>В них выпускник </a:t>
            </a:r>
            <a:r>
              <a:rPr lang="ru-RU" b="1" dirty="0" smtClean="0"/>
              <a:t>демонстрирует: </a:t>
            </a:r>
            <a:endParaRPr lang="ru-RU" b="1" dirty="0" smtClean="0"/>
          </a:p>
          <a:p>
            <a:pPr marL="0" indent="45000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уровень </a:t>
            </a:r>
            <a:r>
              <a:rPr lang="ru-RU" dirty="0" smtClean="0"/>
              <a:t>понимания научной информации по избранной теме; 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</a:pPr>
            <a:endParaRPr lang="ru-RU" dirty="0" smtClean="0"/>
          </a:p>
          <a:p>
            <a:pPr marL="0" indent="45000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Способность ее анализа </a:t>
            </a:r>
            <a:r>
              <a:rPr lang="ru-RU" dirty="0" smtClean="0"/>
              <a:t>и </a:t>
            </a:r>
            <a:r>
              <a:rPr lang="ru-RU" dirty="0" smtClean="0"/>
              <a:t>синтеза;</a:t>
            </a:r>
            <a:endParaRPr lang="ru-RU" dirty="0" smtClean="0"/>
          </a:p>
          <a:p>
            <a:pPr marL="0" indent="450000">
              <a:lnSpc>
                <a:spcPct val="100000"/>
              </a:lnSpc>
              <a:spcBef>
                <a:spcPts val="0"/>
              </a:spcBef>
            </a:pPr>
            <a:endParaRPr lang="ru-RU" dirty="0" smtClean="0"/>
          </a:p>
          <a:p>
            <a:pPr marL="0" indent="45000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способность ясно и аргументировано формулировать свою критическую позицию в отношении методологии освоения и интерпретации этой информации.</a:t>
            </a:r>
          </a:p>
        </p:txBody>
      </p:sp>
    </p:spTree>
    <p:extLst>
      <p:ext uri="{BB962C8B-B14F-4D97-AF65-F5344CB8AC3E}">
        <p14:creationId xmlns=""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.11.2013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AcademicLiterature_16x9_TP103431361.potx" id="{2F0AAF73-AE41-486D-B6DC-0985ADE3F2EC}" vid="{EF7BD8ED-D7CC-46AA-8B96-4CA16C4A9ED2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14.11.2013</Template>
  <TotalTime>0</TotalTime>
  <Words>1249</Words>
  <Application>Microsoft Office PowerPoint</Application>
  <PresentationFormat>Произвольный</PresentationFormat>
  <Paragraphs>208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14.11.2013</vt:lpstr>
      <vt:lpstr>Требования к магистерской диссертации:  научный аппарат,  структура,  организация исследования</vt:lpstr>
      <vt:lpstr>        Магистерская диссертация </vt:lpstr>
      <vt:lpstr>        Магистерская диссертация </vt:lpstr>
      <vt:lpstr>Виды магистерской диссертации</vt:lpstr>
      <vt:lpstr>Требования к магистерской диссертации  согласно ФГОС ВПО по направлению подготовки 040100 «Социология»</vt:lpstr>
      <vt:lpstr>  Требования к магистерской диссертации согласно ФГОС ВПО по направлению подготовки 040100 «Социология»</vt:lpstr>
      <vt:lpstr>  Требования к магистерской диссертации согласно ФГОС ВПО по направлению подготовки 040100 «Социология»</vt:lpstr>
      <vt:lpstr>Магистерская диссертация по направлению «Социология» предполагает решение ряда задач:</vt:lpstr>
      <vt:lpstr>Общее  в магистерской диссертации и  выпускной квалификационной работе бакалавра</vt:lpstr>
      <vt:lpstr>Отличие магистерской диссертации от выпускной квалификационной работы (ВКР) бакалавра</vt:lpstr>
      <vt:lpstr>Отличие магистерской диссертации от  диссертации на соискание ученой степени кандидата наук</vt:lpstr>
      <vt:lpstr> ПОЛОЖЕНИЕ О ПОРЯДКЕ ПРИСУЖДЕНИЯ УЧЕНЫХ СТЕПЕНЕЙ (в ред. Постановления Правительства РФ от 20.06.2011 N 475) </vt:lpstr>
      <vt:lpstr>        Научная новизна   </vt:lpstr>
      <vt:lpstr>Уровни новизны магистерской диссертации</vt:lpstr>
      <vt:lpstr>Новизна исследования: отличие от диссертации на соискание степени кандидата наук</vt:lpstr>
      <vt:lpstr>Слайд 16</vt:lpstr>
      <vt:lpstr>Структура магистерской диссертации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2013-11-11T07:56:44Z</dcterms:created>
  <dcterms:modified xsi:type="dcterms:W3CDTF">2013-11-13T12:05:50Z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