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304" r:id="rId3"/>
    <p:sldId id="260" r:id="rId4"/>
    <p:sldId id="273" r:id="rId5"/>
    <p:sldId id="274" r:id="rId6"/>
    <p:sldId id="302" r:id="rId7"/>
    <p:sldId id="275" r:id="rId8"/>
    <p:sldId id="272" r:id="rId9"/>
    <p:sldId id="295" r:id="rId10"/>
    <p:sldId id="296" r:id="rId11"/>
    <p:sldId id="299" r:id="rId12"/>
    <p:sldId id="300" r:id="rId13"/>
    <p:sldId id="297" r:id="rId14"/>
    <p:sldId id="29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30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203"/>
    <a:srgbClr val="C4D3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91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3B340-2CC4-4E13-9E92-9DEADDABD746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2AA53B9-E39E-4231-880F-EBE2F950FE9E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БАЗИС </a:t>
          </a:r>
          <a:r>
            <a:rPr lang="en-US" b="1" dirty="0" err="1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j, k  </a:t>
          </a:r>
          <a:endParaRPr lang="ru-RU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57F5E9-A0B8-4CA0-A7E1-71D04C1E756D}" type="parTrans" cxnId="{7DFB7978-F475-4747-8815-3F888193AE98}">
      <dgm:prSet/>
      <dgm:spPr/>
      <dgm:t>
        <a:bodyPr/>
        <a:lstStyle/>
        <a:p>
          <a:endParaRPr lang="ru-RU"/>
        </a:p>
      </dgm:t>
    </dgm:pt>
    <dgm:pt modelId="{D9FE8B30-E23C-4A8A-A7AE-76F6FB16BC34}" type="sibTrans" cxnId="{7DFB7978-F475-4747-8815-3F888193AE98}">
      <dgm:prSet/>
      <dgm:spPr/>
      <dgm:t>
        <a:bodyPr/>
        <a:lstStyle/>
        <a:p>
          <a:endParaRPr lang="ru-RU"/>
        </a:p>
      </dgm:t>
    </dgm:pt>
    <dgm:pt modelId="{E2E74234-0BB1-4FD6-A98B-3A267FDA10E4}">
      <dgm:prSet phldrT="[Текст]" custT="1"/>
      <dgm:spPr/>
      <dgm:t>
        <a:bodyPr/>
        <a:lstStyle/>
        <a:p>
          <a:r>
            <a:rPr lang="ru-RU" sz="25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НАПРАВЛЕНИЕ I.</a:t>
          </a:r>
          <a:r>
            <a:rPr lang="ru-RU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5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КОНТРОЛЯ</a:t>
          </a:r>
          <a:endParaRPr lang="ru-RU" sz="25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D3FFC7-3BCB-4BF0-9C52-CCA70A451010}" type="parTrans" cxnId="{18915B91-965B-4511-B6A2-F0D1BE38F2E9}">
      <dgm:prSet/>
      <dgm:spPr/>
      <dgm:t>
        <a:bodyPr/>
        <a:lstStyle/>
        <a:p>
          <a:endParaRPr lang="ru-RU"/>
        </a:p>
      </dgm:t>
    </dgm:pt>
    <dgm:pt modelId="{ECEB7987-2659-474C-8D2A-BECEC4E5C98E}" type="sibTrans" cxnId="{18915B91-965B-4511-B6A2-F0D1BE38F2E9}">
      <dgm:prSet/>
      <dgm:spPr/>
      <dgm:t>
        <a:bodyPr/>
        <a:lstStyle/>
        <a:p>
          <a:endParaRPr lang="ru-RU"/>
        </a:p>
      </dgm:t>
    </dgm:pt>
    <dgm:pt modelId="{8C93A67B-8621-4E58-8E69-A3C765B90029}">
      <dgm:prSet phldrT="[Текст]" custT="1"/>
      <dgm:spPr/>
      <dgm:t>
        <a:bodyPr/>
        <a:lstStyle/>
        <a:p>
          <a:r>
            <a:rPr lang="ru-RU" sz="2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НАПРАВЛЕНИЕ J. </a:t>
          </a:r>
        </a:p>
        <a:p>
          <a:r>
            <a:rPr lang="ru-RU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ВНУТРЕННЕЕ </a:t>
          </a:r>
        </a:p>
        <a:p>
          <a:r>
            <a:rPr lang="ru-RU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НАПОЛНЕНИЕ</a:t>
          </a:r>
          <a:endParaRPr lang="ru-RU" sz="2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788A91-F87C-4F3B-B9C2-DB381DD74889}" type="parTrans" cxnId="{1997D2A5-3244-47C2-B111-39203E9E797A}">
      <dgm:prSet/>
      <dgm:spPr/>
      <dgm:t>
        <a:bodyPr/>
        <a:lstStyle/>
        <a:p>
          <a:endParaRPr lang="ru-RU"/>
        </a:p>
      </dgm:t>
    </dgm:pt>
    <dgm:pt modelId="{E17A37A6-9E6A-48E9-A435-E71F814D82CC}" type="sibTrans" cxnId="{1997D2A5-3244-47C2-B111-39203E9E797A}">
      <dgm:prSet/>
      <dgm:spPr/>
      <dgm:t>
        <a:bodyPr/>
        <a:lstStyle/>
        <a:p>
          <a:endParaRPr lang="ru-RU"/>
        </a:p>
      </dgm:t>
    </dgm:pt>
    <dgm:pt modelId="{D6C23863-4D76-486C-90A8-AA589DA286E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НАПРАВЛЕНИЕ K. </a:t>
          </a:r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ТРУДНОСТИ ПРИ ЭКСПЕРТИЗЕ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9FA061-2BF3-4DD1-BD3F-0CF8AAD5B2F9}" type="parTrans" cxnId="{0A1FFF63-0BB5-4AD0-8B4F-7D6F3DBD1E6F}">
      <dgm:prSet/>
      <dgm:spPr/>
      <dgm:t>
        <a:bodyPr/>
        <a:lstStyle/>
        <a:p>
          <a:endParaRPr lang="ru-RU"/>
        </a:p>
      </dgm:t>
    </dgm:pt>
    <dgm:pt modelId="{264ED996-2556-4DCE-881F-09E623B4A7E6}" type="sibTrans" cxnId="{0A1FFF63-0BB5-4AD0-8B4F-7D6F3DBD1E6F}">
      <dgm:prSet/>
      <dgm:spPr/>
      <dgm:t>
        <a:bodyPr/>
        <a:lstStyle/>
        <a:p>
          <a:endParaRPr lang="ru-RU"/>
        </a:p>
      </dgm:t>
    </dgm:pt>
    <dgm:pt modelId="{730EFAC5-EF19-41F1-B4D6-EC7CF5516676}" type="pres">
      <dgm:prSet presAssocID="{7493B340-2CC4-4E13-9E92-9DEADDABD7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97A618-866E-49BA-B786-C7958E4E758D}" type="pres">
      <dgm:prSet presAssocID="{C2AA53B9-E39E-4231-880F-EBE2F950FE9E}" presName="centerShape" presStyleLbl="node0" presStyleIdx="0" presStyleCnt="1" custScaleX="72575" custScaleY="74547" custLinFactNeighborX="-39765" custLinFactNeighborY="457"/>
      <dgm:spPr/>
      <dgm:t>
        <a:bodyPr/>
        <a:lstStyle/>
        <a:p>
          <a:endParaRPr lang="ru-RU"/>
        </a:p>
      </dgm:t>
    </dgm:pt>
    <dgm:pt modelId="{BE4A5F47-5218-40F7-9998-071ADAEF86FB}" type="pres">
      <dgm:prSet presAssocID="{B6D3FFC7-3BCB-4BF0-9C52-CCA70A451010}" presName="parTrans" presStyleLbl="bgSibTrans2D1" presStyleIdx="0" presStyleCnt="3" custAng="10422488" custScaleX="60341" custScaleY="33055" custLinFactNeighborX="-13124" custLinFactNeighborY="69991"/>
      <dgm:spPr/>
      <dgm:t>
        <a:bodyPr/>
        <a:lstStyle/>
        <a:p>
          <a:endParaRPr lang="ru-RU"/>
        </a:p>
      </dgm:t>
    </dgm:pt>
    <dgm:pt modelId="{A74826E1-B4C9-4C1A-A781-349DD2D5E301}" type="pres">
      <dgm:prSet presAssocID="{E2E74234-0BB1-4FD6-A98B-3A267FDA10E4}" presName="node" presStyleLbl="node1" presStyleIdx="0" presStyleCnt="3" custScaleX="131715" custScaleY="100137" custRadScaleRad="121146" custRadScaleInc="34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278F9-76BF-4261-A0EE-CA9AB93DB4F4}" type="pres">
      <dgm:prSet presAssocID="{5B788A91-F87C-4F3B-B9C2-DB381DD74889}" presName="parTrans" presStyleLbl="bgSibTrans2D1" presStyleIdx="1" presStyleCnt="3" custAng="11429600" custScaleX="74369" custScaleY="43802" custLinFactNeighborX="-6632" custLinFactNeighborY="74925"/>
      <dgm:spPr/>
      <dgm:t>
        <a:bodyPr/>
        <a:lstStyle/>
        <a:p>
          <a:endParaRPr lang="ru-RU"/>
        </a:p>
      </dgm:t>
    </dgm:pt>
    <dgm:pt modelId="{C880F955-E1A4-44D1-A07A-5305652120F6}" type="pres">
      <dgm:prSet presAssocID="{8C93A67B-8621-4E58-8E69-A3C765B90029}" presName="node" presStyleLbl="node1" presStyleIdx="1" presStyleCnt="3" custScaleX="169809" custScaleY="84888" custRadScaleRad="97593" custRadScaleInc="56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DB41B-9D99-4E36-B52F-049F7C2CD7A1}" type="pres">
      <dgm:prSet presAssocID="{A79FA061-2BF3-4DD1-BD3F-0CF8AAD5B2F9}" presName="parTrans" presStyleLbl="bgSibTrans2D1" presStyleIdx="2" presStyleCnt="3" custAng="80423" custFlipHor="1" custScaleX="51278" custScaleY="33693" custLinFactNeighborX="-25876" custLinFactNeighborY="25835"/>
      <dgm:spPr/>
      <dgm:t>
        <a:bodyPr/>
        <a:lstStyle/>
        <a:p>
          <a:endParaRPr lang="ru-RU"/>
        </a:p>
      </dgm:t>
    </dgm:pt>
    <dgm:pt modelId="{DF047647-E695-466B-B6BA-98235555A58C}" type="pres">
      <dgm:prSet presAssocID="{D6C23863-4D76-486C-90A8-AA589DA286E6}" presName="node" presStyleLbl="node1" presStyleIdx="2" presStyleCnt="3" custScaleX="125156" custScaleY="78818" custRadScaleRad="68516" custRadScaleInc="5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7D2A5-3244-47C2-B111-39203E9E797A}" srcId="{C2AA53B9-E39E-4231-880F-EBE2F950FE9E}" destId="{8C93A67B-8621-4E58-8E69-A3C765B90029}" srcOrd="1" destOrd="0" parTransId="{5B788A91-F87C-4F3B-B9C2-DB381DD74889}" sibTransId="{E17A37A6-9E6A-48E9-A435-E71F814D82CC}"/>
    <dgm:cxn modelId="{F74B5A00-8551-434C-8284-A6926F6E5AF0}" type="presOf" srcId="{7493B340-2CC4-4E13-9E92-9DEADDABD746}" destId="{730EFAC5-EF19-41F1-B4D6-EC7CF5516676}" srcOrd="0" destOrd="0" presId="urn:microsoft.com/office/officeart/2005/8/layout/radial4"/>
    <dgm:cxn modelId="{18915B91-965B-4511-B6A2-F0D1BE38F2E9}" srcId="{C2AA53B9-E39E-4231-880F-EBE2F950FE9E}" destId="{E2E74234-0BB1-4FD6-A98B-3A267FDA10E4}" srcOrd="0" destOrd="0" parTransId="{B6D3FFC7-3BCB-4BF0-9C52-CCA70A451010}" sibTransId="{ECEB7987-2659-474C-8D2A-BECEC4E5C98E}"/>
    <dgm:cxn modelId="{5696D162-23DE-444E-A740-34DF68E09EA5}" type="presOf" srcId="{C2AA53B9-E39E-4231-880F-EBE2F950FE9E}" destId="{0897A618-866E-49BA-B786-C7958E4E758D}" srcOrd="0" destOrd="0" presId="urn:microsoft.com/office/officeart/2005/8/layout/radial4"/>
    <dgm:cxn modelId="{C69FED54-C67E-49DB-A779-B20A25565B88}" type="presOf" srcId="{A79FA061-2BF3-4DD1-BD3F-0CF8AAD5B2F9}" destId="{D95DB41B-9D99-4E36-B52F-049F7C2CD7A1}" srcOrd="0" destOrd="0" presId="urn:microsoft.com/office/officeart/2005/8/layout/radial4"/>
    <dgm:cxn modelId="{0A1FFF63-0BB5-4AD0-8B4F-7D6F3DBD1E6F}" srcId="{C2AA53B9-E39E-4231-880F-EBE2F950FE9E}" destId="{D6C23863-4D76-486C-90A8-AA589DA286E6}" srcOrd="2" destOrd="0" parTransId="{A79FA061-2BF3-4DD1-BD3F-0CF8AAD5B2F9}" sibTransId="{264ED996-2556-4DCE-881F-09E623B4A7E6}"/>
    <dgm:cxn modelId="{95DFF2B2-DA9A-4E22-91E2-8E6F74DD9CBF}" type="presOf" srcId="{D6C23863-4D76-486C-90A8-AA589DA286E6}" destId="{DF047647-E695-466B-B6BA-98235555A58C}" srcOrd="0" destOrd="0" presId="urn:microsoft.com/office/officeart/2005/8/layout/radial4"/>
    <dgm:cxn modelId="{11191741-3949-4310-A36F-ABDDC4478EFF}" type="presOf" srcId="{8C93A67B-8621-4E58-8E69-A3C765B90029}" destId="{C880F955-E1A4-44D1-A07A-5305652120F6}" srcOrd="0" destOrd="0" presId="urn:microsoft.com/office/officeart/2005/8/layout/radial4"/>
    <dgm:cxn modelId="{80C538BB-6530-4C6A-A802-86F7525D5109}" type="presOf" srcId="{5B788A91-F87C-4F3B-B9C2-DB381DD74889}" destId="{F10278F9-76BF-4261-A0EE-CA9AB93DB4F4}" srcOrd="0" destOrd="0" presId="urn:microsoft.com/office/officeart/2005/8/layout/radial4"/>
    <dgm:cxn modelId="{801D6EA0-DE84-4DD0-A7E7-09665F309167}" type="presOf" srcId="{B6D3FFC7-3BCB-4BF0-9C52-CCA70A451010}" destId="{BE4A5F47-5218-40F7-9998-071ADAEF86FB}" srcOrd="0" destOrd="0" presId="urn:microsoft.com/office/officeart/2005/8/layout/radial4"/>
    <dgm:cxn modelId="{C605B2D7-ECDF-4240-8A47-A3E4A2D786D3}" type="presOf" srcId="{E2E74234-0BB1-4FD6-A98B-3A267FDA10E4}" destId="{A74826E1-B4C9-4C1A-A781-349DD2D5E301}" srcOrd="0" destOrd="0" presId="urn:microsoft.com/office/officeart/2005/8/layout/radial4"/>
    <dgm:cxn modelId="{7DFB7978-F475-4747-8815-3F888193AE98}" srcId="{7493B340-2CC4-4E13-9E92-9DEADDABD746}" destId="{C2AA53B9-E39E-4231-880F-EBE2F950FE9E}" srcOrd="0" destOrd="0" parTransId="{5057F5E9-A0B8-4CA0-A7E1-71D04C1E756D}" sibTransId="{D9FE8B30-E23C-4A8A-A7AE-76F6FB16BC34}"/>
    <dgm:cxn modelId="{9F1729EE-18AD-4DF9-A1FD-D7706720C654}" type="presParOf" srcId="{730EFAC5-EF19-41F1-B4D6-EC7CF5516676}" destId="{0897A618-866E-49BA-B786-C7958E4E758D}" srcOrd="0" destOrd="0" presId="urn:microsoft.com/office/officeart/2005/8/layout/radial4"/>
    <dgm:cxn modelId="{94C2B57E-A4D5-40C3-AD7D-5E8EA2EE2891}" type="presParOf" srcId="{730EFAC5-EF19-41F1-B4D6-EC7CF5516676}" destId="{BE4A5F47-5218-40F7-9998-071ADAEF86FB}" srcOrd="1" destOrd="0" presId="urn:microsoft.com/office/officeart/2005/8/layout/radial4"/>
    <dgm:cxn modelId="{BB5E5E16-C109-410E-A34B-84BA7F3A2EE8}" type="presParOf" srcId="{730EFAC5-EF19-41F1-B4D6-EC7CF5516676}" destId="{A74826E1-B4C9-4C1A-A781-349DD2D5E301}" srcOrd="2" destOrd="0" presId="urn:microsoft.com/office/officeart/2005/8/layout/radial4"/>
    <dgm:cxn modelId="{755CBBDA-79BE-4E6E-8D2B-FCDCDBAD55D0}" type="presParOf" srcId="{730EFAC5-EF19-41F1-B4D6-EC7CF5516676}" destId="{F10278F9-76BF-4261-A0EE-CA9AB93DB4F4}" srcOrd="3" destOrd="0" presId="urn:microsoft.com/office/officeart/2005/8/layout/radial4"/>
    <dgm:cxn modelId="{5406155C-AB16-4334-9AA6-37BB7DD8FA6C}" type="presParOf" srcId="{730EFAC5-EF19-41F1-B4D6-EC7CF5516676}" destId="{C880F955-E1A4-44D1-A07A-5305652120F6}" srcOrd="4" destOrd="0" presId="urn:microsoft.com/office/officeart/2005/8/layout/radial4"/>
    <dgm:cxn modelId="{75B9B139-5C9A-492D-9518-22BDE5F032B1}" type="presParOf" srcId="{730EFAC5-EF19-41F1-B4D6-EC7CF5516676}" destId="{D95DB41B-9D99-4E36-B52F-049F7C2CD7A1}" srcOrd="5" destOrd="0" presId="urn:microsoft.com/office/officeart/2005/8/layout/radial4"/>
    <dgm:cxn modelId="{FFDC3053-E986-4DA1-A51B-35C32BA3C5E7}" type="presParOf" srcId="{730EFAC5-EF19-41F1-B4D6-EC7CF5516676}" destId="{DF047647-E695-466B-B6BA-98235555A58C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8E7666-F4BB-476F-BA84-3448702C03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61CAE0-9FE3-460F-AFF1-C831251CC4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2000240"/>
            <a:ext cx="771530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3667" cy="42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928802"/>
            <a:ext cx="9144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Verdana" pitchFamily="34" charset="0"/>
              </a:rPr>
              <a:t>СХЕМА   АККРЕДИТАЦИОННОЙ ПОДГОТОВКИ: </a:t>
            </a:r>
          </a:p>
          <a:p>
            <a:pPr algn="ctr"/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Verdana" pitchFamily="34" charset="0"/>
              </a:rPr>
              <a:t>структура и механизмы организации </a:t>
            </a:r>
          </a:p>
          <a:p>
            <a:pPr algn="ctr"/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Verdana" pitchFamily="34" charset="0"/>
              </a:rPr>
              <a:t>внутреннего контроля,  </a:t>
            </a:r>
          </a:p>
          <a:p>
            <a:pPr algn="ctr"/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Verdana" pitchFamily="34" charset="0"/>
              </a:rPr>
              <a:t>проблемы внешней экспертной проверки</a:t>
            </a:r>
            <a:endParaRPr lang="ru-RU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19008"/>
            <a:ext cx="9144000" cy="169533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Слетков Игорь Алексеевич </a:t>
            </a:r>
          </a:p>
          <a:p>
            <a:pPr algn="r">
              <a:lnSpc>
                <a:spcPts val="2500"/>
              </a:lnSpc>
            </a:pPr>
            <a:endPara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500"/>
              </a:lnSpc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Зав. кафедрой теоретической и прикладной социологии Тамбовского государственного университета имени Г.Р. Державина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0"/>
            <a:ext cx="4857752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Заседание УМС  по социологии и социальной антропологии</a:t>
            </a:r>
          </a:p>
          <a:p>
            <a:pPr algn="ctr">
              <a:lnSpc>
                <a:spcPts val="2400"/>
              </a:lnSpc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14 ноября 2013 г.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071546"/>
          <a:ext cx="9001156" cy="562854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66663"/>
                <a:gridCol w="5948476"/>
                <a:gridCol w="928694"/>
                <a:gridCol w="1357323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Контроль</a:t>
                      </a:r>
                      <a:endParaRPr lang="ru-RU" dirty="0"/>
                    </a:p>
                  </a:txBody>
                  <a:tcPr/>
                </a:tc>
              </a:tr>
              <a:tr h="48377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/>
                        <a:t>5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Планы/расписание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/>
                        <a:t>З, 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ru-RU" sz="3000" dirty="0" smtClean="0"/>
                        <a:t>З,УУ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377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/>
                        <a:t>6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УМК, ООП и др.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/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/>
                        <a:t>З,УУ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377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/>
                        <a:t>7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Рабочие программы дисциплин 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/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/>
                        <a:t>З,УУ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377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/>
                        <a:t>8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ПИО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/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/>
                        <a:t>З,УУ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33777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/>
                        <a:t>9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Практики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/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/>
                        <a:t>З,УУ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377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/>
                        <a:t>10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Издания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/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/>
                        <a:t>З,УУ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377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/>
                        <a:t>11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Библиофонды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/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/>
                        <a:t>З,УУ, Б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173835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/>
                        <a:t>12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Итоговая государственная аттестация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/>
                        <a:t>К,З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/>
                        <a:t>З,УУ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70305"/>
          <a:ext cx="9001156" cy="5306494"/>
        </p:xfrm>
        <a:graphic>
          <a:graphicData uri="http://schemas.openxmlformats.org/drawingml/2006/table">
            <a:tbl>
              <a:tblPr firstRow="1" bandRow="1">
                <a:solidFill>
                  <a:srgbClr val="FF0000"/>
                </a:solidFill>
                <a:tableStyleId>{5C22544A-7EE6-4342-B048-85BDC9FD1C3A}</a:tableStyleId>
              </a:tblPr>
              <a:tblGrid>
                <a:gridCol w="766663"/>
                <a:gridCol w="5948476"/>
                <a:gridCol w="928694"/>
                <a:gridCol w="1357323"/>
              </a:tblGrid>
              <a:tr h="5676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Исп.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Контроль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52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Промежуточная аттестация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 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З,УУ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52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Индивидуальные планы магистров 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М,К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К,З,УУ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52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ПК ППС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52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НИД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З, Д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62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Нагрузка и журналы ППС   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К, З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З,УУ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52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Аудиторный фонд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К,З 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З, Д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52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К, Д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З, Р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041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План работы кафедры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З, Д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70303"/>
          <a:ext cx="9001156" cy="4812250"/>
        </p:xfrm>
        <a:graphic>
          <a:graphicData uri="http://schemas.openxmlformats.org/drawingml/2006/table">
            <a:tbl>
              <a:tblPr firstRow="1" bandRow="1">
                <a:solidFill>
                  <a:srgbClr val="FF0000"/>
                </a:solidFill>
                <a:tableStyleId>{5C22544A-7EE6-4342-B048-85BDC9FD1C3A}</a:tableStyleId>
              </a:tblPr>
              <a:tblGrid>
                <a:gridCol w="766663"/>
                <a:gridCol w="5948476"/>
                <a:gridCol w="928694"/>
                <a:gridCol w="1357323"/>
              </a:tblGrid>
              <a:tr h="845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Исп.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Контроль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228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Отчет по </a:t>
                      </a:r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самообследованию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К, З, Д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З, Д,</a:t>
                      </a:r>
                    </a:p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УУ, Р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6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Заключение эксперта</a:t>
                      </a:r>
                      <a:endParaRPr lang="ru-RU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Э</a:t>
                      </a:r>
                    </a:p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Э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107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Программный пакет </a:t>
                      </a:r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GosInsp</a:t>
                      </a:r>
                      <a:endParaRPr lang="ru-RU" sz="32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К,З,</a:t>
                      </a:r>
                    </a:p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УУ 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74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Дополнительные  материалы</a:t>
                      </a:r>
                      <a:r>
                        <a:rPr lang="ru-RU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К, З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З,УУ, Э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00" y="1000108"/>
            <a:ext cx="9066100" cy="575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214942" y="1357298"/>
            <a:ext cx="3643338" cy="13573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50043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6" name="Picture 2" descr="http://sobiratelzvezd.ru/wp-content/uploads/2011/04/%D1%81arro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2857520" cy="25074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928670"/>
            <a:ext cx="2857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Главное то,</a:t>
            </a:r>
          </a:p>
          <a:p>
            <a:pPr>
              <a:lnSpc>
                <a:spcPts val="3000"/>
              </a:lnSpc>
            </a:pPr>
            <a:r>
              <a:rPr lang="ru-RU" sz="3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внутри</a:t>
            </a:r>
            <a:endParaRPr lang="ru-RU" sz="3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988" name="Picture 4" descr="http://algebraslova.com/wp-content/uploads/2012/01/%D1%84%D0%BE%D1%80%D0%BC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071942"/>
            <a:ext cx="24288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357694"/>
            <a:ext cx="2587230" cy="234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право 8"/>
          <p:cNvSpPr/>
          <p:nvPr/>
        </p:nvSpPr>
        <p:spPr>
          <a:xfrm rot="19162760">
            <a:off x="1608226" y="3756447"/>
            <a:ext cx="4419295" cy="31378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1571612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/>
              <a:t>Оптимальное соотношение</a:t>
            </a:r>
            <a:endParaRPr lang="ru-RU" sz="3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43670" y="621508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ЭКСПЕРТИЗА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ВУЗОВСКИХ ОСНОВНЫХ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ОБРАЗОВАТЕЛЬНЫХ ПРОГРАММ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ФГОС ВПО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(мониторинг  по направлению Социология)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14752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итогам участия в проекте ФЦПРО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«Экспертно-аналитическое обеспечение повышения качества образовательных программ начального, среднего и высшего профессионального образования на основе мониторинга эффективности внедрения ФГОС в региональные системы профессионального образования», конец 2011-начало 2012 гг.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357562"/>
            <a:ext cx="6786610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lvl="0" indent="-720000"/>
            <a:r>
              <a:rPr lang="ru-RU" sz="2600" b="1" dirty="0" smtClean="0">
                <a:solidFill>
                  <a:srgbClr val="C00000"/>
                </a:solidFill>
              </a:rPr>
              <a:t>Наличие перечня </a:t>
            </a:r>
          </a:p>
          <a:p>
            <a:pPr lvl="0" indent="-720000"/>
            <a:r>
              <a:rPr lang="ru-RU" sz="2600" b="1" dirty="0" smtClean="0">
                <a:solidFill>
                  <a:srgbClr val="C00000"/>
                </a:solidFill>
              </a:rPr>
              <a:t>профессиональных </a:t>
            </a:r>
          </a:p>
          <a:p>
            <a:pPr lvl="0" indent="-720000"/>
            <a:r>
              <a:rPr lang="ru-RU" sz="2600" b="1" dirty="0" smtClean="0">
                <a:solidFill>
                  <a:srgbClr val="C00000"/>
                </a:solidFill>
              </a:rPr>
              <a:t>компетенций</a:t>
            </a:r>
          </a:p>
          <a:p>
            <a:pPr lvl="0" indent="-720000"/>
            <a:endParaRPr lang="ru-RU" dirty="0" smtClean="0">
              <a:solidFill>
                <a:srgbClr val="002060"/>
              </a:solidFill>
            </a:endParaRPr>
          </a:p>
          <a:p>
            <a:pPr lvl="0" indent="-720000"/>
            <a:r>
              <a:rPr lang="ru-RU" dirty="0" smtClean="0"/>
              <a:t>Кемеровский ГУ, Томский ГУ,</a:t>
            </a:r>
          </a:p>
          <a:p>
            <a:pPr lvl="0" indent="-720000"/>
            <a:r>
              <a:rPr lang="ru-RU" dirty="0" smtClean="0"/>
              <a:t>Саратовский ГУ, Тамбовский ГУ, СПбГУ, Сибирский ФУ,</a:t>
            </a:r>
          </a:p>
          <a:p>
            <a:pPr lvl="0" indent="-720000"/>
            <a:r>
              <a:rPr lang="ru-RU" dirty="0" smtClean="0"/>
              <a:t>Северный (Арктический) ФУ, </a:t>
            </a:r>
            <a:r>
              <a:rPr lang="ru-RU" dirty="0" err="1" smtClean="0"/>
              <a:t>Северо</a:t>
            </a:r>
            <a:r>
              <a:rPr lang="ru-RU" dirty="0" smtClean="0"/>
              <a:t>–восточный ФУ, РГГУ, РГСУ, ВШЭ, РУДН, Южный ФУ, Уральский, Иркутский ГУ, ГУУ(маг.), МПГУ (бак.), РГПУ (бак.), Балтийский ФУ (бакалавр)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214422"/>
          <a:ext cx="3357586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464837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rgbClr val="C00000"/>
                          </a:solidFill>
                        </a:rPr>
                        <a:t>ООП как полный и </a:t>
                      </a:r>
                    </a:p>
                    <a:p>
                      <a:pPr algn="ctr"/>
                      <a:r>
                        <a:rPr lang="ru-RU" sz="2600" b="1" dirty="0" smtClean="0">
                          <a:solidFill>
                            <a:srgbClr val="C00000"/>
                          </a:solidFill>
                        </a:rPr>
                        <a:t>единый документ</a:t>
                      </a:r>
                      <a:endParaRPr lang="ru-RU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</a:rPr>
                        <a:t>Кемеровский ГУ</a:t>
                      </a:r>
                    </a:p>
                    <a:p>
                      <a:r>
                        <a:rPr lang="ru-RU" sz="2600" b="0" dirty="0" smtClean="0">
                          <a:solidFill>
                            <a:schemeClr val="tx1"/>
                          </a:solidFill>
                        </a:rPr>
                        <a:t>Тамбовский ГУ</a:t>
                      </a:r>
                      <a:endParaRPr lang="ru-RU" sz="2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857620" y="857232"/>
          <a:ext cx="5143536" cy="414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2071702"/>
              </a:tblGrid>
              <a:tr h="9145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rgbClr val="C00000"/>
                          </a:solidFill>
                        </a:rPr>
                        <a:t>Программы  учебных дисциплин </a:t>
                      </a:r>
                      <a:endParaRPr lang="ru-RU" sz="2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/>
                        <a:t>Аннотированные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/>
                        <a:t>Полные</a:t>
                      </a:r>
                      <a:r>
                        <a:rPr lang="ru-RU" sz="2000" b="1" baseline="0" smtClean="0"/>
                        <a:t> тексты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30018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dirty="0" smtClean="0"/>
                        <a:t>НИУ ВШЭ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dirty="0" smtClean="0"/>
                        <a:t>Тверской ГУ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Северный Арктический ГУ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Кемеровский ГУ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Тамбовский ГУ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МПГУ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Новосибирский</a:t>
                      </a:r>
                      <a:r>
                        <a:rPr lang="ru-RU" sz="2000" baseline="0" dirty="0" smtClean="0"/>
                        <a:t> 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НИУ ВШЭ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Тверской ГУ (УМК)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sy-expert.ru/ehksperti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857232"/>
            <a:ext cx="1571636" cy="175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872020"/>
            <a:ext cx="807249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</a:rPr>
              <a:t>Наличие полных или аннотированных текстов программ практик  </a:t>
            </a:r>
          </a:p>
          <a:p>
            <a:pPr>
              <a:buFont typeface="Arial" pitchFamily="34" charset="0"/>
              <a:buChar char="•"/>
            </a:pPr>
            <a:endParaRPr lang="ru-RU" sz="3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</a:rPr>
              <a:t>Требования к итоговой государственной аттестации</a:t>
            </a:r>
          </a:p>
          <a:p>
            <a:pPr>
              <a:buFont typeface="Arial" pitchFamily="34" charset="0"/>
              <a:buChar char="•"/>
            </a:pPr>
            <a:endParaRPr lang="ru-RU" sz="3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</a:rPr>
              <a:t>Соответствие </a:t>
            </a:r>
            <a:r>
              <a:rPr lang="ru-RU" sz="3000" b="1" dirty="0" err="1" smtClean="0">
                <a:solidFill>
                  <a:srgbClr val="002060"/>
                </a:solidFill>
              </a:rPr>
              <a:t>компетентностной</a:t>
            </a:r>
            <a:r>
              <a:rPr lang="ru-RU" sz="3000" b="1" dirty="0" smtClean="0">
                <a:solidFill>
                  <a:srgbClr val="002060"/>
                </a:solidFill>
              </a:rPr>
              <a:t> модели учебному плану</a:t>
            </a:r>
          </a:p>
          <a:p>
            <a:pPr>
              <a:buFont typeface="Arial" pitchFamily="34" charset="0"/>
              <a:buChar char="•"/>
            </a:pPr>
            <a:endParaRPr lang="ru-RU" sz="3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</a:rPr>
              <a:t>…и др.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857232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положительной оценки экспертизы 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42592">
            <a:off x="565803" y="825413"/>
            <a:ext cx="3680204" cy="518705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64302">
            <a:off x="4406159" y="783212"/>
            <a:ext cx="3860052" cy="554000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1 7"/>
          <p:cNvSpPr/>
          <p:nvPr/>
        </p:nvSpPr>
        <p:spPr>
          <a:xfrm>
            <a:off x="2214546" y="214290"/>
            <a:ext cx="5000660" cy="300039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86050" y="1285860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КОМПЕТЕНЦИИ</a:t>
            </a:r>
          </a:p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стандарта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214686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БАКАЛАВРИАТ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 – 17 ед.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ПК – 12 ед.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286124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МАГИСТРАТУРА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 – 9 ед.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ПК – 13 ед.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2928934"/>
            <a:ext cx="4214842" cy="2000264"/>
          </a:xfrm>
          <a:prstGeom prst="ellipse">
            <a:avLst/>
          </a:prstGeom>
          <a:solidFill>
            <a:srgbClr val="D31203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2928934"/>
            <a:ext cx="4214842" cy="2000264"/>
          </a:xfrm>
          <a:prstGeom prst="ellipse">
            <a:avLst/>
          </a:prstGeom>
          <a:solidFill>
            <a:srgbClr val="00206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624591">
            <a:off x="3844756" y="4777910"/>
            <a:ext cx="688368" cy="231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68217">
            <a:off x="4715977" y="4813064"/>
            <a:ext cx="622588" cy="232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14546" y="5214950"/>
            <a:ext cx="4857784" cy="1477328"/>
          </a:xfrm>
          <a:prstGeom prst="rect">
            <a:avLst/>
          </a:prstGeom>
          <a:solidFill>
            <a:srgbClr val="FFC000">
              <a:alpha val="87000"/>
            </a:srgb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однозначеное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прописывание  в ООП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14546" y="285728"/>
            <a:ext cx="5072098" cy="571504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000108"/>
          <a:ext cx="9001156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28860" y="285728"/>
            <a:ext cx="4929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ПРОБЛЕМА АККРЕДИТАЦИИ</a:t>
            </a:r>
            <a:endParaRPr lang="ru-RU" sz="3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500042"/>
            <a:ext cx="58913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МАТРИЦА КОМПЕТЕНЦИЙ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9363"/>
            <a:ext cx="9106904" cy="57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78579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86438" algn="l"/>
              </a:tabLst>
            </a:pP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Аннотация рабочей программы</a:t>
            </a: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дисциплины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397001"/>
          <a:ext cx="9144000" cy="5512380"/>
        </p:xfrm>
        <a:graphic>
          <a:graphicData uri="http://schemas.openxmlformats.org/drawingml/2006/table">
            <a:tbl>
              <a:tblPr/>
              <a:tblGrid>
                <a:gridCol w="6643702"/>
                <a:gridCol w="2500298"/>
              </a:tblGrid>
              <a:tr h="42590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Цель изучения </a:t>
                      </a:r>
                      <a:endParaRPr lang="ru-RU" sz="26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6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0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Место дисциплины в учебном  плане</a:t>
                      </a:r>
                      <a:endParaRPr lang="ru-RU" sz="26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6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0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Формируемые 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компетенции</a:t>
                      </a:r>
                      <a:endParaRPr lang="ru-RU" sz="26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ОК-…, ПК-…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60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Знания, умения и  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навыки</a:t>
                      </a: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получаемые в результате освоения 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дисциплины</a:t>
                      </a:r>
                      <a:endParaRPr lang="ru-RU" sz="26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Знать: </a:t>
                      </a: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!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Уметь: </a:t>
                      </a: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!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Владеть</a:t>
                      </a:r>
                      <a:r>
                        <a:rPr lang="ru-RU" sz="26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!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0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Содержание дисциплины</a:t>
                      </a:r>
                      <a:endParaRPr lang="ru-RU" sz="26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3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Виды учебной работы</a:t>
                      </a:r>
                      <a:endParaRPr lang="ru-RU" sz="26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….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33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Используемые 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информационные</a:t>
                      </a: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endParaRPr lang="ru-RU" sz="26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инструментальные и 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программные  </a:t>
                      </a: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26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endParaRPr lang="ru-RU" sz="26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06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Формы текущего 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контроля </a:t>
                      </a: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успеваемости студентов</a:t>
                      </a:r>
                      <a:endParaRPr lang="ru-RU" sz="26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endParaRPr lang="ru-RU" sz="26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85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Форма промежуточной аттестации</a:t>
                      </a:r>
                      <a:endParaRPr lang="ru-RU" sz="26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6755" algn="l"/>
                        </a:tabLst>
                      </a:pPr>
                      <a:endParaRPr lang="ru-RU" sz="26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8380961" cy="439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614364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… и т.п.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85723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ПРОГРАММНО – ИНФОРМАЦИОННОЕ ОБЕСПЕЧЕНИЕ УЧЕБНОГО ПРОЦЕССА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785794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внешней экспертизы </a:t>
            </a:r>
          </a:p>
          <a:p>
            <a:pPr algn="ctr"/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опыта работы)</a:t>
            </a:r>
            <a:endParaRPr lang="ru-RU" sz="33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86280"/>
          </a:xfrm>
        </p:spPr>
        <p:txBody>
          <a:bodyPr>
            <a:normAutofit fontScale="85000" lnSpcReduction="10000"/>
          </a:bodyPr>
          <a:lstStyle/>
          <a:p>
            <a:r>
              <a:rPr lang="ru-RU" sz="3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Когда: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18-22 марта 2013 г.</a:t>
            </a: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Кого: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напр.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подг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040100.68 –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Социология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и напр.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подг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040400.68 –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Социальная работа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(укрупненная группа: социальные науки)</a:t>
            </a:r>
          </a:p>
          <a:p>
            <a:endParaRPr lang="ru-RU" sz="35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Кто: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(эксперт)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к.псих.н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., доц. каф. социальной работы и права социального обеспечения филиала РГСУ в г. Воронеже</a:t>
            </a:r>
          </a:p>
          <a:p>
            <a:endParaRPr lang="ru-RU" sz="35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633478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928670"/>
          <a:ext cx="9001156" cy="585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156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Основные критерии экспертизы </a:t>
                      </a:r>
                      <a:r>
                        <a:rPr lang="ru-RU" sz="2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(новые формы)</a:t>
                      </a:r>
                      <a:endParaRPr lang="ru-RU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12452"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1700"/>
                        </a:lnSpc>
                        <a:buAutoNum type="arabicPeriod"/>
                      </a:pP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300" b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бязательные дисциплины </a:t>
                      </a: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базовой (обязательной) </a:t>
                      </a: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части</a:t>
                      </a:r>
                      <a:r>
                        <a:rPr kumimoji="0" lang="en-US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100% </a:t>
                      </a: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</a:t>
                      </a:r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Р</a:t>
                      </a:r>
                      <a:r>
                        <a:rPr kumimoji="0" lang="ru-RU" sz="2300" b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абочие программы дисциплин (модулей) и программы </a:t>
                      </a:r>
                      <a:r>
                        <a:rPr kumimoji="0" lang="ru-RU" sz="2300" b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  - 100% наличие</a:t>
                      </a:r>
                      <a:endParaRPr kumimoji="0" lang="ru-RU" sz="2300" b="1" u="none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45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23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К</a:t>
                      </a:r>
                      <a:r>
                        <a:rPr kumimoji="0" lang="ru-RU" sz="2300" b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онечные результаты обучения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ru-RU" sz="1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45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23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О</a:t>
                      </a:r>
                      <a:r>
                        <a:rPr kumimoji="0" lang="ru-RU" sz="2300" b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бщая трудоемкость  ООП (120 </a:t>
                      </a:r>
                      <a:r>
                        <a:rPr kumimoji="0" lang="ru-RU" sz="2300" b="1" u="non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kumimoji="0" lang="ru-RU" sz="2300" b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r>
                        <a:rPr kumimoji="0" lang="en-US" sz="2300" b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 </a:t>
                      </a:r>
                      <a:r>
                        <a:rPr kumimoji="0" lang="ru-RU" sz="2300" b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kumimoji="0" lang="ru-RU" sz="2300" b="1" u="none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учебный год (60 </a:t>
                      </a:r>
                      <a:r>
                        <a:rPr kumimoji="0" lang="ru-RU" sz="2300" b="1" u="none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kumimoji="0" lang="ru-RU" sz="2300" b="1" u="none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ru-RU" sz="1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540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2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5.Т</a:t>
                      </a: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рудоемкость по  </a:t>
                      </a:r>
                      <a:r>
                        <a:rPr kumimoji="0" lang="ru-RU" sz="23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циклам,  разделам: общенаучному, профессиональному, практики и НИР, итоговая аттестация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45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2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П</a:t>
                      </a: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роцент занятий в активных и интерактивных формах </a:t>
                      </a: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!!! 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(40% для магистратуры)</a:t>
                      </a:r>
                      <a:endParaRPr kumimoji="0" lang="ru-RU" sz="2300" b="1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45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23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</a:t>
                      </a: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роцент занятий лекционного типа 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01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23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У</a:t>
                      </a: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дельный вес дисциплин по выбору в составе вариативной части </a:t>
                      </a: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!!! (40% для магистратуры)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521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2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………………..</a:t>
                      </a:r>
                      <a:endParaRPr lang="ru-RU" sz="2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57232"/>
          <a:ext cx="9144000" cy="326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8568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Основные критерии экспертизы </a:t>
                      </a:r>
                      <a:endParaRPr lang="ru-RU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2602">
                <a:tc>
                  <a:txBody>
                    <a:bodyPr/>
                    <a:lstStyle/>
                    <a:p>
                      <a:pPr marL="457200" indent="-457200">
                        <a:buFontTx/>
                        <a:buNone/>
                      </a:pP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  <a:endParaRPr lang="ru-RU" sz="2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143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Учебно-методическое обеспечение </a:t>
                      </a: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ООП</a:t>
                      </a:r>
                      <a:endParaRPr kumimoji="0" lang="ru-RU" sz="23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Кадры: </a:t>
                      </a: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</a:t>
                      </a: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преподавателей, имеющих базовое образование, соответствующих профилю преподаваемых дисциплин по </a:t>
                      </a: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ООП  (расчет по</a:t>
                      </a:r>
                      <a:r>
                        <a:rPr kumimoji="0" lang="ru-RU" sz="23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доли ставки</a:t>
                      </a: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работодатели</a:t>
                      </a:r>
                      <a:r>
                        <a:rPr kumimoji="0" lang="ru-RU" sz="23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(20%), </a:t>
                      </a:r>
                      <a:r>
                        <a:rPr kumimoji="0" lang="ru-RU" sz="2300" b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уч.степень</a:t>
                      </a:r>
                      <a:r>
                        <a:rPr kumimoji="0" lang="ru-RU" sz="23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звание (75%),</a:t>
                      </a: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</a:t>
                      </a:r>
                      <a:r>
                        <a:rPr kumimoji="0" lang="ru-RU" sz="23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ПрофЦиклу</a:t>
                      </a: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(80%)!!!</a:t>
                      </a:r>
                      <a:endParaRPr lang="ru-RU" sz="2300" b="1" u="none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4357694"/>
            <a:ext cx="8572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ЗАМЕЧАНИЯ ЭКСПЕРТА: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534940">
            <a:off x="2820493" y="4835428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952645">
            <a:off x="5969517" y="4836481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500702"/>
            <a:ext cx="8572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общие			частные </a:t>
            </a:r>
            <a:endParaRPr lang="ru-RU" sz="3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43042" y="5429264"/>
            <a:ext cx="2143140" cy="857256"/>
          </a:xfrm>
          <a:prstGeom prst="ellipse">
            <a:avLst/>
          </a:prstGeom>
          <a:noFill/>
          <a:ln w="444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57818" y="5429264"/>
            <a:ext cx="2143140" cy="857256"/>
          </a:xfrm>
          <a:prstGeom prst="ellipse">
            <a:avLst/>
          </a:prstGeom>
          <a:noFill/>
          <a:ln w="444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2000232" y="5357826"/>
            <a:ext cx="1143008" cy="928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2321703" y="5322107"/>
            <a:ext cx="1000132" cy="928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3667" cy="42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0"/>
            <a:ext cx="4857752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572008"/>
            <a:ext cx="7738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714356"/>
            <a:ext cx="5357834" cy="202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27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7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ничего постыднее, как быть бесполезным для общества и для самого себя и обладать умом для того, чтобы ничего не делать</a:t>
            </a:r>
            <a:r>
              <a:rPr lang="ru-RU" sz="27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r">
              <a:lnSpc>
                <a:spcPts val="2500"/>
              </a:lnSpc>
            </a:pPr>
            <a:r>
              <a:rPr lang="ru-RU" sz="27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Блез </a:t>
            </a:r>
            <a:r>
              <a:rPr lang="ru-RU" sz="27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Паскаль, </a:t>
            </a:r>
            <a:r>
              <a:rPr lang="en-US" sz="27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</a:t>
            </a:r>
            <a:r>
              <a:rPr lang="ru-RU" sz="27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</a:t>
            </a:r>
            <a:endParaRPr lang="ru-RU" sz="27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6572296" cy="587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право 11"/>
          <p:cNvSpPr/>
          <p:nvPr/>
        </p:nvSpPr>
        <p:spPr>
          <a:xfrm rot="8760620">
            <a:off x="4107905" y="3386674"/>
            <a:ext cx="1285884" cy="521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72066" y="1857364"/>
            <a:ext cx="38576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Arial Narrow" pitchFamily="34" charset="0"/>
              </a:rPr>
              <a:t>ПОЛНЫЙ ПЕРЕЧЕНЬ НЕОБХОДИМОЙ ДОКУМЕНТАЦИИ К  АККРЕДИТАЦИИ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5072074"/>
            <a:ext cx="392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(для внутреннего контроля)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633478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 rot="21151860">
            <a:off x="2287104" y="5416728"/>
            <a:ext cx="2535878" cy="1281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096374">
            <a:off x="4584822" y="4133821"/>
            <a:ext cx="3714776" cy="1928826"/>
          </a:xfrm>
          <a:prstGeom prst="ellipse">
            <a:avLst/>
          </a:prstGeom>
          <a:solidFill>
            <a:srgbClr val="C4D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43438" y="2143116"/>
            <a:ext cx="3857652" cy="1785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14414" y="3000372"/>
            <a:ext cx="3714776" cy="21431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857232"/>
            <a:ext cx="8358246" cy="553998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Внутренняя организация и контроль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3556" name="Picture 4" descr="http://www.webauditpro.ru/images/control_podradchiko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359284" cy="16430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849849">
            <a:off x="1861165" y="1810650"/>
            <a:ext cx="557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Кто за что отвечает???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 rot="20849849">
            <a:off x="1626170" y="3220925"/>
            <a:ext cx="2859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учебное</a:t>
            </a:r>
          </a:p>
          <a:p>
            <a:pPr algn="ctr"/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 smtClean="0">
                <a:solidFill>
                  <a:srgbClr val="002060"/>
                </a:solidFill>
              </a:rPr>
              <a:t>управление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университета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75889">
            <a:off x="5010567" y="4681878"/>
            <a:ext cx="3086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зам. декана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428868"/>
            <a:ext cx="298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кафедра, 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зав.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 smtClean="0">
                <a:solidFill>
                  <a:srgbClr val="002060"/>
                </a:solidFill>
              </a:rPr>
              <a:t>кафедрой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849849">
            <a:off x="2391235" y="5430599"/>
            <a:ext cx="22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декан, деканат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6143644"/>
            <a:ext cx="2982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или др.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20125250">
            <a:off x="142844" y="4929198"/>
            <a:ext cx="2214578" cy="1714512"/>
          </a:xfrm>
          <a:prstGeom prst="ellipse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20849849">
            <a:off x="226629" y="5227330"/>
            <a:ext cx="22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ректор,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endParaRPr lang="en-US" sz="3000" dirty="0" smtClean="0">
              <a:solidFill>
                <a:srgbClr val="002060"/>
              </a:solidFill>
            </a:endParaRPr>
          </a:p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ректорат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397000"/>
          <a:ext cx="8929752" cy="512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3679058"/>
                <a:gridCol w="2250296"/>
                <a:gridCol w="2214580"/>
              </a:tblGrid>
              <a:tr h="1389058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7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Перечень материалов, необходимых для работы эксперта на кафедре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Исполнитель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Контроль 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Документ 1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УУ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УУ</a:t>
                      </a: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,Р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Документ 2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Каф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Зам. по УР,</a:t>
                      </a:r>
                      <a:r>
                        <a:rPr lang="ru-RU" sz="30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УУ</a:t>
                      </a:r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511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8051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n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Документ </a:t>
                      </a:r>
                      <a:r>
                        <a:rPr lang="en-US" sz="3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n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Зам. по УР, каф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Зам. по УР, </a:t>
                      </a:r>
                      <a:r>
                        <a:rPr lang="ru-RU" sz="30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УУ</a:t>
                      </a:r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785794"/>
            <a:ext cx="857256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ВОЗМОЖНЫЙ МЕХАНИЗМ ОРГАНИЗАЦИИ</a:t>
            </a: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9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48" y="1857364"/>
          <a:ext cx="8786910" cy="445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248"/>
                <a:gridCol w="3620206"/>
                <a:gridCol w="808394"/>
                <a:gridCol w="597510"/>
                <a:gridCol w="597511"/>
                <a:gridCol w="597510"/>
                <a:gridCol w="597510"/>
                <a:gridCol w="597511"/>
                <a:gridCol w="597510"/>
              </a:tblGrid>
              <a:tr h="694529">
                <a:tc rowSpan="2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7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Перечень материалов, необходимых для работы эксперта на кафедре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Р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УУ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Д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З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…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…</a:t>
                      </a:r>
                      <a:endParaRPr lang="ru-RU" sz="2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67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Документ 1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Документ 2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511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…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8051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n</a:t>
                      </a:r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Документ </a:t>
                      </a:r>
                      <a:r>
                        <a:rPr lang="en-US" sz="3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n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785794"/>
            <a:ext cx="857256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организации (ВАРИАНТ 2)</a:t>
            </a:r>
            <a:endParaRPr lang="ru-RU" sz="29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5856"/>
            <a:ext cx="9144000" cy="605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1285859"/>
          <a:ext cx="9001156" cy="4794046"/>
        </p:xfrm>
        <a:graphic>
          <a:graphicData uri="http://schemas.openxmlformats.org/drawingml/2006/table">
            <a:tbl>
              <a:tblPr firstRow="1" bandRow="1">
                <a:solidFill>
                  <a:srgbClr val="FF0000"/>
                </a:solidFill>
                <a:tableStyleId>{5C22544A-7EE6-4342-B048-85BDC9FD1C3A}</a:tableStyleId>
              </a:tblPr>
              <a:tblGrid>
                <a:gridCol w="766663"/>
                <a:gridCol w="5948476"/>
                <a:gridCol w="928694"/>
                <a:gridCol w="1357323"/>
              </a:tblGrid>
              <a:tr h="6560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Исп.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Контроль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20657"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Положение о выпускающей кафедре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Зам, 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09261"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Протоколы заседания кафедры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Зам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006816"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ГОС/ФГОС</a:t>
                      </a:r>
                    </a:p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Государственные образовательные стандарты, Федеральные государственные образовательные стандарты по аккредитуемым направлениям подготовки, по которым кафедра является выпускающей</a:t>
                      </a:r>
                      <a:endParaRPr lang="ru-RU" sz="30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К, Зам, 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УУ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575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7" cy="64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714356"/>
          <a:ext cx="9143999" cy="6072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0540"/>
                <a:gridCol w="6991856"/>
                <a:gridCol w="785817"/>
                <a:gridCol w="785786"/>
              </a:tblGrid>
              <a:tr h="7195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К.</a:t>
                      </a:r>
                      <a:endParaRPr lang="ru-RU" dirty="0"/>
                    </a:p>
                  </a:txBody>
                  <a:tcPr/>
                </a:tc>
              </a:tr>
              <a:tr h="5352669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/>
                        <a:t>4</a:t>
                      </a:r>
                      <a:endParaRPr lang="ru-RU" sz="30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0" lang="ru-RU" sz="23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Организационно-распорядительные документы </a:t>
                      </a: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+mj-lt"/>
                        <a:buAutoNum type="arabicPeriod"/>
                      </a:pPr>
                      <a:r>
                        <a:rPr kumimoji="0" lang="ru-RU" sz="2300" kern="1200" dirty="0" smtClean="0"/>
                        <a:t>Закон «Об образовании»</a:t>
                      </a: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+mj-lt"/>
                        <a:buAutoNum type="arabicPeriod"/>
                      </a:pPr>
                      <a:r>
                        <a:rPr kumimoji="0" lang="ru-RU" sz="2300" kern="1200" dirty="0" smtClean="0"/>
                        <a:t>Устав университета</a:t>
                      </a: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+mj-lt"/>
                        <a:buAutoNum type="arabicPeriod"/>
                      </a:pPr>
                      <a:r>
                        <a:rPr kumimoji="0" lang="ru-RU" sz="2300" kern="1200" dirty="0" smtClean="0"/>
                        <a:t>Правила приема</a:t>
                      </a: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+mj-lt"/>
                        <a:buAutoNum type="arabicPeriod"/>
                      </a:pPr>
                      <a:r>
                        <a:rPr kumimoji="0" lang="ru-RU" sz="2300" kern="1200" dirty="0" smtClean="0"/>
                        <a:t>Приказы по направлению подготовки (маг/бак): зачисления/отчисления, движение контингента, практики, утверждение тем выпускных работ и др.</a:t>
                      </a: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+mj-lt"/>
                        <a:buAutoNum type="arabicPeriod"/>
                      </a:pPr>
                      <a:r>
                        <a:rPr kumimoji="0" lang="ru-RU" sz="2300" kern="1200" dirty="0" smtClean="0"/>
                        <a:t>Положения: о магистратуре/ </a:t>
                      </a:r>
                      <a:r>
                        <a:rPr kumimoji="0" lang="ru-RU" sz="2300" kern="1200" dirty="0" err="1" smtClean="0"/>
                        <a:t>бакалавриате</a:t>
                      </a:r>
                      <a:r>
                        <a:rPr kumimoji="0" lang="ru-RU" sz="2300" kern="1200" dirty="0" smtClean="0"/>
                        <a:t>, о магистерской диссертации (бакалаврской выпускной работе), о НИР, о НИС </a:t>
                      </a: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+mj-lt"/>
                        <a:buAutoNum type="arabicPeriod"/>
                      </a:pPr>
                      <a:r>
                        <a:rPr kumimoji="0" lang="ru-RU" sz="2300" kern="1200" dirty="0" smtClean="0"/>
                        <a:t>Индивидуальный план магистра</a:t>
                      </a:r>
                    </a:p>
                    <a:p>
                      <a:pPr marL="342900" indent="-342900">
                        <a:lnSpc>
                          <a:spcPts val="2300"/>
                        </a:lnSpc>
                        <a:buFont typeface="+mj-lt"/>
                        <a:buAutoNum type="arabicPeriod"/>
                      </a:pPr>
                      <a:r>
                        <a:rPr kumimoji="0" lang="ru-RU" sz="2300" kern="1200" dirty="0" smtClean="0"/>
                        <a:t>Доп. материалы (</a:t>
                      </a:r>
                      <a:r>
                        <a:rPr kumimoji="0" lang="ru-RU" sz="2300" kern="1200" dirty="0" err="1" smtClean="0"/>
                        <a:t>напр</a:t>
                      </a:r>
                      <a:r>
                        <a:rPr kumimoji="0" lang="ru-RU" sz="2300" kern="1200" dirty="0" smtClean="0"/>
                        <a:t>, информация о Координационном Совете УМО и НМС по высшей школе)</a:t>
                      </a:r>
                      <a:endParaRPr lang="ru-RU" sz="2300" b="1" dirty="0">
                        <a:solidFill>
                          <a:srgbClr val="C0000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/>
                        <a:t>К, УУ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/>
                        <a:t>Уу</a:t>
                      </a: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/>
                        <a:t>З, УУ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/>
                        <a:t>УУ,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/>
                        <a:t>К,З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/>
                        <a:t>УУ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/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2200" dirty="0" smtClean="0"/>
                        <a:t>УУ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2200" dirty="0" smtClean="0"/>
                        <a:t>УУ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2200" dirty="0" smtClean="0"/>
                        <a:t>УУ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2200" dirty="0" smtClean="0"/>
                        <a:t>З,УУ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2200" dirty="0" smtClean="0"/>
                        <a:t>УУ,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2200" dirty="0" smtClean="0"/>
                        <a:t>З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endParaRPr lang="ru-RU" sz="22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2200" baseline="0" dirty="0" smtClean="0"/>
                        <a:t>УУ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2200" baseline="0" dirty="0" smtClean="0"/>
                        <a:t>З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753</TotalTime>
  <Words>1042</Words>
  <Application>Microsoft Office PowerPoint</Application>
  <PresentationFormat>Экран (4:3)</PresentationFormat>
  <Paragraphs>336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ЭКСПЕРТИЗА  ВУЗОВСКИХ ОСНОВНЫХ  ОБРАЗОВАТЕЛЬНЫХ ПРОГРАММ НА ОСНОВЕ ФГОС ВПО  (мониторинг  по направлению Социология)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кафедры теоретической и прикладной работы за 2011-2012 учебный год</dc:title>
  <dc:creator>Sletkov</dc:creator>
  <cp:lastModifiedBy>Sletkov</cp:lastModifiedBy>
  <cp:revision>85</cp:revision>
  <dcterms:created xsi:type="dcterms:W3CDTF">2012-06-28T10:10:39Z</dcterms:created>
  <dcterms:modified xsi:type="dcterms:W3CDTF">2013-11-13T08:58:58Z</dcterms:modified>
</cp:coreProperties>
</file>