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8" r:id="rId2"/>
    <p:sldId id="269" r:id="rId3"/>
    <p:sldId id="259" r:id="rId4"/>
    <p:sldId id="267" r:id="rId5"/>
    <p:sldId id="268" r:id="rId6"/>
    <p:sldId id="260" r:id="rId7"/>
    <p:sldId id="266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FF00"/>
    <a:srgbClr val="FF99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8" y="3956281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9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515E1F5-AF16-4C0C-A096-FF22EAFDDA58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6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9D8C400-A171-47EF-A952-3F29833B631A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9" y="744471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56780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7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E1F5-AF16-4C0C-A096-FF22EAFDDA58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C400-A171-47EF-A952-3F29833B6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060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2" y="624156"/>
            <a:ext cx="1565767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1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E1F5-AF16-4C0C-A096-FF22EAFDDA58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C400-A171-47EF-A952-3F29833B6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27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E1F5-AF16-4C0C-A096-FF22EAFDDA58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C400-A171-47EF-A952-3F29833B6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81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2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9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15E1F5-AF16-4C0C-A096-FF22EAFDDA58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3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D8C400-A171-47EF-A952-3F29833B631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3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950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6001"/>
            <a:ext cx="4447787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6001"/>
            <a:ext cx="4447787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E1F5-AF16-4C0C-A096-FF22EAFDDA58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C400-A171-47EF-A952-3F29833B6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8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9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5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5" y="3305209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E1F5-AF16-4C0C-A096-FF22EAFDDA58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C400-A171-47EF-A952-3F29833B6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86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E1F5-AF16-4C0C-A096-FF22EAFDDA58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C400-A171-47EF-A952-3F29833B6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97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E1F5-AF16-4C0C-A096-FF22EAFDDA58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C400-A171-47EF-A952-3F29833B6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114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15E1F5-AF16-4C0C-A096-FF22EAFDDA58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1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D8C400-A171-47EF-A952-3F29833B631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9124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2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15E1F5-AF16-4C0C-A096-FF22EAFDDA58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1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D8C400-A171-47EF-A952-3F29833B631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6519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515E1F5-AF16-4C0C-A096-FF22EAFDDA58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5" y="6453386"/>
            <a:ext cx="6280831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7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9D8C400-A171-47EF-A952-3F29833B631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078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 userDrawn="1">
          <p15:clr>
            <a:srgbClr val="F26B43"/>
          </p15:clr>
        </p15:guide>
        <p15:guide id="2" orient="horz" pos="1440" userDrawn="1">
          <p15:clr>
            <a:srgbClr val="F26B43"/>
          </p15:clr>
        </p15:guide>
        <p15:guide id="3" orient="horz" pos="3696" userDrawn="1">
          <p15:clr>
            <a:srgbClr val="F26B43"/>
          </p15:clr>
        </p15:guide>
        <p15:guide id="4" orient="horz" pos="432" userDrawn="1">
          <p15:clr>
            <a:srgbClr val="F26B43"/>
          </p15:clr>
        </p15:guide>
        <p15:guide id="5" orient="horz" pos="1512" userDrawn="1">
          <p15:clr>
            <a:srgbClr val="F26B43"/>
          </p15:clr>
        </p15:guide>
        <p15:guide id="6" pos="6912" userDrawn="1">
          <p15:clr>
            <a:srgbClr val="F26B43"/>
          </p15:clr>
        </p15:guide>
        <p15:guide id="7" pos="936" userDrawn="1">
          <p15:clr>
            <a:srgbClr val="F26B43"/>
          </p15:clr>
        </p15:guide>
        <p15:guide id="8" pos="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5944" y="1371599"/>
            <a:ext cx="7766936" cy="3971173"/>
          </a:xfrm>
        </p:spPr>
        <p:txBody>
          <a:bodyPr/>
          <a:lstStyle/>
          <a:p>
            <a:pPr algn="l"/>
            <a:r>
              <a:rPr lang="ru-RU" sz="4000" b="1" dirty="0">
                <a:solidFill>
                  <a:srgbClr val="7030A0"/>
                </a:solidFill>
                <a:latin typeface="Bahnschrift" panose="020B0502040204020203" pitchFamily="34" charset="0"/>
              </a:rPr>
              <a:t>Магистерская программа «Системный анализ государственного управления социальной динамикой»</a:t>
            </a:r>
            <a:br>
              <a:rPr lang="ru-RU" sz="4000" b="1" dirty="0">
                <a:solidFill>
                  <a:srgbClr val="7030A0"/>
                </a:solidFill>
                <a:latin typeface="Bahnschrift" panose="020B0502040204020203" pitchFamily="34" charset="0"/>
              </a:rPr>
            </a:br>
            <a:r>
              <a:rPr lang="ru-RU" sz="3200" dirty="0">
                <a:solidFill>
                  <a:srgbClr val="7030A0"/>
                </a:solidFill>
                <a:latin typeface="Bahnschrift" panose="020B0502040204020203" pitchFamily="34" charset="0"/>
              </a:rPr>
              <a:t>(направление подготовки 39.04.01 «Социология») </a:t>
            </a:r>
          </a:p>
        </p:txBody>
      </p:sp>
    </p:spTree>
    <p:extLst>
      <p:ext uri="{BB962C8B-B14F-4D97-AF65-F5344CB8AC3E}">
        <p14:creationId xmlns:p14="http://schemas.microsoft.com/office/powerpoint/2010/main" val="3398027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693" y="372524"/>
            <a:ext cx="9885026" cy="13208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Магистерская программа 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«Системный анализ государственного управления социальной динамикой»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693" y="1809345"/>
            <a:ext cx="10020107" cy="5330757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Дисциплины по выбору: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Государственная служба в цифровой среде.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Н.Г.Деханова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Глобальные тренды социального государства.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Ю.А.Холоденко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Социологические методы мониторинга государственных социальных программ.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В.А.Сушко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Социальные технологии в управлении обществом.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О.В. Гавриленко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Государство и бизнес: социальные стратегии.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В.П.Васильев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938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692" y="396587"/>
            <a:ext cx="9885026" cy="13208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Магистерская программа 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«Системный анализ государственного управления социальной динамикой»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693" y="2159540"/>
            <a:ext cx="10020107" cy="4552545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rgbClr val="7030A0"/>
                </a:solidFill>
                <a:latin typeface="Bahnschrift Light" panose="020B0502040204020203" pitchFamily="34" charset="0"/>
              </a:rPr>
              <a:t>-</a:t>
            </a:r>
            <a:r>
              <a:rPr lang="ru-RU" sz="2800" b="1" dirty="0">
                <a:solidFill>
                  <a:srgbClr val="7030A0"/>
                </a:solidFill>
                <a:latin typeface="Bahnschrift Light" panose="020B0502040204020203" pitchFamily="34" charset="0"/>
              </a:rPr>
              <a:t>Методология и стратегия планирования и управления в РФ (с учетом экономических, социальных, экологических и иных факторов). </a:t>
            </a:r>
          </a:p>
          <a:p>
            <a:pPr algn="just"/>
            <a:r>
              <a:rPr lang="ru-RU" sz="2800" b="1" dirty="0">
                <a:solidFill>
                  <a:srgbClr val="7030A0"/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-Институты управления социальными процессами (государство и бизнес)</a:t>
            </a:r>
            <a:r>
              <a:rPr lang="ru-RU" sz="2800" b="1" dirty="0">
                <a:solidFill>
                  <a:srgbClr val="7030A0"/>
                </a:solidFill>
                <a:effectLst/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основанные на технологиях устойчивого развития и риск-ориентированном подходе</a:t>
            </a:r>
          </a:p>
          <a:p>
            <a:pPr algn="just"/>
            <a:r>
              <a:rPr lang="ru-RU" sz="2800" b="1" dirty="0">
                <a:solidFill>
                  <a:srgbClr val="7030A0"/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Управление социальной защитой населения</a:t>
            </a:r>
            <a:endParaRPr lang="ru-RU" sz="2800" b="1" dirty="0">
              <a:solidFill>
                <a:srgbClr val="7030A0"/>
              </a:solidFill>
              <a:effectLst/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7030A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759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3925" y="685800"/>
            <a:ext cx="9064452" cy="85965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Научные руководители: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2476" y="1552391"/>
            <a:ext cx="4523675" cy="1943495"/>
          </a:xfrm>
        </p:spPr>
        <p:txBody>
          <a:bodyPr/>
          <a:lstStyle/>
          <a:p>
            <a:pPr algn="just"/>
            <a:r>
              <a:rPr lang="ru-RU" sz="2200" b="1" dirty="0">
                <a:solidFill>
                  <a:srgbClr val="7030A0"/>
                </a:solidFill>
                <a:latin typeface="Bahnschrift Light" panose="020B0502040204020203" pitchFamily="34" charset="0"/>
              </a:rPr>
              <a:t>Васильев Владимир Петрович, </a:t>
            </a:r>
            <a:r>
              <a:rPr lang="ru-RU" sz="2200" dirty="0">
                <a:solidFill>
                  <a:srgbClr val="7030A0"/>
                </a:solidFill>
                <a:latin typeface="Bahnschrift Light" panose="020B0502040204020203" pitchFamily="34" charset="0"/>
              </a:rPr>
              <a:t>руководитель программы, кандидат экономических наук, доцент, заслуженный работник высшей школы Российской Федерации. </a:t>
            </a:r>
            <a:endParaRPr lang="ru-RU" sz="2200" b="1" dirty="0">
              <a:solidFill>
                <a:srgbClr val="7030A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sz="quarter" idx="3"/>
          </p:nvPr>
        </p:nvSpPr>
        <p:spPr>
          <a:xfrm>
            <a:off x="1122476" y="3860040"/>
            <a:ext cx="4523675" cy="1341675"/>
          </a:xfrm>
        </p:spPr>
        <p:txBody>
          <a:bodyPr>
            <a:normAutofit/>
          </a:bodyPr>
          <a:lstStyle/>
          <a:p>
            <a:pPr algn="just"/>
            <a:r>
              <a:rPr lang="ru-RU" sz="2200" b="1" dirty="0">
                <a:solidFill>
                  <a:srgbClr val="7030A0"/>
                </a:solidFill>
                <a:latin typeface="Bahnschrift Light" panose="020B0502040204020203" pitchFamily="34" charset="0"/>
              </a:rPr>
              <a:t>Деханова Наталья Геннадьевна, </a:t>
            </a:r>
            <a:r>
              <a:rPr lang="ru-RU" sz="2200" dirty="0">
                <a:solidFill>
                  <a:srgbClr val="7030A0"/>
                </a:solidFill>
                <a:latin typeface="Bahnschrift Light" panose="020B0502040204020203" pitchFamily="34" charset="0"/>
              </a:rPr>
              <a:t>заместитель руководителя программы, кандидат социологических наук, доцент. </a:t>
            </a:r>
            <a:endParaRPr lang="ru-RU" sz="2200" b="1" dirty="0">
              <a:solidFill>
                <a:srgbClr val="7030A0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1" y="1440882"/>
            <a:ext cx="1558636" cy="21142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1" y="3860040"/>
            <a:ext cx="1558636" cy="233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12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3411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67590"/>
            <a:ext cx="9601200" cy="997416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7030A0"/>
                </a:solidFill>
              </a:rPr>
              <a:t>Основные научные работы</a:t>
            </a:r>
            <a:br>
              <a:rPr lang="ru-RU" sz="3200" dirty="0">
                <a:solidFill>
                  <a:srgbClr val="7030A0"/>
                </a:solidFill>
              </a:rPr>
            </a:br>
            <a:r>
              <a:rPr lang="ru-RU" sz="3200" dirty="0">
                <a:solidFill>
                  <a:srgbClr val="7030A0"/>
                </a:solidFill>
              </a:rPr>
              <a:t> руководителей программы за минувшие три года: </a:t>
            </a: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1371599" y="1465006"/>
            <a:ext cx="9684327" cy="5276484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29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   </a:t>
            </a:r>
            <a:r>
              <a:rPr lang="ru-RU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В.П. Васильев:</a:t>
            </a:r>
          </a:p>
          <a:p>
            <a:pPr algn="just"/>
            <a:r>
              <a:rPr lang="ru-RU" sz="2900" b="1" u="sng" dirty="0">
                <a:solidFill>
                  <a:srgbClr val="7030A0"/>
                </a:solidFill>
                <a:latin typeface="Bahnschrift Light" panose="020B0502040204020203" pitchFamily="34" charset="0"/>
              </a:rPr>
              <a:t>Монография: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300" dirty="0">
                <a:solidFill>
                  <a:srgbClr val="7030A0"/>
                </a:solidFill>
                <a:latin typeface="Bahnschrift Light" panose="020B0502040204020203" pitchFamily="34" charset="0"/>
              </a:rPr>
              <a:t>Социальные изменения в условиях цифровой среды: Коллективная монография. – М.: МАКС Пресс, 2020. </a:t>
            </a:r>
          </a:p>
          <a:p>
            <a:pPr algn="just"/>
            <a:r>
              <a:rPr lang="ru-RU" sz="3300" b="1" u="sng" dirty="0">
                <a:solidFill>
                  <a:srgbClr val="7030A0"/>
                </a:solidFill>
                <a:latin typeface="Bahnschrift Light" panose="020B0502040204020203" pitchFamily="34" charset="0"/>
              </a:rPr>
              <a:t>Статьи в научных журналах: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300" dirty="0">
                <a:solidFill>
                  <a:srgbClr val="7030A0"/>
                </a:solidFill>
                <a:latin typeface="Bahnschrift Light" panose="020B0502040204020203" pitchFamily="34" charset="0"/>
              </a:rPr>
              <a:t>Институциональное регулирование социально-экономической динамики: выход на устойчивую траекторию развития </a:t>
            </a:r>
            <a:r>
              <a:rPr lang="en-US" sz="3300" dirty="0">
                <a:solidFill>
                  <a:srgbClr val="7030A0"/>
                </a:solidFill>
                <a:latin typeface="Bahnschrift Light" panose="020B0502040204020203" pitchFamily="34" charset="0"/>
              </a:rPr>
              <a:t>// </a:t>
            </a:r>
            <a:r>
              <a:rPr lang="ru-RU" sz="3300" dirty="0">
                <a:solidFill>
                  <a:srgbClr val="7030A0"/>
                </a:solidFill>
                <a:latin typeface="Bahnschrift Light" panose="020B0502040204020203" pitchFamily="34" charset="0"/>
              </a:rPr>
              <a:t>Социология</a:t>
            </a:r>
            <a:r>
              <a:rPr lang="en-US" sz="3300" dirty="0">
                <a:solidFill>
                  <a:srgbClr val="7030A0"/>
                </a:solidFill>
                <a:latin typeface="Bahnschrift Light" panose="020B0502040204020203" pitchFamily="34" charset="0"/>
              </a:rPr>
              <a:t>, 202</a:t>
            </a:r>
            <a:r>
              <a:rPr lang="ru-RU" sz="3300" dirty="0">
                <a:solidFill>
                  <a:srgbClr val="7030A0"/>
                </a:solidFill>
                <a:latin typeface="Bahnschrift Light" panose="020B0502040204020203" pitchFamily="34" charset="0"/>
              </a:rPr>
              <a:t>2.</a:t>
            </a:r>
            <a:endParaRPr lang="en-US" sz="3300" dirty="0">
              <a:solidFill>
                <a:srgbClr val="7030A0"/>
              </a:solidFill>
              <a:latin typeface="Bahnschrift Light" panose="020B0502040204020203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300" dirty="0">
                <a:solidFill>
                  <a:srgbClr val="7030A0"/>
                </a:solidFill>
                <a:latin typeface="Bahnschrift Light" panose="020B0502040204020203" pitchFamily="34" charset="0"/>
              </a:rPr>
              <a:t>Social factors in the Digital Government Formation in Russia // Postmodern Openings</a:t>
            </a:r>
            <a:r>
              <a:rPr lang="ru-RU" sz="3300" dirty="0">
                <a:solidFill>
                  <a:srgbClr val="7030A0"/>
                </a:solidFill>
                <a:latin typeface="Bahnschrift Light" panose="020B0502040204020203" pitchFamily="34" charset="0"/>
              </a:rPr>
              <a:t>:</a:t>
            </a:r>
            <a:r>
              <a:rPr lang="en-US" sz="3300" dirty="0">
                <a:solidFill>
                  <a:srgbClr val="7030A0"/>
                </a:solidFill>
                <a:latin typeface="Bahnschrift Light" panose="020B0502040204020203" pitchFamily="34" charset="0"/>
              </a:rPr>
              <a:t> LUMEN Publishing, 2020. </a:t>
            </a:r>
            <a:endParaRPr lang="ru-RU" sz="3300" dirty="0">
              <a:solidFill>
                <a:srgbClr val="7030A0"/>
              </a:solidFill>
              <a:latin typeface="Bahnschrift Light" panose="020B0502040204020203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300" dirty="0">
                <a:solidFill>
                  <a:srgbClr val="7030A0"/>
                </a:solidFill>
                <a:latin typeface="Bahnschrift Light" panose="020B0502040204020203" pitchFamily="34" charset="0"/>
              </a:rPr>
              <a:t>Формирование регулятивных функций социального государства // Вестник Московского университета, 2019.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300" dirty="0">
                <a:solidFill>
                  <a:srgbClr val="7030A0"/>
                </a:solidFill>
                <a:latin typeface="Bahnschrift Light" panose="020B0502040204020203" pitchFamily="34" charset="0"/>
              </a:rPr>
              <a:t>Электронное правительство в цифровой реальности // Информационное общество, 2019.</a:t>
            </a:r>
          </a:p>
          <a:p>
            <a:pPr algn="just"/>
            <a:r>
              <a:rPr lang="ru-RU" sz="3300" b="1" u="sng" dirty="0">
                <a:solidFill>
                  <a:srgbClr val="7030A0"/>
                </a:solidFill>
                <a:latin typeface="Bahnschrift Light" panose="020B0502040204020203" pitchFamily="34" charset="0"/>
              </a:rPr>
              <a:t>Учебники: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300" dirty="0">
                <a:solidFill>
                  <a:srgbClr val="7030A0"/>
                </a:solidFill>
                <a:latin typeface="Bahnschrift Light" panose="020B0502040204020203" pitchFamily="34" charset="0"/>
              </a:rPr>
              <a:t>Государственное и муниципальное управление: учебник и практикум для академического бакалавриата, 5-е пер. и доп. издание – М.: Юрайт, 2022.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300" dirty="0">
                <a:solidFill>
                  <a:srgbClr val="7030A0"/>
                </a:solidFill>
                <a:latin typeface="Bahnschrift Light" panose="020B0502040204020203" pitchFamily="34" charset="0"/>
              </a:rPr>
              <a:t>Государственное регулирование экономики: учебник и практикум для вузов, 5-е пер. и доп. издание – М.: Юрайт, 2023. </a:t>
            </a:r>
          </a:p>
          <a:p>
            <a:pPr marL="0" indent="0" algn="just">
              <a:buNone/>
            </a:pPr>
            <a:endParaRPr lang="ru-RU" sz="2900" dirty="0">
              <a:solidFill>
                <a:srgbClr val="7030A0"/>
              </a:solidFill>
              <a:latin typeface="Bahnschrift Light" panose="020B0502040204020203" pitchFamily="34" charset="0"/>
            </a:endParaRPr>
          </a:p>
          <a:p>
            <a:pPr marL="0" indent="0" algn="just">
              <a:buNone/>
            </a:pPr>
            <a:endParaRPr lang="ru-RU" dirty="0">
              <a:solidFill>
                <a:srgbClr val="7030A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88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67590"/>
            <a:ext cx="9601200" cy="1007249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7030A0"/>
                </a:solidFill>
              </a:rPr>
              <a:t>Основные научные работы руководителей программы за минувшие три года: </a:t>
            </a: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1371600" y="1556426"/>
            <a:ext cx="9601200" cy="50760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2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Н.Г. Деханова:</a:t>
            </a:r>
          </a:p>
          <a:p>
            <a:pPr algn="just"/>
            <a:r>
              <a:rPr lang="ru-RU" sz="2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Монография: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rgbClr val="7030A0"/>
                </a:solidFill>
                <a:latin typeface="Bahnschrift Light" panose="020B0502040204020203" pitchFamily="34" charset="0"/>
              </a:rPr>
              <a:t>Социальные изменения в условиях цифровой среды. Главы в монографии, под ред. В.П, Васильева. – М.: МАКС Пресс, 2020</a:t>
            </a:r>
          </a:p>
          <a:p>
            <a:pPr algn="just"/>
            <a:r>
              <a:rPr lang="ru-RU" sz="2300" b="1" u="sng" dirty="0">
                <a:solidFill>
                  <a:srgbClr val="7030A0"/>
                </a:solidFill>
                <a:latin typeface="Bahnschrift Light" panose="020B0502040204020203" pitchFamily="34" charset="0"/>
              </a:rPr>
              <a:t>Статьи в научных журналах: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rgbClr val="7030A0"/>
                </a:solidFill>
                <a:latin typeface="Bahnschrift Light" panose="020B0502040204020203" pitchFamily="34" charset="0"/>
              </a:rPr>
              <a:t>Россия: социально-экономические последствия пандемии </a:t>
            </a:r>
            <a:r>
              <a:rPr lang="en-US" sz="2300" dirty="0">
                <a:solidFill>
                  <a:srgbClr val="7030A0"/>
                </a:solidFill>
                <a:latin typeface="Bahnschrift Light" panose="020B0502040204020203" pitchFamily="34" charset="0"/>
              </a:rPr>
              <a:t>COVID-19</a:t>
            </a:r>
            <a:r>
              <a:rPr lang="ru-RU" sz="2300" dirty="0">
                <a:solidFill>
                  <a:srgbClr val="7030A0"/>
                </a:solidFill>
                <a:latin typeface="Bahnschrift Light" panose="020B0502040204020203" pitchFamily="34" charset="0"/>
              </a:rPr>
              <a:t> </a:t>
            </a:r>
            <a:r>
              <a:rPr lang="en-US" sz="2300" dirty="0">
                <a:solidFill>
                  <a:srgbClr val="7030A0"/>
                </a:solidFill>
                <a:latin typeface="Bahnschrift Light" panose="020B0502040204020203" pitchFamily="34" charset="0"/>
              </a:rPr>
              <a:t>//</a:t>
            </a:r>
            <a:r>
              <a:rPr lang="ru-RU" sz="2300" dirty="0">
                <a:solidFill>
                  <a:srgbClr val="7030A0"/>
                </a:solidFill>
                <a:latin typeface="Bahnschrift Light" panose="020B0502040204020203" pitchFamily="34" charset="0"/>
              </a:rPr>
              <a:t> Социология, 2022.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300" dirty="0">
                <a:solidFill>
                  <a:srgbClr val="7030A0"/>
                </a:solidFill>
                <a:latin typeface="Bahnschrift Light" panose="020B0502040204020203" pitchFamily="34" charset="0"/>
              </a:rPr>
              <a:t>Social factors in the Digital Government Formation in Russia // Postmodern Openings</a:t>
            </a:r>
            <a:r>
              <a:rPr lang="ru-RU" sz="2300" dirty="0">
                <a:solidFill>
                  <a:srgbClr val="7030A0"/>
                </a:solidFill>
                <a:latin typeface="Bahnschrift Light" panose="020B0502040204020203" pitchFamily="34" charset="0"/>
              </a:rPr>
              <a:t>:</a:t>
            </a:r>
            <a:r>
              <a:rPr lang="en-US" sz="2300" dirty="0">
                <a:solidFill>
                  <a:srgbClr val="7030A0"/>
                </a:solidFill>
                <a:latin typeface="Bahnschrift Light" panose="020B0502040204020203" pitchFamily="34" charset="0"/>
              </a:rPr>
              <a:t> LUMEN Publishing, 2020 </a:t>
            </a:r>
            <a:endParaRPr lang="ru-RU" sz="2300" dirty="0">
              <a:solidFill>
                <a:srgbClr val="7030A0"/>
              </a:solidFill>
              <a:latin typeface="Bahnschrift Light" panose="020B0502040204020203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rgbClr val="7030A0"/>
                </a:solidFill>
                <a:latin typeface="Bahnschrift Light" panose="020B0502040204020203" pitchFamily="34" charset="0"/>
              </a:rPr>
              <a:t>Повышение привлекательности регионов Дальневосточного федерального органа в реализации Государственной программы по содействию добровольному переселению в Российскую Федерацию соотечественников // Социодинамика, 2020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rgbClr val="7030A0"/>
                </a:solidFill>
                <a:latin typeface="Bahnschrift Light" panose="020B0502040204020203" pitchFamily="34" charset="0"/>
              </a:rPr>
              <a:t>Факторы и тенденции социальной дифференциации: новые риски </a:t>
            </a:r>
            <a:r>
              <a:rPr lang="en-US" sz="2300" dirty="0">
                <a:solidFill>
                  <a:srgbClr val="7030A0"/>
                </a:solidFill>
                <a:latin typeface="Bahnschrift Light" panose="020B0502040204020203" pitchFamily="34" charset="0"/>
              </a:rPr>
              <a:t>// </a:t>
            </a:r>
            <a:r>
              <a:rPr lang="ru-RU" sz="2300" dirty="0" err="1">
                <a:solidFill>
                  <a:srgbClr val="7030A0"/>
                </a:solidFill>
                <a:latin typeface="Bahnschrift Light" panose="020B0502040204020203" pitchFamily="34" charset="0"/>
              </a:rPr>
              <a:t>Социодинамика</a:t>
            </a:r>
            <a:r>
              <a:rPr lang="ru-RU" sz="2300" dirty="0">
                <a:solidFill>
                  <a:srgbClr val="7030A0"/>
                </a:solidFill>
                <a:latin typeface="Bahnschrift Light" panose="020B0502040204020203" pitchFamily="34" charset="0"/>
              </a:rPr>
              <a:t>, 2020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rgbClr val="7030A0"/>
                </a:solidFill>
                <a:latin typeface="Bahnschrift Light" panose="020B0502040204020203" pitchFamily="34" charset="0"/>
              </a:rPr>
              <a:t>Электронное правительство в современной России: тенденции и перспективы развития // Социально-политические науки, 2019</a:t>
            </a:r>
          </a:p>
          <a:p>
            <a:pPr algn="just"/>
            <a:r>
              <a:rPr lang="ru-RU" sz="2300" b="1" u="sng" dirty="0">
                <a:solidFill>
                  <a:srgbClr val="7030A0"/>
                </a:solidFill>
                <a:latin typeface="Bahnschrift Light" panose="020B0502040204020203" pitchFamily="34" charset="0"/>
              </a:rPr>
              <a:t>Учебник: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rgbClr val="7030A0"/>
                </a:solidFill>
                <a:latin typeface="Bahnschrift Light" panose="020B0502040204020203" pitchFamily="34" charset="0"/>
              </a:rPr>
              <a:t>Государственное и муниципальное управление: учебник и практикум для академического </a:t>
            </a:r>
            <a:r>
              <a:rPr lang="ru-RU" sz="2300" dirty="0" err="1">
                <a:solidFill>
                  <a:srgbClr val="7030A0"/>
                </a:solidFill>
                <a:latin typeface="Bahnschrift Light" panose="020B0502040204020203" pitchFamily="34" charset="0"/>
              </a:rPr>
              <a:t>бакалавриата</a:t>
            </a:r>
            <a:r>
              <a:rPr lang="ru-RU" sz="2300" dirty="0">
                <a:solidFill>
                  <a:srgbClr val="7030A0"/>
                </a:solidFill>
                <a:latin typeface="Bahnschrift Light" panose="020B0502040204020203" pitchFamily="34" charset="0"/>
              </a:rPr>
              <a:t>, 5-е пер. и доп. издание – М.: </a:t>
            </a:r>
            <a:r>
              <a:rPr lang="ru-RU" sz="2300" dirty="0" err="1">
                <a:solidFill>
                  <a:srgbClr val="7030A0"/>
                </a:solidFill>
                <a:latin typeface="Bahnschrift Light" panose="020B0502040204020203" pitchFamily="34" charset="0"/>
              </a:rPr>
              <a:t>Юрайт</a:t>
            </a:r>
            <a:r>
              <a:rPr lang="ru-RU" sz="2300" dirty="0">
                <a:solidFill>
                  <a:srgbClr val="7030A0"/>
                </a:solidFill>
                <a:latin typeface="Bahnschrift Light" panose="020B0502040204020203" pitchFamily="34" charset="0"/>
              </a:rPr>
              <a:t>, 2022.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rgbClr val="7030A0"/>
                </a:solidFill>
                <a:latin typeface="Bahnschrift Light" panose="020B0502040204020203" pitchFamily="34" charset="0"/>
              </a:rPr>
              <a:t>Социология государственной службы. 2-е изд., </a:t>
            </a:r>
            <a:r>
              <a:rPr lang="ru-RU" sz="2300" dirty="0" err="1">
                <a:solidFill>
                  <a:srgbClr val="7030A0"/>
                </a:solidFill>
                <a:latin typeface="Bahnschrift Light" panose="020B0502040204020203" pitchFamily="34" charset="0"/>
              </a:rPr>
              <a:t>испр</a:t>
            </a:r>
            <a:r>
              <a:rPr lang="ru-RU" sz="2300" dirty="0">
                <a:solidFill>
                  <a:srgbClr val="7030A0"/>
                </a:solidFill>
                <a:latin typeface="Bahnschrift Light" panose="020B0502040204020203" pitchFamily="34" charset="0"/>
              </a:rPr>
              <a:t>. и доп. // М.: </a:t>
            </a:r>
            <a:r>
              <a:rPr lang="ru-RU" sz="2300" dirty="0" err="1">
                <a:solidFill>
                  <a:srgbClr val="7030A0"/>
                </a:solidFill>
                <a:latin typeface="Bahnschrift Light" panose="020B0502040204020203" pitchFamily="34" charset="0"/>
              </a:rPr>
              <a:t>Юрайт</a:t>
            </a:r>
            <a:r>
              <a:rPr lang="ru-RU" sz="2300" dirty="0">
                <a:solidFill>
                  <a:srgbClr val="7030A0"/>
                </a:solidFill>
                <a:latin typeface="Bahnschrift Light" panose="020B0502040204020203" pitchFamily="34" charset="0"/>
              </a:rPr>
              <a:t>, 2020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2100" dirty="0">
              <a:solidFill>
                <a:srgbClr val="7030A0"/>
              </a:solidFill>
              <a:latin typeface="Bahnschrift Light" panose="020B0502040204020203" pitchFamily="34" charset="0"/>
            </a:endParaRPr>
          </a:p>
          <a:p>
            <a:pPr marL="0" indent="0" algn="just">
              <a:buNone/>
            </a:pPr>
            <a:endParaRPr lang="ru-RU" dirty="0">
              <a:solidFill>
                <a:srgbClr val="7030A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327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3411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692" y="396587"/>
            <a:ext cx="9885026" cy="13208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Магистерская программа 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«Системный анализ государственного управления социальной динамикой»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693" y="2005446"/>
            <a:ext cx="10103234" cy="4561610"/>
          </a:xfrm>
        </p:spPr>
        <p:txBody>
          <a:bodyPr>
            <a:noAutofit/>
          </a:bodyPr>
          <a:lstStyle/>
          <a:p>
            <a:pPr algn="just"/>
            <a:endParaRPr lang="ru-RU" sz="2800" b="1" dirty="0">
              <a:solidFill>
                <a:srgbClr val="7030A0"/>
              </a:solidFill>
              <a:latin typeface="Bahnschrift Light" panose="020B0502040204020203" pitchFamily="34" charset="0"/>
            </a:endParaRPr>
          </a:p>
          <a:p>
            <a:pPr algn="just"/>
            <a:r>
              <a:rPr lang="ru-RU" sz="2800" b="1" dirty="0">
                <a:solidFill>
                  <a:srgbClr val="7030A0"/>
                </a:solidFill>
                <a:latin typeface="Bahnschrift Light" panose="020B0502040204020203" pitchFamily="34" charset="0"/>
              </a:rPr>
              <a:t>Магистерская программа обеспечивает подготовку специалистов, владеющих базовыми компонентами современного социологического знания </a:t>
            </a:r>
            <a:r>
              <a:rPr lang="ru-RU" sz="2800" b="1" dirty="0">
                <a:solidFill>
                  <a:srgbClr val="002060"/>
                </a:solidFill>
                <a:latin typeface="Bahnschrift Light" panose="020B0502040204020203" pitchFamily="34" charset="0"/>
              </a:rPr>
              <a:t>с привлечением междисциплинарных факторов (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экономика, управление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)</a:t>
            </a:r>
            <a:r>
              <a:rPr lang="ru-RU" b="1" dirty="0">
                <a:solidFill>
                  <a:srgbClr val="002060"/>
                </a:solidFill>
                <a:latin typeface="Bahnschrift Light" panose="020B0502040204020203" pitchFamily="34" charset="0"/>
              </a:rPr>
              <a:t>. </a:t>
            </a:r>
          </a:p>
          <a:p>
            <a:pPr marL="0" indent="0" algn="just">
              <a:buNone/>
            </a:pPr>
            <a:endParaRPr lang="ru-RU" b="1" dirty="0">
              <a:solidFill>
                <a:srgbClr val="00206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769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693" y="372524"/>
            <a:ext cx="9885026" cy="13208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Магистерская программа 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«Системный анализ государственного управления социальной динамикой»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693" y="2514600"/>
            <a:ext cx="10020107" cy="3164305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rgbClr val="7030A0"/>
                </a:solidFill>
                <a:latin typeface="Bahnschrift Light" panose="020B0502040204020203" pitchFamily="34" charset="0"/>
              </a:rPr>
              <a:t>Магистерская программа базируется на разработке следующих научных направлений: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Принципы и механизмы функционирования социального государства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Стратегическое планирование социальных процессов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 Цифровая трансформация государственного управления. Управление устойчивым развитием.</a:t>
            </a:r>
          </a:p>
          <a:p>
            <a:pPr marL="0" indent="0" algn="just">
              <a:buNone/>
            </a:pPr>
            <a:endParaRPr lang="ru-RU" sz="2400" b="1" dirty="0">
              <a:solidFill>
                <a:srgbClr val="C00000"/>
              </a:solidFill>
              <a:latin typeface="Bahnschrift Light" panose="020B0502040204020203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C00000"/>
                </a:solidFill>
                <a:latin typeface="Bahnschrift Light" panose="020B0502040204020203" pitchFamily="34" charset="0"/>
              </a:rPr>
              <a:t>. </a:t>
            </a:r>
            <a:endParaRPr lang="ru-RU" sz="2800" b="1" dirty="0">
              <a:solidFill>
                <a:srgbClr val="C0000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706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774" y="386859"/>
            <a:ext cx="9885026" cy="13208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Магистерская программа 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«Системный анализ государственного управления социальной динамикой»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693" y="2286000"/>
            <a:ext cx="10020107" cy="4525961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>
                <a:solidFill>
                  <a:srgbClr val="7030A0"/>
                </a:solidFill>
                <a:latin typeface="Bahnschrift Light" panose="020B0502040204020203" pitchFamily="34" charset="0"/>
              </a:rPr>
              <a:t>Студенты изучают дисциплины, направленные на формирование специализированных компетенций в области: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C00000"/>
                </a:solidFill>
                <a:latin typeface="Bahnschrift Light" panose="020B0502040204020203" pitchFamily="34" charset="0"/>
              </a:rPr>
              <a:t>Стратегического планирования социальных процессов на основе долгосрочных национальных целей социально-экономического развития.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C00000"/>
                </a:solidFill>
                <a:latin typeface="Bahnschrift Light" panose="020B0502040204020203" pitchFamily="34" charset="0"/>
              </a:rPr>
              <a:t>Анализа возможностей и рисков государственного управления в условиях применения цифровых технологий. Регулирование социально-трудовых отношений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C00000"/>
                </a:solidFill>
                <a:latin typeface="Bahnschrift Light" panose="020B0502040204020203" pitchFamily="34" charset="0"/>
              </a:rPr>
              <a:t>Диагностики и мониторинга регионального социально-экономического развития, реализации принципов социального государства. </a:t>
            </a:r>
          </a:p>
          <a:p>
            <a:pPr marL="457200" indent="-457200" algn="just">
              <a:buAutoNum type="arabicParenR"/>
            </a:pPr>
            <a:endParaRPr lang="ru-RU" dirty="0">
              <a:solidFill>
                <a:srgbClr val="7030A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984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693" y="372524"/>
            <a:ext cx="9885026" cy="13208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Магистерская программа 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«Системный анализ государственного управления социальной динамикой»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2693" y="2514600"/>
            <a:ext cx="10020107" cy="3970876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Основные дисциплины программы: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Стратегическое планирование социальной динамики.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В.П.Васильев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Регулирование социально-трудовых отношений в информационном обществе.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Ю.А.Холоденко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Социальные факторы управления пространственным развитием.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Н.Г.Деханова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Цифровые платформы как среда государственного управления.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О.В.Гавриленко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,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А.В.Маркеева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34540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891</TotalTime>
  <Words>707</Words>
  <Application>Microsoft Office PowerPoint</Application>
  <PresentationFormat>Широкоэкранный</PresentationFormat>
  <Paragraphs>61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Bahnschrift</vt:lpstr>
      <vt:lpstr>Bahnschrift Light</vt:lpstr>
      <vt:lpstr>Franklin Gothic Book</vt:lpstr>
      <vt:lpstr>Wingdings</vt:lpstr>
      <vt:lpstr>Crop</vt:lpstr>
      <vt:lpstr>Магистерская программа «Системный анализ государственного управления социальной динамикой» (направление подготовки 39.04.01 «Социология») </vt:lpstr>
      <vt:lpstr>Магистерская программа  «Системный анализ государственного управления социальной динамикой»</vt:lpstr>
      <vt:lpstr>Научные руководители:</vt:lpstr>
      <vt:lpstr>Основные научные работы  руководителей программы за минувшие три года: </vt:lpstr>
      <vt:lpstr>Основные научные работы руководителей программы за минувшие три года: </vt:lpstr>
      <vt:lpstr>Магистерская программа  «Системный анализ государственного управления социальной динамикой»</vt:lpstr>
      <vt:lpstr>Магистерская программа  «Системный анализ государственного управления социальной динамикой»</vt:lpstr>
      <vt:lpstr>Магистерская программа  «Системный анализ государственного управления социальной динамикой»</vt:lpstr>
      <vt:lpstr>Магистерская программа  «Системный анализ государственного управления социальной динамикой»</vt:lpstr>
      <vt:lpstr>Магистерская программа  «Системный анализ государственного управления социальной динамикой»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Новая программа магистратуры</dc:title>
  <dc:creator>Владимир Васильев</dc:creator>
  <cp:lastModifiedBy>79036630475</cp:lastModifiedBy>
  <cp:revision>72</cp:revision>
  <dcterms:created xsi:type="dcterms:W3CDTF">2021-10-03T16:51:22Z</dcterms:created>
  <dcterms:modified xsi:type="dcterms:W3CDTF">2023-09-21T07:22:15Z</dcterms:modified>
</cp:coreProperties>
</file>