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notesSlides/notesSlide2.xml" ContentType="application/vnd.openxmlformats-officedocument.presentationml.notesSlide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colors3.xml" ContentType="application/vnd.openxmlformats-officedocument.drawingml.diagramColor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colors2.xml" ContentType="application/vnd.openxmlformats-officedocument.drawingml.diagramColors+xml"/>
  <Default Extension="png" ContentType="image/png"/>
  <Override PartName="/ppt/diagrams/drawing3.xml" ContentType="application/vnd.ms-office.drawingml.diagramDrawing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8" r:id="rId1"/>
  </p:sldMasterIdLst>
  <p:notesMasterIdLst>
    <p:notesMasterId r:id="rId20"/>
  </p:notesMasterIdLst>
  <p:sldIdLst>
    <p:sldId id="284" r:id="rId2"/>
    <p:sldId id="286" r:id="rId3"/>
    <p:sldId id="287" r:id="rId4"/>
    <p:sldId id="296" r:id="rId5"/>
    <p:sldId id="281" r:id="rId6"/>
    <p:sldId id="257" r:id="rId7"/>
    <p:sldId id="258" r:id="rId8"/>
    <p:sldId id="280" r:id="rId9"/>
    <p:sldId id="283" r:id="rId10"/>
    <p:sldId id="268" r:id="rId11"/>
    <p:sldId id="288" r:id="rId12"/>
    <p:sldId id="289" r:id="rId13"/>
    <p:sldId id="290" r:id="rId14"/>
    <p:sldId id="291" r:id="rId15"/>
    <p:sldId id="292" r:id="rId16"/>
    <p:sldId id="293" r:id="rId17"/>
    <p:sldId id="294" r:id="rId18"/>
    <p:sldId id="295" r:id="rId19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F0000"/>
    <a:srgbClr val="FFFF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A488322-F2BA-4B5B-9748-0D474271808F}" styleName="Средний стиль 3 - акцент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E3FDE45-AF77-4B5C-9715-49D594BDF05E}" styleName="Светлый стиль 1 - акцент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C083E6E3-FA7D-4D7B-A595-EF9225AFEA82}" styleName="Светлый стиль 1 - акцент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967" autoAdjust="0"/>
    <p:restoredTop sz="94737" autoAdjust="0"/>
  </p:normalViewPr>
  <p:slideViewPr>
    <p:cSldViewPr>
      <p:cViewPr>
        <p:scale>
          <a:sx n="70" d="100"/>
          <a:sy n="70" d="100"/>
        </p:scale>
        <p:origin x="-1266" y="-9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6425627-D832-4DD4-ADC9-E3EC3EC08A95}" type="doc">
      <dgm:prSet loTypeId="urn:microsoft.com/office/officeart/2005/8/layout/process4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C1595784-C78B-4598-96FA-09A51E8DE050}">
      <dgm:prSet>
        <dgm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pPr rtl="0"/>
          <a:r>
            <a:rPr lang="ru-RU" smtClean="0"/>
            <a:t>Этап 1. Подготовительный этап</a:t>
          </a:r>
          <a:endParaRPr lang="ru-RU"/>
        </a:p>
      </dgm:t>
    </dgm:pt>
    <dgm:pt modelId="{FBBF51DD-666B-4D6C-9B0F-B7CBA7AFB0F9}" type="parTrans" cxnId="{1B9D6820-2D21-42F6-9636-9E663C012311}">
      <dgm:prSet/>
      <dgm:spPr/>
      <dgm:t>
        <a:bodyPr/>
        <a:lstStyle/>
        <a:p>
          <a:endParaRPr lang="ru-RU"/>
        </a:p>
      </dgm:t>
    </dgm:pt>
    <dgm:pt modelId="{312E1743-AAE8-4D50-8C55-1F7213882291}" type="sibTrans" cxnId="{1B9D6820-2D21-42F6-9636-9E663C012311}">
      <dgm:prSet/>
      <dgm:spPr/>
      <dgm:t>
        <a:bodyPr/>
        <a:lstStyle/>
        <a:p>
          <a:endParaRPr lang="ru-RU"/>
        </a:p>
      </dgm:t>
    </dgm:pt>
    <dgm:pt modelId="{A1523BCE-BB21-416E-9F9E-0F3E6DBA80AC}">
      <dgm:prSet>
        <dgm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pPr rtl="0"/>
          <a:r>
            <a:rPr lang="ru-RU" smtClean="0"/>
            <a:t>Этап 2. Создание профессионального стандарта</a:t>
          </a:r>
          <a:endParaRPr lang="ru-RU"/>
        </a:p>
      </dgm:t>
    </dgm:pt>
    <dgm:pt modelId="{78D1D00C-210A-4D4A-BE32-A62038872966}" type="parTrans" cxnId="{B9683849-5E3F-4A69-A42E-7DA479932A7C}">
      <dgm:prSet/>
      <dgm:spPr/>
      <dgm:t>
        <a:bodyPr/>
        <a:lstStyle/>
        <a:p>
          <a:endParaRPr lang="ru-RU"/>
        </a:p>
      </dgm:t>
    </dgm:pt>
    <dgm:pt modelId="{E5EEF0A0-CF55-45F3-B3F6-26C3D00731DD}" type="sibTrans" cxnId="{B9683849-5E3F-4A69-A42E-7DA479932A7C}">
      <dgm:prSet/>
      <dgm:spPr/>
      <dgm:t>
        <a:bodyPr/>
        <a:lstStyle/>
        <a:p>
          <a:endParaRPr lang="ru-RU"/>
        </a:p>
      </dgm:t>
    </dgm:pt>
    <dgm:pt modelId="{FBDF37F0-D78A-4142-8150-A36E353B1F07}">
      <dgm:prSet>
        <dgm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pPr rtl="0"/>
          <a:r>
            <a:rPr lang="ru-RU" dirty="0" smtClean="0"/>
            <a:t>Этап 3. Экспертиза профессионального стандарта</a:t>
          </a:r>
          <a:endParaRPr lang="ru-RU" dirty="0"/>
        </a:p>
      </dgm:t>
    </dgm:pt>
    <dgm:pt modelId="{FC8CB9C0-3275-4444-AAB2-CDD3DA72B94E}" type="parTrans" cxnId="{25598A23-2E1B-416E-9524-528BB393D396}">
      <dgm:prSet/>
      <dgm:spPr/>
      <dgm:t>
        <a:bodyPr/>
        <a:lstStyle/>
        <a:p>
          <a:endParaRPr lang="ru-RU"/>
        </a:p>
      </dgm:t>
    </dgm:pt>
    <dgm:pt modelId="{668B0218-1265-4356-9A02-3D9E36FD8659}" type="sibTrans" cxnId="{25598A23-2E1B-416E-9524-528BB393D396}">
      <dgm:prSet/>
      <dgm:spPr/>
      <dgm:t>
        <a:bodyPr/>
        <a:lstStyle/>
        <a:p>
          <a:endParaRPr lang="ru-RU"/>
        </a:p>
      </dgm:t>
    </dgm:pt>
    <dgm:pt modelId="{9C1C0A62-87C0-4E32-B9B4-E094F3CF6D84}">
      <dgm:prSet>
        <dgm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pPr rtl="0"/>
          <a:r>
            <a:rPr lang="ru-RU" smtClean="0"/>
            <a:t>Этап 4. Введение в действие проф. стандарта</a:t>
          </a:r>
          <a:endParaRPr lang="ru-RU"/>
        </a:p>
      </dgm:t>
    </dgm:pt>
    <dgm:pt modelId="{88F69F33-6C7D-40AE-996D-0E425F872C3B}" type="parTrans" cxnId="{9985EECE-D296-4BF3-891A-E8D02E9D0CE9}">
      <dgm:prSet/>
      <dgm:spPr/>
      <dgm:t>
        <a:bodyPr/>
        <a:lstStyle/>
        <a:p>
          <a:endParaRPr lang="ru-RU"/>
        </a:p>
      </dgm:t>
    </dgm:pt>
    <dgm:pt modelId="{760140D8-C702-422E-8C30-321395BCD4DA}" type="sibTrans" cxnId="{9985EECE-D296-4BF3-891A-E8D02E9D0CE9}">
      <dgm:prSet/>
      <dgm:spPr/>
      <dgm:t>
        <a:bodyPr/>
        <a:lstStyle/>
        <a:p>
          <a:endParaRPr lang="ru-RU"/>
        </a:p>
      </dgm:t>
    </dgm:pt>
    <dgm:pt modelId="{7454858B-9B8A-4729-B3B9-FDC34382C37A}" type="pres">
      <dgm:prSet presAssocID="{D6425627-D832-4DD4-ADC9-E3EC3EC08A95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BE073410-AE36-481E-AF53-D78D8EB952D2}" type="pres">
      <dgm:prSet presAssocID="{9C1C0A62-87C0-4E32-B9B4-E094F3CF6D84}" presName="boxAndChildren" presStyleCnt="0"/>
      <dgm:spPr/>
    </dgm:pt>
    <dgm:pt modelId="{B4921F4F-05B8-42EC-B74B-7FC4C07B7B9E}" type="pres">
      <dgm:prSet presAssocID="{9C1C0A62-87C0-4E32-B9B4-E094F3CF6D84}" presName="parentTextBox" presStyleLbl="node1" presStyleIdx="0" presStyleCnt="4" custLinFactNeighborY="-3060"/>
      <dgm:spPr/>
      <dgm:t>
        <a:bodyPr/>
        <a:lstStyle/>
        <a:p>
          <a:endParaRPr lang="ru-RU"/>
        </a:p>
      </dgm:t>
    </dgm:pt>
    <dgm:pt modelId="{54D45A5B-4DF4-4D6E-B9D0-C49E64DE0ED2}" type="pres">
      <dgm:prSet presAssocID="{668B0218-1265-4356-9A02-3D9E36FD8659}" presName="sp" presStyleCnt="0"/>
      <dgm:spPr/>
    </dgm:pt>
    <dgm:pt modelId="{D06DCB7F-1DE3-4D33-B4B1-95E2466A1A7C}" type="pres">
      <dgm:prSet presAssocID="{FBDF37F0-D78A-4142-8150-A36E353B1F07}" presName="arrowAndChildren" presStyleCnt="0"/>
      <dgm:spPr/>
    </dgm:pt>
    <dgm:pt modelId="{CA112A44-5815-49ED-B6CB-4565CF6C5D41}" type="pres">
      <dgm:prSet presAssocID="{FBDF37F0-D78A-4142-8150-A36E353B1F07}" presName="parentTextArrow" presStyleLbl="node1" presStyleIdx="1" presStyleCnt="4"/>
      <dgm:spPr/>
      <dgm:t>
        <a:bodyPr/>
        <a:lstStyle/>
        <a:p>
          <a:endParaRPr lang="ru-RU"/>
        </a:p>
      </dgm:t>
    </dgm:pt>
    <dgm:pt modelId="{132F0C30-4722-4B30-831E-1388FC7ABCD4}" type="pres">
      <dgm:prSet presAssocID="{E5EEF0A0-CF55-45F3-B3F6-26C3D00731DD}" presName="sp" presStyleCnt="0"/>
      <dgm:spPr/>
    </dgm:pt>
    <dgm:pt modelId="{4570F47E-F8BD-43D5-99CF-4848D2A08EFB}" type="pres">
      <dgm:prSet presAssocID="{A1523BCE-BB21-416E-9F9E-0F3E6DBA80AC}" presName="arrowAndChildren" presStyleCnt="0"/>
      <dgm:spPr/>
    </dgm:pt>
    <dgm:pt modelId="{63AA479A-8A2B-4FBA-A70F-02C25AB7198E}" type="pres">
      <dgm:prSet presAssocID="{A1523BCE-BB21-416E-9F9E-0F3E6DBA80AC}" presName="parentTextArrow" presStyleLbl="node1" presStyleIdx="2" presStyleCnt="4"/>
      <dgm:spPr/>
      <dgm:t>
        <a:bodyPr/>
        <a:lstStyle/>
        <a:p>
          <a:endParaRPr lang="ru-RU"/>
        </a:p>
      </dgm:t>
    </dgm:pt>
    <dgm:pt modelId="{BFED2D87-EB2C-4A06-B02F-708907C57E5F}" type="pres">
      <dgm:prSet presAssocID="{312E1743-AAE8-4D50-8C55-1F7213882291}" presName="sp" presStyleCnt="0"/>
      <dgm:spPr/>
    </dgm:pt>
    <dgm:pt modelId="{D25D706D-EAC5-479C-83A3-2E7ECC72635C}" type="pres">
      <dgm:prSet presAssocID="{C1595784-C78B-4598-96FA-09A51E8DE050}" presName="arrowAndChildren" presStyleCnt="0"/>
      <dgm:spPr/>
    </dgm:pt>
    <dgm:pt modelId="{204FD337-FD1B-44BF-8B7A-4FAE1FDF6D2B}" type="pres">
      <dgm:prSet presAssocID="{C1595784-C78B-4598-96FA-09A51E8DE050}" presName="parentTextArrow" presStyleLbl="node1" presStyleIdx="3" presStyleCnt="4"/>
      <dgm:spPr/>
      <dgm:t>
        <a:bodyPr/>
        <a:lstStyle/>
        <a:p>
          <a:endParaRPr lang="ru-RU"/>
        </a:p>
      </dgm:t>
    </dgm:pt>
  </dgm:ptLst>
  <dgm:cxnLst>
    <dgm:cxn modelId="{11231FD7-7CD9-4263-AF7D-DE1C39093464}" type="presOf" srcId="{A1523BCE-BB21-416E-9F9E-0F3E6DBA80AC}" destId="{63AA479A-8A2B-4FBA-A70F-02C25AB7198E}" srcOrd="0" destOrd="0" presId="urn:microsoft.com/office/officeart/2005/8/layout/process4"/>
    <dgm:cxn modelId="{1B9D6820-2D21-42F6-9636-9E663C012311}" srcId="{D6425627-D832-4DD4-ADC9-E3EC3EC08A95}" destId="{C1595784-C78B-4598-96FA-09A51E8DE050}" srcOrd="0" destOrd="0" parTransId="{FBBF51DD-666B-4D6C-9B0F-B7CBA7AFB0F9}" sibTransId="{312E1743-AAE8-4D50-8C55-1F7213882291}"/>
    <dgm:cxn modelId="{BD4B52D4-4BDD-4F9A-98C6-70326F7853B9}" type="presOf" srcId="{9C1C0A62-87C0-4E32-B9B4-E094F3CF6D84}" destId="{B4921F4F-05B8-42EC-B74B-7FC4C07B7B9E}" srcOrd="0" destOrd="0" presId="urn:microsoft.com/office/officeart/2005/8/layout/process4"/>
    <dgm:cxn modelId="{B9683849-5E3F-4A69-A42E-7DA479932A7C}" srcId="{D6425627-D832-4DD4-ADC9-E3EC3EC08A95}" destId="{A1523BCE-BB21-416E-9F9E-0F3E6DBA80AC}" srcOrd="1" destOrd="0" parTransId="{78D1D00C-210A-4D4A-BE32-A62038872966}" sibTransId="{E5EEF0A0-CF55-45F3-B3F6-26C3D00731DD}"/>
    <dgm:cxn modelId="{1A565998-BA50-4C6C-B653-7EF513342F2A}" type="presOf" srcId="{D6425627-D832-4DD4-ADC9-E3EC3EC08A95}" destId="{7454858B-9B8A-4729-B3B9-FDC34382C37A}" srcOrd="0" destOrd="0" presId="urn:microsoft.com/office/officeart/2005/8/layout/process4"/>
    <dgm:cxn modelId="{4E8655EF-2EB0-4973-AC5E-C2EA07C6CCC1}" type="presOf" srcId="{C1595784-C78B-4598-96FA-09A51E8DE050}" destId="{204FD337-FD1B-44BF-8B7A-4FAE1FDF6D2B}" srcOrd="0" destOrd="0" presId="urn:microsoft.com/office/officeart/2005/8/layout/process4"/>
    <dgm:cxn modelId="{9985EECE-D296-4BF3-891A-E8D02E9D0CE9}" srcId="{D6425627-D832-4DD4-ADC9-E3EC3EC08A95}" destId="{9C1C0A62-87C0-4E32-B9B4-E094F3CF6D84}" srcOrd="3" destOrd="0" parTransId="{88F69F33-6C7D-40AE-996D-0E425F872C3B}" sibTransId="{760140D8-C702-422E-8C30-321395BCD4DA}"/>
    <dgm:cxn modelId="{A8CF8B4D-619B-45EE-AC40-2D4DD50C483F}" type="presOf" srcId="{FBDF37F0-D78A-4142-8150-A36E353B1F07}" destId="{CA112A44-5815-49ED-B6CB-4565CF6C5D41}" srcOrd="0" destOrd="0" presId="urn:microsoft.com/office/officeart/2005/8/layout/process4"/>
    <dgm:cxn modelId="{25598A23-2E1B-416E-9524-528BB393D396}" srcId="{D6425627-D832-4DD4-ADC9-E3EC3EC08A95}" destId="{FBDF37F0-D78A-4142-8150-A36E353B1F07}" srcOrd="2" destOrd="0" parTransId="{FC8CB9C0-3275-4444-AAB2-CDD3DA72B94E}" sibTransId="{668B0218-1265-4356-9A02-3D9E36FD8659}"/>
    <dgm:cxn modelId="{B5A4F7CB-9893-4F7B-857E-E427232AFD91}" type="presParOf" srcId="{7454858B-9B8A-4729-B3B9-FDC34382C37A}" destId="{BE073410-AE36-481E-AF53-D78D8EB952D2}" srcOrd="0" destOrd="0" presId="urn:microsoft.com/office/officeart/2005/8/layout/process4"/>
    <dgm:cxn modelId="{4D4D96AB-6BAB-435E-9F09-4566F18E0CC3}" type="presParOf" srcId="{BE073410-AE36-481E-AF53-D78D8EB952D2}" destId="{B4921F4F-05B8-42EC-B74B-7FC4C07B7B9E}" srcOrd="0" destOrd="0" presId="urn:microsoft.com/office/officeart/2005/8/layout/process4"/>
    <dgm:cxn modelId="{E6312098-6F8F-4A10-8994-4F8CBC9324F2}" type="presParOf" srcId="{7454858B-9B8A-4729-B3B9-FDC34382C37A}" destId="{54D45A5B-4DF4-4D6E-B9D0-C49E64DE0ED2}" srcOrd="1" destOrd="0" presId="urn:microsoft.com/office/officeart/2005/8/layout/process4"/>
    <dgm:cxn modelId="{5A064DD8-05E0-4D8A-8E00-73A249C4BDAC}" type="presParOf" srcId="{7454858B-9B8A-4729-B3B9-FDC34382C37A}" destId="{D06DCB7F-1DE3-4D33-B4B1-95E2466A1A7C}" srcOrd="2" destOrd="0" presId="urn:microsoft.com/office/officeart/2005/8/layout/process4"/>
    <dgm:cxn modelId="{47B4B8CD-9021-4D6F-A1F0-91CDBCF3D548}" type="presParOf" srcId="{D06DCB7F-1DE3-4D33-B4B1-95E2466A1A7C}" destId="{CA112A44-5815-49ED-B6CB-4565CF6C5D41}" srcOrd="0" destOrd="0" presId="urn:microsoft.com/office/officeart/2005/8/layout/process4"/>
    <dgm:cxn modelId="{1C38AB84-D52F-4319-AB06-8840F5B5F876}" type="presParOf" srcId="{7454858B-9B8A-4729-B3B9-FDC34382C37A}" destId="{132F0C30-4722-4B30-831E-1388FC7ABCD4}" srcOrd="3" destOrd="0" presId="urn:microsoft.com/office/officeart/2005/8/layout/process4"/>
    <dgm:cxn modelId="{628DB254-CF79-4FF2-B151-8A2D27D59C74}" type="presParOf" srcId="{7454858B-9B8A-4729-B3B9-FDC34382C37A}" destId="{4570F47E-F8BD-43D5-99CF-4848D2A08EFB}" srcOrd="4" destOrd="0" presId="urn:microsoft.com/office/officeart/2005/8/layout/process4"/>
    <dgm:cxn modelId="{A3EB36F7-8ED9-4EF8-A079-1F9FD19784A8}" type="presParOf" srcId="{4570F47E-F8BD-43D5-99CF-4848D2A08EFB}" destId="{63AA479A-8A2B-4FBA-A70F-02C25AB7198E}" srcOrd="0" destOrd="0" presId="urn:microsoft.com/office/officeart/2005/8/layout/process4"/>
    <dgm:cxn modelId="{F2781AC2-3D22-4C45-A861-048EC8C7AEBB}" type="presParOf" srcId="{7454858B-9B8A-4729-B3B9-FDC34382C37A}" destId="{BFED2D87-EB2C-4A06-B02F-708907C57E5F}" srcOrd="5" destOrd="0" presId="urn:microsoft.com/office/officeart/2005/8/layout/process4"/>
    <dgm:cxn modelId="{84B3DA96-4EDF-48F9-862F-4D05A727D271}" type="presParOf" srcId="{7454858B-9B8A-4729-B3B9-FDC34382C37A}" destId="{D25D706D-EAC5-479C-83A3-2E7ECC72635C}" srcOrd="6" destOrd="0" presId="urn:microsoft.com/office/officeart/2005/8/layout/process4"/>
    <dgm:cxn modelId="{F4BBE731-B586-40FC-8C9A-ADA84BFA198A}" type="presParOf" srcId="{D25D706D-EAC5-479C-83A3-2E7ECC72635C}" destId="{204FD337-FD1B-44BF-8B7A-4FAE1FDF6D2B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56390A9-09A1-4A34-980A-A18C7D834345}" type="doc">
      <dgm:prSet loTypeId="urn:microsoft.com/office/officeart/2005/8/layout/default#2" loCatId="list" qsTypeId="urn:microsoft.com/office/officeart/2005/8/quickstyle/3d2" qsCatId="3D" csTypeId="urn:microsoft.com/office/officeart/2005/8/colors/accent2_2" csCatId="accent2" phldr="1"/>
      <dgm:spPr/>
      <dgm:t>
        <a:bodyPr/>
        <a:lstStyle/>
        <a:p>
          <a:endParaRPr lang="ru-RU"/>
        </a:p>
      </dgm:t>
    </dgm:pt>
    <dgm:pt modelId="{AB89424A-0ADD-4612-AEA8-1B0C721DFB2F}">
      <dgm:prSet custT="1">
        <dgm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dgm:style>
      </dgm:prSet>
      <dgm:spPr/>
      <dgm:t>
        <a:bodyPr anchor="ctr"/>
        <a:lstStyle/>
        <a:p>
          <a:pPr algn="ctr" rtl="0">
            <a:lnSpc>
              <a:spcPct val="100000"/>
            </a:lnSpc>
            <a:spcAft>
              <a:spcPts val="0"/>
            </a:spcAft>
          </a:pPr>
          <a:r>
            <a:rPr lang="ru-RU" sz="1600" b="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ФЗ «О внесении изменений в отдельные законодательные акты Российской Федерации в целях предоставления объединениям работодателей права участвовать  в разработке и реализации государственной политики в области профессионального образования» от  01.12.2007  №  307-ФЗ</a:t>
          </a:r>
          <a:endParaRPr lang="ru-RU" sz="1600" dirty="0">
            <a:solidFill>
              <a:schemeClr val="tx2"/>
            </a:solidFill>
            <a:latin typeface="Times New Roman" pitchFamily="18" charset="0"/>
            <a:cs typeface="Times New Roman" pitchFamily="18" charset="0"/>
          </a:endParaRPr>
        </a:p>
      </dgm:t>
    </dgm:pt>
    <dgm:pt modelId="{EBE0F844-96DA-404C-B351-BDAB6A598048}" type="parTrans" cxnId="{CC648832-6EC8-48B7-83A1-568F09249979}">
      <dgm:prSet/>
      <dgm:spPr/>
      <dgm:t>
        <a:bodyPr/>
        <a:lstStyle/>
        <a:p>
          <a:endParaRPr lang="ru-RU"/>
        </a:p>
      </dgm:t>
    </dgm:pt>
    <dgm:pt modelId="{D70735FD-25FC-437D-9B59-20E5C9789DCF}" type="sibTrans" cxnId="{CC648832-6EC8-48B7-83A1-568F09249979}">
      <dgm:prSet/>
      <dgm:spPr/>
      <dgm:t>
        <a:bodyPr/>
        <a:lstStyle/>
        <a:p>
          <a:endParaRPr lang="ru-RU"/>
        </a:p>
      </dgm:t>
    </dgm:pt>
    <dgm:pt modelId="{5A9294CB-3EEC-444F-9C1B-FD8C8D684CB2}">
      <dgm:prSet custT="1">
        <dgm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dgm:style>
      </dgm:prSet>
      <dgm:spPr/>
      <dgm:t>
        <a:bodyPr anchor="ctr"/>
        <a:lstStyle/>
        <a:p>
          <a:pPr rtl="0">
            <a:lnSpc>
              <a:spcPct val="100000"/>
            </a:lnSpc>
            <a:spcAft>
              <a:spcPts val="0"/>
            </a:spcAft>
          </a:pPr>
          <a:r>
            <a:rPr lang="ru-RU" sz="1600" b="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Постановление Правительства РФ от 24 декабря 2008 г. N 1015</a:t>
          </a:r>
          <a:br>
            <a:rPr lang="ru-RU" sz="1600" b="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</a:br>
          <a:r>
            <a:rPr lang="ru-RU" sz="1600" b="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«Об утверждении Правил участия объединений работодателей в разработке и реализации государственной политики в области профессионального образования» </a:t>
          </a:r>
          <a:endParaRPr lang="ru-RU" sz="1600" dirty="0">
            <a:solidFill>
              <a:schemeClr val="tx2"/>
            </a:solidFill>
            <a:latin typeface="Times New Roman" pitchFamily="18" charset="0"/>
            <a:cs typeface="Times New Roman" pitchFamily="18" charset="0"/>
          </a:endParaRPr>
        </a:p>
      </dgm:t>
    </dgm:pt>
    <dgm:pt modelId="{7B7DFA2D-4816-4609-931F-6EFA3C6C412C}" type="parTrans" cxnId="{C654E916-8E75-4764-8936-A9AF7693684A}">
      <dgm:prSet/>
      <dgm:spPr/>
      <dgm:t>
        <a:bodyPr/>
        <a:lstStyle/>
        <a:p>
          <a:endParaRPr lang="ru-RU"/>
        </a:p>
      </dgm:t>
    </dgm:pt>
    <dgm:pt modelId="{E759F825-67E7-484B-9C29-6FA60B454C7F}" type="sibTrans" cxnId="{C654E916-8E75-4764-8936-A9AF7693684A}">
      <dgm:prSet/>
      <dgm:spPr/>
      <dgm:t>
        <a:bodyPr/>
        <a:lstStyle/>
        <a:p>
          <a:endParaRPr lang="ru-RU"/>
        </a:p>
      </dgm:t>
    </dgm:pt>
    <dgm:pt modelId="{4F29598A-6DD3-4073-BF4D-743AECF22EF0}">
      <dgm:prSet custT="1">
        <dgm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dgm:style>
      </dgm:prSet>
      <dgm:spPr/>
      <dgm:t>
        <a:bodyPr anchor="t"/>
        <a:lstStyle/>
        <a:p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600" b="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Соглашение о взаимодействии Министерства образовании и науки Российской Федерации и Российского союза промышленников и предпринимателей </a:t>
          </a:r>
        </a:p>
        <a:p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600" b="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от 25 июня 2007 г. </a:t>
          </a:r>
          <a:endParaRPr lang="ru-RU" sz="1600" dirty="0" smtClean="0">
            <a:solidFill>
              <a:schemeClr val="tx2"/>
            </a:solidFill>
            <a:latin typeface="Times New Roman" pitchFamily="18" charset="0"/>
            <a:cs typeface="Times New Roman" pitchFamily="18" charset="0"/>
          </a:endParaRPr>
        </a:p>
        <a:p>
          <a:pPr rtl="0"/>
          <a:endParaRPr lang="ru-RU" sz="1600" dirty="0">
            <a:solidFill>
              <a:schemeClr val="tx2"/>
            </a:solidFill>
            <a:latin typeface="Times New Roman" pitchFamily="18" charset="0"/>
            <a:cs typeface="Times New Roman" pitchFamily="18" charset="0"/>
          </a:endParaRPr>
        </a:p>
      </dgm:t>
    </dgm:pt>
    <dgm:pt modelId="{900F9DA8-E003-4155-A853-69FFFDA1B29C}" type="parTrans" cxnId="{C61A2BC9-1CC4-47AD-A54F-662106876FE0}">
      <dgm:prSet/>
      <dgm:spPr/>
      <dgm:t>
        <a:bodyPr/>
        <a:lstStyle/>
        <a:p>
          <a:endParaRPr lang="ru-RU"/>
        </a:p>
      </dgm:t>
    </dgm:pt>
    <dgm:pt modelId="{63CFCAE6-271E-43C4-A49F-B0A27A3B06BD}" type="sibTrans" cxnId="{C61A2BC9-1CC4-47AD-A54F-662106876FE0}">
      <dgm:prSet/>
      <dgm:spPr/>
      <dgm:t>
        <a:bodyPr/>
        <a:lstStyle/>
        <a:p>
          <a:endParaRPr lang="ru-RU"/>
        </a:p>
      </dgm:t>
    </dgm:pt>
    <dgm:pt modelId="{927971F3-1955-46C1-A76F-4EEE95C935B6}" type="pres">
      <dgm:prSet presAssocID="{956390A9-09A1-4A34-980A-A18C7D834345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67706B1-80BE-4A24-8E02-AFE370BFEC52}" type="pres">
      <dgm:prSet presAssocID="{AB89424A-0ADD-4612-AEA8-1B0C721DFB2F}" presName="node" presStyleLbl="node1" presStyleIdx="0" presStyleCnt="3" custScaleX="105928" custScaleY="10845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66A0D9E-4A07-422B-AF6A-49D9BB7CDC26}" type="pres">
      <dgm:prSet presAssocID="{D70735FD-25FC-437D-9B59-20E5C9789DCF}" presName="sibTrans" presStyleCnt="0"/>
      <dgm:spPr/>
      <dgm:t>
        <a:bodyPr/>
        <a:lstStyle/>
        <a:p>
          <a:endParaRPr lang="ru-RU"/>
        </a:p>
      </dgm:t>
    </dgm:pt>
    <dgm:pt modelId="{3FFF04D0-1F0D-42E6-A0AA-2583F7CC7AF8}" type="pres">
      <dgm:prSet presAssocID="{5A9294CB-3EEC-444F-9C1B-FD8C8D684CB2}" presName="node" presStyleLbl="node1" presStyleIdx="1" presStyleCnt="3" custScaleX="99529" custScaleY="10845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6BB41BE-1DB0-49C1-B242-71B5DD5729FB}" type="pres">
      <dgm:prSet presAssocID="{E759F825-67E7-484B-9C29-6FA60B454C7F}" presName="sibTrans" presStyleCnt="0"/>
      <dgm:spPr/>
      <dgm:t>
        <a:bodyPr/>
        <a:lstStyle/>
        <a:p>
          <a:endParaRPr lang="ru-RU"/>
        </a:p>
      </dgm:t>
    </dgm:pt>
    <dgm:pt modelId="{12594C43-FAE8-4F06-BCB8-AEC91F7DA04A}" type="pres">
      <dgm:prSet presAssocID="{4F29598A-6DD3-4073-BF4D-743AECF22EF0}" presName="node" presStyleLbl="node1" presStyleIdx="2" presStyleCnt="3" custScaleX="203177" custScaleY="3521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20BBBA2-6ED1-4754-9A42-007696E6DA71}" type="presOf" srcId="{4F29598A-6DD3-4073-BF4D-743AECF22EF0}" destId="{12594C43-FAE8-4F06-BCB8-AEC91F7DA04A}" srcOrd="0" destOrd="0" presId="urn:microsoft.com/office/officeart/2005/8/layout/default#2"/>
    <dgm:cxn modelId="{CC648832-6EC8-48B7-83A1-568F09249979}" srcId="{956390A9-09A1-4A34-980A-A18C7D834345}" destId="{AB89424A-0ADD-4612-AEA8-1B0C721DFB2F}" srcOrd="0" destOrd="0" parTransId="{EBE0F844-96DA-404C-B351-BDAB6A598048}" sibTransId="{D70735FD-25FC-437D-9B59-20E5C9789DCF}"/>
    <dgm:cxn modelId="{C654E916-8E75-4764-8936-A9AF7693684A}" srcId="{956390A9-09A1-4A34-980A-A18C7D834345}" destId="{5A9294CB-3EEC-444F-9C1B-FD8C8D684CB2}" srcOrd="1" destOrd="0" parTransId="{7B7DFA2D-4816-4609-931F-6EFA3C6C412C}" sibTransId="{E759F825-67E7-484B-9C29-6FA60B454C7F}"/>
    <dgm:cxn modelId="{1E6F63D4-F1CC-4BE9-A0FE-7F43E08CDD0B}" type="presOf" srcId="{AB89424A-0ADD-4612-AEA8-1B0C721DFB2F}" destId="{A67706B1-80BE-4A24-8E02-AFE370BFEC52}" srcOrd="0" destOrd="0" presId="urn:microsoft.com/office/officeart/2005/8/layout/default#2"/>
    <dgm:cxn modelId="{82844F8F-562E-4C14-8835-6A778F392C7A}" type="presOf" srcId="{5A9294CB-3EEC-444F-9C1B-FD8C8D684CB2}" destId="{3FFF04D0-1F0D-42E6-A0AA-2583F7CC7AF8}" srcOrd="0" destOrd="0" presId="urn:microsoft.com/office/officeart/2005/8/layout/default#2"/>
    <dgm:cxn modelId="{885EF39A-B0D0-465A-BBBA-A53E868148CC}" type="presOf" srcId="{956390A9-09A1-4A34-980A-A18C7D834345}" destId="{927971F3-1955-46C1-A76F-4EEE95C935B6}" srcOrd="0" destOrd="0" presId="urn:microsoft.com/office/officeart/2005/8/layout/default#2"/>
    <dgm:cxn modelId="{C61A2BC9-1CC4-47AD-A54F-662106876FE0}" srcId="{956390A9-09A1-4A34-980A-A18C7D834345}" destId="{4F29598A-6DD3-4073-BF4D-743AECF22EF0}" srcOrd="2" destOrd="0" parTransId="{900F9DA8-E003-4155-A853-69FFFDA1B29C}" sibTransId="{63CFCAE6-271E-43C4-A49F-B0A27A3B06BD}"/>
    <dgm:cxn modelId="{12E059CB-4F15-41B9-8D82-21DBE2D79128}" type="presParOf" srcId="{927971F3-1955-46C1-A76F-4EEE95C935B6}" destId="{A67706B1-80BE-4A24-8E02-AFE370BFEC52}" srcOrd="0" destOrd="0" presId="urn:microsoft.com/office/officeart/2005/8/layout/default#2"/>
    <dgm:cxn modelId="{203A614A-81F7-40C7-B234-20EF5655B40F}" type="presParOf" srcId="{927971F3-1955-46C1-A76F-4EEE95C935B6}" destId="{A66A0D9E-4A07-422B-AF6A-49D9BB7CDC26}" srcOrd="1" destOrd="0" presId="urn:microsoft.com/office/officeart/2005/8/layout/default#2"/>
    <dgm:cxn modelId="{A66A4C2D-7BCD-437E-96D7-E67C5BDF2BD2}" type="presParOf" srcId="{927971F3-1955-46C1-A76F-4EEE95C935B6}" destId="{3FFF04D0-1F0D-42E6-A0AA-2583F7CC7AF8}" srcOrd="2" destOrd="0" presId="urn:microsoft.com/office/officeart/2005/8/layout/default#2"/>
    <dgm:cxn modelId="{8AAA128D-B965-4F0D-ABC2-0BCF483C74B6}" type="presParOf" srcId="{927971F3-1955-46C1-A76F-4EEE95C935B6}" destId="{76BB41BE-1DB0-49C1-B242-71B5DD5729FB}" srcOrd="3" destOrd="0" presId="urn:microsoft.com/office/officeart/2005/8/layout/default#2"/>
    <dgm:cxn modelId="{C8DEED6A-D5A2-4DEF-801F-E676B88DB8D2}" type="presParOf" srcId="{927971F3-1955-46C1-A76F-4EEE95C935B6}" destId="{12594C43-FAE8-4F06-BCB8-AEC91F7DA04A}" srcOrd="4" destOrd="0" presId="urn:microsoft.com/office/officeart/2005/8/layout/default#2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56390A9-09A1-4A34-980A-A18C7D834345}" type="doc">
      <dgm:prSet loTypeId="urn:microsoft.com/office/officeart/2005/8/layout/default#4" loCatId="list" qsTypeId="urn:microsoft.com/office/officeart/2005/8/quickstyle/3d2" qsCatId="3D" csTypeId="urn:microsoft.com/office/officeart/2005/8/colors/accent2_2" csCatId="accent2" phldr="1"/>
      <dgm:spPr/>
      <dgm:t>
        <a:bodyPr/>
        <a:lstStyle/>
        <a:p>
          <a:endParaRPr lang="ru-RU"/>
        </a:p>
      </dgm:t>
    </dgm:pt>
    <dgm:pt modelId="{4F29598A-6DD3-4073-BF4D-743AECF22EF0}">
      <dgm:prSet custT="1">
        <dgm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dgm:style>
      </dgm:prSet>
      <dgm:spPr/>
      <dgm:t>
        <a:bodyPr anchor="t"/>
        <a:lstStyle/>
        <a:p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400" b="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Федеральная целевая программа развития образования на 2011–2015 годы, задача 3, мероприятие 8 </a:t>
          </a:r>
        </a:p>
        <a:p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400" b="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«Развитие системы оценки качества профессионального образования на основе создания и внедрения механизмов сертификации квалификаций специалистов и выпускников образовательных учреждений с учетом интеграции требований ФГОС и профессиональных стандартов» </a:t>
          </a:r>
          <a:endParaRPr lang="ru-RU" sz="2400" b="0" dirty="0">
            <a:solidFill>
              <a:schemeClr val="tx2"/>
            </a:solidFill>
            <a:latin typeface="Times New Roman" pitchFamily="18" charset="0"/>
            <a:cs typeface="Times New Roman" pitchFamily="18" charset="0"/>
          </a:endParaRPr>
        </a:p>
      </dgm:t>
    </dgm:pt>
    <dgm:pt modelId="{900F9DA8-E003-4155-A853-69FFFDA1B29C}" type="parTrans" cxnId="{C61A2BC9-1CC4-47AD-A54F-662106876FE0}">
      <dgm:prSet/>
      <dgm:spPr/>
      <dgm:t>
        <a:bodyPr/>
        <a:lstStyle/>
        <a:p>
          <a:endParaRPr lang="ru-RU"/>
        </a:p>
      </dgm:t>
    </dgm:pt>
    <dgm:pt modelId="{63CFCAE6-271E-43C4-A49F-B0A27A3B06BD}" type="sibTrans" cxnId="{C61A2BC9-1CC4-47AD-A54F-662106876FE0}">
      <dgm:prSet/>
      <dgm:spPr/>
      <dgm:t>
        <a:bodyPr/>
        <a:lstStyle/>
        <a:p>
          <a:endParaRPr lang="ru-RU"/>
        </a:p>
      </dgm:t>
    </dgm:pt>
    <dgm:pt modelId="{927971F3-1955-46C1-A76F-4EEE95C935B6}" type="pres">
      <dgm:prSet presAssocID="{956390A9-09A1-4A34-980A-A18C7D834345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2594C43-FAE8-4F06-BCB8-AEC91F7DA04A}" type="pres">
      <dgm:prSet presAssocID="{4F29598A-6DD3-4073-BF4D-743AECF22EF0}" presName="node" presStyleLbl="node1" presStyleIdx="0" presStyleCnt="1" custScaleX="215806" custScaleY="133449" custLinFactNeighborX="-607" custLinFactNeighborY="241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C61A2BC9-1CC4-47AD-A54F-662106876FE0}" srcId="{956390A9-09A1-4A34-980A-A18C7D834345}" destId="{4F29598A-6DD3-4073-BF4D-743AECF22EF0}" srcOrd="0" destOrd="0" parTransId="{900F9DA8-E003-4155-A853-69FFFDA1B29C}" sibTransId="{63CFCAE6-271E-43C4-A49F-B0A27A3B06BD}"/>
    <dgm:cxn modelId="{5D65318B-F125-4300-8C04-0069816C0C81}" type="presOf" srcId="{4F29598A-6DD3-4073-BF4D-743AECF22EF0}" destId="{12594C43-FAE8-4F06-BCB8-AEC91F7DA04A}" srcOrd="0" destOrd="0" presId="urn:microsoft.com/office/officeart/2005/8/layout/default#4"/>
    <dgm:cxn modelId="{2A2C0BCF-FB78-45AD-9932-ECBC00B5C08B}" type="presOf" srcId="{956390A9-09A1-4A34-980A-A18C7D834345}" destId="{927971F3-1955-46C1-A76F-4EEE95C935B6}" srcOrd="0" destOrd="0" presId="urn:microsoft.com/office/officeart/2005/8/layout/default#4"/>
    <dgm:cxn modelId="{477A80B6-9C50-4F6A-96D2-F9B33D522001}" type="presParOf" srcId="{927971F3-1955-46C1-A76F-4EEE95C935B6}" destId="{12594C43-FAE8-4F06-BCB8-AEC91F7DA04A}" srcOrd="0" destOrd="0" presId="urn:microsoft.com/office/officeart/2005/8/layout/default#4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B4921F4F-05B8-42EC-B74B-7FC4C07B7B9E}">
      <dsp:nvSpPr>
        <dsp:cNvPr id="0" name=""/>
        <dsp:cNvSpPr/>
      </dsp:nvSpPr>
      <dsp:spPr>
        <a:xfrm>
          <a:off x="0" y="3476597"/>
          <a:ext cx="8001000" cy="765720"/>
        </a:xfrm>
        <a:prstGeom prst="rect">
          <a:avLst/>
        </a:prstGeom>
        <a:solidFill>
          <a:schemeClr val="lt1"/>
        </a:solidFill>
        <a:ln w="25400" cap="flat" cmpd="sng" algn="ctr">
          <a:solidFill>
            <a:schemeClr val="accent2"/>
          </a:solidFill>
          <a:prstDash val="solid"/>
        </a:ln>
        <a:effectLst/>
      </dsp:spPr>
      <dsp:style>
        <a:lnRef idx="2">
          <a:schemeClr val="accent2"/>
        </a:lnRef>
        <a:fillRef idx="1">
          <a:schemeClr val="lt1"/>
        </a:fillRef>
        <a:effectRef idx="0">
          <a:schemeClr val="accent2"/>
        </a:effectRef>
        <a:fontRef idx="minor">
          <a:schemeClr val="dk1"/>
        </a:fontRef>
      </dsp:style>
      <dsp:txBody>
        <a:bodyPr spcFirstLastPara="0" vert="horz" wrap="square" lIns="156464" tIns="156464" rIns="156464" bIns="156464" numCol="1" spcCol="1270" anchor="ctr" anchorCtr="0">
          <a:noAutofit/>
        </a:bodyPr>
        <a:lstStyle/>
        <a:p>
          <a:pPr lvl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smtClean="0"/>
            <a:t>Этап 4. Введение в действие проф. стандарта</a:t>
          </a:r>
          <a:endParaRPr lang="ru-RU" sz="2200" kern="1200"/>
        </a:p>
      </dsp:txBody>
      <dsp:txXfrm>
        <a:off x="0" y="3476597"/>
        <a:ext cx="8001000" cy="765720"/>
      </dsp:txXfrm>
    </dsp:sp>
    <dsp:sp modelId="{CA112A44-5815-49ED-B6CB-4565CF6C5D41}">
      <dsp:nvSpPr>
        <dsp:cNvPr id="0" name=""/>
        <dsp:cNvSpPr/>
      </dsp:nvSpPr>
      <dsp:spPr>
        <a:xfrm rot="10800000">
          <a:off x="0" y="2333835"/>
          <a:ext cx="8001000" cy="1177678"/>
        </a:xfrm>
        <a:prstGeom prst="upArrowCallout">
          <a:avLst/>
        </a:prstGeom>
        <a:solidFill>
          <a:schemeClr val="lt1"/>
        </a:solidFill>
        <a:ln w="25400" cap="flat" cmpd="sng" algn="ctr">
          <a:solidFill>
            <a:schemeClr val="accent2"/>
          </a:solidFill>
          <a:prstDash val="solid"/>
        </a:ln>
        <a:effectLst/>
      </dsp:spPr>
      <dsp:style>
        <a:lnRef idx="2">
          <a:schemeClr val="accent2"/>
        </a:lnRef>
        <a:fillRef idx="1">
          <a:schemeClr val="lt1"/>
        </a:fillRef>
        <a:effectRef idx="0">
          <a:schemeClr val="accent2"/>
        </a:effectRef>
        <a:fontRef idx="minor">
          <a:schemeClr val="dk1"/>
        </a:fontRef>
      </dsp:style>
      <dsp:txBody>
        <a:bodyPr spcFirstLastPara="0" vert="horz" wrap="square" lIns="156464" tIns="156464" rIns="156464" bIns="156464" numCol="1" spcCol="1270" anchor="ctr" anchorCtr="0">
          <a:noAutofit/>
        </a:bodyPr>
        <a:lstStyle/>
        <a:p>
          <a:pPr lvl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/>
            <a:t>Этап 3. Экспертиза профессионального стандарта</a:t>
          </a:r>
          <a:endParaRPr lang="ru-RU" sz="2200" kern="1200" dirty="0"/>
        </a:p>
      </dsp:txBody>
      <dsp:txXfrm rot="10800000">
        <a:off x="0" y="2333835"/>
        <a:ext cx="8001000" cy="1177678"/>
      </dsp:txXfrm>
    </dsp:sp>
    <dsp:sp modelId="{63AA479A-8A2B-4FBA-A70F-02C25AB7198E}">
      <dsp:nvSpPr>
        <dsp:cNvPr id="0" name=""/>
        <dsp:cNvSpPr/>
      </dsp:nvSpPr>
      <dsp:spPr>
        <a:xfrm rot="10800000">
          <a:off x="0" y="1167643"/>
          <a:ext cx="8001000" cy="1177678"/>
        </a:xfrm>
        <a:prstGeom prst="upArrowCallout">
          <a:avLst/>
        </a:prstGeom>
        <a:solidFill>
          <a:schemeClr val="lt1"/>
        </a:solidFill>
        <a:ln w="25400" cap="flat" cmpd="sng" algn="ctr">
          <a:solidFill>
            <a:schemeClr val="accent2"/>
          </a:solidFill>
          <a:prstDash val="solid"/>
        </a:ln>
        <a:effectLst/>
      </dsp:spPr>
      <dsp:style>
        <a:lnRef idx="2">
          <a:schemeClr val="accent2"/>
        </a:lnRef>
        <a:fillRef idx="1">
          <a:schemeClr val="lt1"/>
        </a:fillRef>
        <a:effectRef idx="0">
          <a:schemeClr val="accent2"/>
        </a:effectRef>
        <a:fontRef idx="minor">
          <a:schemeClr val="dk1"/>
        </a:fontRef>
      </dsp:style>
      <dsp:txBody>
        <a:bodyPr spcFirstLastPara="0" vert="horz" wrap="square" lIns="156464" tIns="156464" rIns="156464" bIns="156464" numCol="1" spcCol="1270" anchor="ctr" anchorCtr="0">
          <a:noAutofit/>
        </a:bodyPr>
        <a:lstStyle/>
        <a:p>
          <a:pPr lvl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smtClean="0"/>
            <a:t>Этап 2. Создание профессионального стандарта</a:t>
          </a:r>
          <a:endParaRPr lang="ru-RU" sz="2200" kern="1200"/>
        </a:p>
      </dsp:txBody>
      <dsp:txXfrm rot="10800000">
        <a:off x="0" y="1167643"/>
        <a:ext cx="8001000" cy="1177678"/>
      </dsp:txXfrm>
    </dsp:sp>
    <dsp:sp modelId="{204FD337-FD1B-44BF-8B7A-4FAE1FDF6D2B}">
      <dsp:nvSpPr>
        <dsp:cNvPr id="0" name=""/>
        <dsp:cNvSpPr/>
      </dsp:nvSpPr>
      <dsp:spPr>
        <a:xfrm rot="10800000">
          <a:off x="0" y="1450"/>
          <a:ext cx="8001000" cy="1177678"/>
        </a:xfrm>
        <a:prstGeom prst="upArrowCallout">
          <a:avLst/>
        </a:prstGeom>
        <a:solidFill>
          <a:schemeClr val="lt1"/>
        </a:solidFill>
        <a:ln w="25400" cap="flat" cmpd="sng" algn="ctr">
          <a:solidFill>
            <a:schemeClr val="accent2"/>
          </a:solidFill>
          <a:prstDash val="solid"/>
        </a:ln>
        <a:effectLst/>
      </dsp:spPr>
      <dsp:style>
        <a:lnRef idx="2">
          <a:schemeClr val="accent2"/>
        </a:lnRef>
        <a:fillRef idx="1">
          <a:schemeClr val="lt1"/>
        </a:fillRef>
        <a:effectRef idx="0">
          <a:schemeClr val="accent2"/>
        </a:effectRef>
        <a:fontRef idx="minor">
          <a:schemeClr val="dk1"/>
        </a:fontRef>
      </dsp:style>
      <dsp:txBody>
        <a:bodyPr spcFirstLastPara="0" vert="horz" wrap="square" lIns="156464" tIns="156464" rIns="156464" bIns="156464" numCol="1" spcCol="1270" anchor="ctr" anchorCtr="0">
          <a:noAutofit/>
        </a:bodyPr>
        <a:lstStyle/>
        <a:p>
          <a:pPr lvl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smtClean="0"/>
            <a:t>Этап 1. Подготовительный этап</a:t>
          </a:r>
          <a:endParaRPr lang="ru-RU" sz="2200" kern="1200"/>
        </a:p>
      </dsp:txBody>
      <dsp:txXfrm rot="10800000">
        <a:off x="0" y="1450"/>
        <a:ext cx="8001000" cy="1177678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67706B1-80BE-4A24-8E02-AFE370BFEC52}">
      <dsp:nvSpPr>
        <dsp:cNvPr id="0" name=""/>
        <dsp:cNvSpPr/>
      </dsp:nvSpPr>
      <dsp:spPr>
        <a:xfrm>
          <a:off x="2327" y="288031"/>
          <a:ext cx="4043739" cy="2484009"/>
        </a:xfrm>
        <a:prstGeom prst="rect">
          <a:avLst/>
        </a:prstGeom>
        <a:solidFill>
          <a:schemeClr val="lt1"/>
        </a:solidFill>
        <a:ln w="25400" cap="flat" cmpd="sng" algn="ctr">
          <a:solidFill>
            <a:schemeClr val="accent2"/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/>
      </dsp:spPr>
      <dsp:style>
        <a:lnRef idx="2">
          <a:schemeClr val="accent2"/>
        </a:lnRef>
        <a:fillRef idx="1">
          <a:schemeClr val="lt1"/>
        </a:fillRef>
        <a:effectRef idx="0">
          <a:schemeClr val="accent2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1600" b="0" kern="12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ФЗ «О внесении изменений в отдельные законодательные акты Российской Федерации в целях предоставления объединениям работодателей права участвовать  в разработке и реализации государственной политики в области профессионального образования» от  01.12.2007  №  307-ФЗ</a:t>
          </a:r>
          <a:endParaRPr lang="ru-RU" sz="1600" kern="1200" dirty="0">
            <a:solidFill>
              <a:schemeClr val="tx2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2327" y="288031"/>
        <a:ext cx="4043739" cy="2484009"/>
      </dsp:txXfrm>
    </dsp:sp>
    <dsp:sp modelId="{3FFF04D0-1F0D-42E6-A0AA-2583F7CC7AF8}">
      <dsp:nvSpPr>
        <dsp:cNvPr id="0" name=""/>
        <dsp:cNvSpPr/>
      </dsp:nvSpPr>
      <dsp:spPr>
        <a:xfrm>
          <a:off x="4427811" y="288031"/>
          <a:ext cx="3799461" cy="2484009"/>
        </a:xfrm>
        <a:prstGeom prst="rect">
          <a:avLst/>
        </a:prstGeom>
        <a:solidFill>
          <a:schemeClr val="lt1"/>
        </a:solidFill>
        <a:ln w="25400" cap="flat" cmpd="sng" algn="ctr">
          <a:solidFill>
            <a:schemeClr val="accent2"/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/>
      </dsp:spPr>
      <dsp:style>
        <a:lnRef idx="2">
          <a:schemeClr val="accent2"/>
        </a:lnRef>
        <a:fillRef idx="1">
          <a:schemeClr val="lt1"/>
        </a:fillRef>
        <a:effectRef idx="0">
          <a:schemeClr val="accent2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1600" b="0" kern="12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Постановление Правительства РФ от 24 декабря 2008 г. N 1015</a:t>
          </a:r>
          <a:br>
            <a:rPr lang="ru-RU" sz="1600" b="0" kern="12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</a:br>
          <a:r>
            <a:rPr lang="ru-RU" sz="1600" b="0" kern="12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«Об утверждении Правил участия объединений работодателей в разработке и реализации государственной политики в области профессионального образования» </a:t>
          </a:r>
          <a:endParaRPr lang="ru-RU" sz="1600" kern="1200" dirty="0">
            <a:solidFill>
              <a:schemeClr val="tx2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4427811" y="288031"/>
        <a:ext cx="3799461" cy="2484009"/>
      </dsp:txXfrm>
    </dsp:sp>
    <dsp:sp modelId="{12594C43-FAE8-4F06-BCB8-AEC91F7DA04A}">
      <dsp:nvSpPr>
        <dsp:cNvPr id="0" name=""/>
        <dsp:cNvSpPr/>
      </dsp:nvSpPr>
      <dsp:spPr>
        <a:xfrm>
          <a:off x="236718" y="3153784"/>
          <a:ext cx="7756162" cy="806655"/>
        </a:xfrm>
        <a:prstGeom prst="rect">
          <a:avLst/>
        </a:prstGeom>
        <a:solidFill>
          <a:schemeClr val="lt1"/>
        </a:solidFill>
        <a:ln w="25400" cap="flat" cmpd="sng" algn="ctr">
          <a:solidFill>
            <a:schemeClr val="accent2"/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/>
      </dsp:spPr>
      <dsp:style>
        <a:lnRef idx="2">
          <a:schemeClr val="accent2"/>
        </a:lnRef>
        <a:fillRef idx="1">
          <a:schemeClr val="lt1"/>
        </a:fillRef>
        <a:effectRef idx="0">
          <a:schemeClr val="accent2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600" b="0" kern="12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Соглашение о взаимодействии Министерства образовании и науки Российской Федерации и Российского союза промышленников и предпринимателей </a:t>
          </a:r>
        </a:p>
        <a:p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600" b="0" kern="12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от 25 июня 2007 г. </a:t>
          </a:r>
          <a:endParaRPr lang="ru-RU" sz="1600" kern="1200" dirty="0" smtClean="0">
            <a:solidFill>
              <a:schemeClr val="tx2"/>
            </a:solidFill>
            <a:latin typeface="Times New Roman" pitchFamily="18" charset="0"/>
            <a:cs typeface="Times New Roman" pitchFamily="18" charset="0"/>
          </a:endParaRPr>
        </a:p>
        <a:p>
          <a:pPr rtl="0">
            <a:spcBef>
              <a:spcPct val="0"/>
            </a:spcBef>
          </a:pPr>
          <a:endParaRPr lang="ru-RU" sz="1600" kern="1200" dirty="0">
            <a:solidFill>
              <a:schemeClr val="tx2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236718" y="3153784"/>
        <a:ext cx="7756162" cy="806655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12594C43-FAE8-4F06-BCB8-AEC91F7DA04A}">
      <dsp:nvSpPr>
        <dsp:cNvPr id="0" name=""/>
        <dsp:cNvSpPr/>
      </dsp:nvSpPr>
      <dsp:spPr>
        <a:xfrm>
          <a:off x="0" y="791637"/>
          <a:ext cx="8229595" cy="3053384"/>
        </a:xfrm>
        <a:prstGeom prst="rect">
          <a:avLst/>
        </a:prstGeom>
        <a:solidFill>
          <a:schemeClr val="lt1"/>
        </a:solidFill>
        <a:ln w="25400" cap="flat" cmpd="sng" algn="ctr">
          <a:solidFill>
            <a:schemeClr val="accent2"/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/>
      </dsp:spPr>
      <dsp:style>
        <a:lnRef idx="2">
          <a:schemeClr val="accent2"/>
        </a:lnRef>
        <a:fillRef idx="1">
          <a:schemeClr val="lt1"/>
        </a:fillRef>
        <a:effectRef idx="0">
          <a:schemeClr val="accent2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400" b="0" kern="12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Федеральная целевая программа развития образования на 2011–2015 годы, задача 3, мероприятие 8 </a:t>
          </a:r>
        </a:p>
        <a:p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400" b="0" kern="12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«Развитие системы оценки качества профессионального образования на основе создания и внедрения механизмов сертификации квалификаций специалистов и выпускников образовательных учреждений с учетом интеграции требований ФГОС и профессиональных стандартов» </a:t>
          </a:r>
          <a:endParaRPr lang="ru-RU" sz="2400" b="0" kern="1200" dirty="0">
            <a:solidFill>
              <a:schemeClr val="tx2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0" y="791637"/>
        <a:ext cx="8229595" cy="305338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#2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#4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09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509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5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5509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Образец текста</a:t>
            </a:r>
          </a:p>
          <a:p>
            <a:pPr lvl="1"/>
            <a:r>
              <a:rPr lang="en-US" noProof="0" smtClean="0"/>
              <a:t>Второй уровень</a:t>
            </a:r>
          </a:p>
          <a:p>
            <a:pPr lvl="2"/>
            <a:r>
              <a:rPr lang="en-US" noProof="0" smtClean="0"/>
              <a:t>Третий уровень</a:t>
            </a:r>
          </a:p>
          <a:p>
            <a:pPr lvl="3"/>
            <a:r>
              <a:rPr lang="en-US" noProof="0" smtClean="0"/>
              <a:t>Четвертый уровень</a:t>
            </a:r>
          </a:p>
          <a:p>
            <a:pPr lvl="4"/>
            <a:r>
              <a:rPr lang="en-US" noProof="0" smtClean="0"/>
              <a:t>Пятый уровень</a:t>
            </a:r>
          </a:p>
        </p:txBody>
      </p:sp>
      <p:sp>
        <p:nvSpPr>
          <p:cNvPr id="5509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509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fld id="{4739BC86-DE67-4FA0-A75A-E04CBE62C3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7370422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5603" name="Заметки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ru-RU" smtClean="0"/>
              <a:t>Механизмы, действующие в советское время, не работают в новых экономических условиях; система профессионального образования превратилась в  «замкнутую» систему; экономика не получала необходимые кадры (даже традиционные отрасли испытывали «кадровый голод», не говоря уже о новых отраслях (или существенно обновленных). Примеры таких механизмов: сертификация квалификаций; профессиональная аккредитация образовательных программ; создание системы профессиональных стандартов.</a:t>
            </a:r>
          </a:p>
          <a:p>
            <a:pPr eaLnBrk="1" hangingPunct="1"/>
            <a:endParaRPr lang="ru-RU" smtClean="0"/>
          </a:p>
        </p:txBody>
      </p:sp>
      <p:sp>
        <p:nvSpPr>
          <p:cNvPr id="25604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fld id="{779B9007-974C-4FF8-87F8-8986AECF7858}" type="slidenum">
              <a:rPr lang="ru-RU">
                <a:latin typeface="Arial" charset="0"/>
              </a:rPr>
              <a:pPr eaLnBrk="1" hangingPunct="1"/>
              <a:t>2</a:t>
            </a:fld>
            <a:endParaRPr lang="ru-RU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6627" name="Заметки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26628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fld id="{E179A280-2051-42FF-BB8B-960A98BF873D}" type="slidenum">
              <a:rPr lang="ru-RU">
                <a:latin typeface="Arial" charset="0"/>
              </a:rPr>
              <a:pPr eaLnBrk="1" hangingPunct="1"/>
              <a:t>11</a:t>
            </a:fld>
            <a:endParaRPr lang="ru-RU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dirty="0" smtClean="0">
                <a:latin typeface="+mn-lt"/>
              </a:rPr>
              <a:t>Процесс сертификации – процесс, посредством которого уполномоченный орган (в частности, центр оценки и сертификации квалификаций) подтверждает, что квалификация соискателя соответствует требованиям профессионального стандарта, отраслевых рамок квалификации. Отличие сертификации от оценки и аттестации. </a:t>
            </a:r>
            <a:endParaRPr lang="ru-RU" dirty="0"/>
          </a:p>
        </p:txBody>
      </p:sp>
      <p:sp>
        <p:nvSpPr>
          <p:cNvPr id="27652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fld id="{DF093353-28ED-44EE-822D-848DE225D718}" type="slidenum">
              <a:rPr lang="ru-RU">
                <a:latin typeface="Arial" charset="0"/>
              </a:rPr>
              <a:pPr eaLnBrk="1" hangingPunct="1"/>
              <a:t>12</a:t>
            </a:fld>
            <a:endParaRPr lang="ru-RU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8675" name="Заметки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ru-RU" sz="1800" smtClean="0"/>
              <a:t>Уважаемые коллеги,</a:t>
            </a:r>
          </a:p>
          <a:p>
            <a:pPr eaLnBrk="1" hangingPunct="1"/>
            <a:r>
              <a:rPr lang="ru-RU" sz="1800" smtClean="0"/>
              <a:t>Очень часто задают вопрос: Кому и зачем нужна сертификация?</a:t>
            </a:r>
          </a:p>
          <a:p>
            <a:pPr eaLnBrk="1" hangingPunct="1"/>
            <a:r>
              <a:rPr lang="ru-RU" sz="1800" smtClean="0"/>
              <a:t>На слайде – варианты ответа. Но чтобы она была нужна хоть кому-то, была востребована сертификация должна давать объективную информацию о квалификации чел., о соответствии квалификации требованиям работодателей к конкретным видам профессиональной деятельности, изложенным, в частности в профессиональных стандартах.</a:t>
            </a:r>
          </a:p>
          <a:p>
            <a:pPr eaLnBrk="1" hangingPunct="1"/>
            <a:endParaRPr lang="ru-RU" sz="1800" smtClean="0"/>
          </a:p>
          <a:p>
            <a:pPr eaLnBrk="1" hangingPunct="1"/>
            <a:r>
              <a:rPr lang="ru-RU" sz="1800" smtClean="0"/>
              <a:t>В своем выступлении я постараюсь ответить на вопрос, какой д.б. сертификация, чтобы быть востребованной.</a:t>
            </a:r>
          </a:p>
          <a:p>
            <a:pPr eaLnBrk="1" hangingPunct="1"/>
            <a:endParaRPr lang="ru-RU" sz="1800" smtClean="0"/>
          </a:p>
          <a:p>
            <a:pPr eaLnBrk="1" hangingPunct="1">
              <a:spcBef>
                <a:spcPct val="0"/>
              </a:spcBef>
            </a:pPr>
            <a:r>
              <a:rPr lang="ru-RU" b="1" smtClean="0"/>
              <a:t>Работодателям</a:t>
            </a:r>
            <a:r>
              <a:rPr lang="ru-RU" smtClean="0"/>
              <a:t> – подтверждение квалификации работников.  Люди в резюме пишут, что они умеют делать. И чтобы это проверить, надо предпринимать специальные действия (проводить специальные интервью, тесты, пробы..). Формировать программы адаптации новых работников, программы обучения – исходя из реально достигнутой квалификации. Для этого создаются целые службы оценки персонала.</a:t>
            </a:r>
          </a:p>
          <a:p>
            <a:pPr eaLnBrk="1" hangingPunct="1">
              <a:spcBef>
                <a:spcPct val="0"/>
              </a:spcBef>
            </a:pPr>
            <a:r>
              <a:rPr lang="ru-RU" b="1" smtClean="0"/>
              <a:t>Работникам, выпускникам </a:t>
            </a:r>
            <a:r>
              <a:rPr lang="ru-RU" smtClean="0"/>
              <a:t>– подтверждение своей квалификации (в т.ч., полученной  и путем неформального образования). Обоснованно претендовать на конкретные должности, уровень зарплаты. </a:t>
            </a:r>
          </a:p>
          <a:p>
            <a:pPr eaLnBrk="1" hangingPunct="1">
              <a:spcBef>
                <a:spcPct val="0"/>
              </a:spcBef>
            </a:pPr>
            <a:r>
              <a:rPr lang="ru-RU" smtClean="0"/>
              <a:t>Смысл сертификации - предоставить людям возможность подтвердить имеющиеся у них компетенции и получить официально признаваемый сертификат</a:t>
            </a:r>
          </a:p>
          <a:p>
            <a:pPr eaLnBrk="1" hangingPunct="1"/>
            <a:r>
              <a:rPr lang="ru-RU" b="1" smtClean="0"/>
              <a:t>Выпускникам школ и их родителям </a:t>
            </a:r>
            <a:r>
              <a:rPr lang="ru-RU" smtClean="0"/>
              <a:t>– выбирать ОУ, осуществляющее качественную подготовку специалистов.</a:t>
            </a:r>
          </a:p>
          <a:p>
            <a:pPr eaLnBrk="1" hangingPunct="1"/>
            <a:r>
              <a:rPr lang="ru-RU" b="1" smtClean="0"/>
              <a:t>Образовательным учреждениям </a:t>
            </a:r>
            <a:r>
              <a:rPr lang="ru-RU" smtClean="0"/>
              <a:t>– подтверждать качество своей подготовки. Занимать высокие позиции в рейтингах, получать и подтверждать общественную аккредитацию. И, как следствие,  - привлекать абитуриентов.</a:t>
            </a:r>
          </a:p>
          <a:p>
            <a:pPr eaLnBrk="1" hangingPunct="1"/>
            <a:r>
              <a:rPr lang="ru-RU" b="1" smtClean="0"/>
              <a:t>Органам образования – </a:t>
            </a:r>
            <a:r>
              <a:rPr lang="ru-RU" smtClean="0"/>
              <a:t>учитывать результаты  сертификации при гос. аккредитации ОУ,  корректировать ФГОС и обр.  программы, формировать программы развития образования, опираясь на объективные результаты проф. образования</a:t>
            </a:r>
          </a:p>
          <a:p>
            <a:pPr eaLnBrk="1" hangingPunct="1"/>
            <a:r>
              <a:rPr lang="ru-RU" b="1" smtClean="0"/>
              <a:t>Органам гос. власти </a:t>
            </a:r>
            <a:r>
              <a:rPr lang="ru-RU" smtClean="0"/>
              <a:t>-  формировать программы развития отраслей и регионов, исходя из реальных данных о квалификации работников, используя возможности различных форм неформального образования, ДПО.</a:t>
            </a:r>
          </a:p>
          <a:p>
            <a:pPr eaLnBrk="1" hangingPunct="1"/>
            <a:r>
              <a:rPr lang="ru-RU" smtClean="0"/>
              <a:t>Но чтобы все эти потребности были удовлетворены, д.б. построена целостная система сертификации, охватывающая  различные отрасли и регионы страны.</a:t>
            </a:r>
          </a:p>
          <a:p>
            <a:pPr eaLnBrk="1" hangingPunct="1"/>
            <a:endParaRPr lang="ru-RU" smtClean="0"/>
          </a:p>
        </p:txBody>
      </p:sp>
      <p:sp>
        <p:nvSpPr>
          <p:cNvPr id="28676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fld id="{5B60C120-FF4E-4C5C-844F-2C9617509186}" type="slidenum">
              <a:rPr lang="ru-RU">
                <a:latin typeface="Arial" charset="0"/>
              </a:rPr>
              <a:pPr eaLnBrk="1" hangingPunct="1"/>
              <a:t>13</a:t>
            </a:fld>
            <a:endParaRPr lang="ru-RU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800" dirty="0" smtClean="0">
                <a:solidFill>
                  <a:schemeClr val="accent4"/>
                </a:solidFill>
                <a:latin typeface="Times New Roman" pitchFamily="18" charset="0"/>
                <a:cs typeface="Times New Roman" pitchFamily="18" charset="0"/>
              </a:rPr>
              <a:t>Часто звучит вопрос о нормативных основаниях сертификации и роли работодателей в ней.</a:t>
            </a:r>
          </a:p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800" b="1" dirty="0" smtClean="0">
                <a:solidFill>
                  <a:schemeClr val="accent4"/>
                </a:solidFill>
                <a:latin typeface="Times New Roman" pitchFamily="18" charset="0"/>
                <a:cs typeface="Times New Roman" pitchFamily="18" charset="0"/>
              </a:rPr>
              <a:t>Если в вышеуказанных документах ставились задачи системе образования, то в этих документах определена и роль бизнеса в рассматриваемых процессах</a:t>
            </a:r>
            <a:r>
              <a:rPr lang="ru-RU" sz="800" dirty="0" smtClean="0">
                <a:solidFill>
                  <a:schemeClr val="accent4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800" dirty="0" smtClean="0">
                <a:solidFill>
                  <a:schemeClr val="accent4"/>
                </a:solidFill>
                <a:latin typeface="Times New Roman" pitchFamily="18" charset="0"/>
                <a:cs typeface="Times New Roman" pitchFamily="18" charset="0"/>
              </a:rPr>
              <a:t>Ответы на этот вопрос дает ФЗ и ПП, прямо указывающие на право ОР совместно с органами управления образованием формировать систему независимой оценки качества образования, одним из направлений которой и является сертификация.</a:t>
            </a:r>
          </a:p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800" dirty="0" smtClean="0">
                <a:solidFill>
                  <a:schemeClr val="accent4"/>
                </a:solidFill>
                <a:latin typeface="Times New Roman" pitchFamily="18" charset="0"/>
                <a:cs typeface="Times New Roman" pitchFamily="18" charset="0"/>
              </a:rPr>
              <a:t>Это право было реализовано в Соглашении о  сотрудничестве между Министерством образования и РСПП.</a:t>
            </a:r>
          </a:p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800" dirty="0" smtClean="0">
              <a:solidFill>
                <a:schemeClr val="accent4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800" dirty="0" smtClean="0">
                <a:solidFill>
                  <a:schemeClr val="accent4"/>
                </a:solidFill>
                <a:latin typeface="Times New Roman" pitchFamily="18" charset="0"/>
                <a:cs typeface="Times New Roman" pitchFamily="18" charset="0"/>
              </a:rPr>
              <a:t>Постановление Правительства: «п. 3. </a:t>
            </a:r>
            <a:r>
              <a:rPr lang="ru-RU" sz="800" b="1" dirty="0" smtClean="0">
                <a:solidFill>
                  <a:schemeClr val="accent4"/>
                </a:solidFill>
                <a:latin typeface="Times New Roman" pitchFamily="18" charset="0"/>
                <a:cs typeface="Times New Roman" pitchFamily="18" charset="0"/>
              </a:rPr>
              <a:t>Объединения работодателей</a:t>
            </a:r>
            <a:r>
              <a:rPr lang="ru-RU" sz="800" dirty="0" smtClean="0">
                <a:solidFill>
                  <a:schemeClr val="accent4"/>
                </a:solidFill>
                <a:latin typeface="Times New Roman" pitchFamily="18" charset="0"/>
                <a:cs typeface="Times New Roman" pitchFamily="18" charset="0"/>
              </a:rPr>
              <a:t>:…</a:t>
            </a:r>
            <a:r>
              <a:rPr lang="ru-RU" sz="800" b="1" dirty="0" smtClean="0">
                <a:solidFill>
                  <a:schemeClr val="accent4"/>
                </a:solidFill>
                <a:latin typeface="Times New Roman" pitchFamily="18" charset="0"/>
                <a:cs typeface="Times New Roman" pitchFamily="18" charset="0"/>
              </a:rPr>
              <a:t>формируют </a:t>
            </a:r>
            <a:r>
              <a:rPr lang="ru-RU" sz="800" dirty="0" smtClean="0">
                <a:solidFill>
                  <a:schemeClr val="accent4"/>
                </a:solidFill>
                <a:latin typeface="Times New Roman" pitchFamily="18" charset="0"/>
                <a:cs typeface="Times New Roman" pitchFamily="18" charset="0"/>
              </a:rPr>
              <a:t>совместно с федеральным органом исполнительной власти, осуществляющим функции по выработке государственной политики и нормативно-правовому регулированию в сфере образования, федеральным органом исполнительной власти, осуществляющим функции по контролю и надзору в области образования и науки, </a:t>
            </a:r>
            <a:r>
              <a:rPr lang="ru-RU" sz="800" b="1" i="1" dirty="0" smtClean="0">
                <a:solidFill>
                  <a:schemeClr val="accent4"/>
                </a:solidFill>
                <a:latin typeface="Times New Roman" pitchFamily="18" charset="0"/>
                <a:cs typeface="Times New Roman" pitchFamily="18" charset="0"/>
              </a:rPr>
              <a:t>систему независимой оценки качества профессионального образования</a:t>
            </a:r>
            <a:r>
              <a:rPr lang="ru-RU" sz="800" dirty="0" smtClean="0">
                <a:solidFill>
                  <a:schemeClr val="accent4"/>
                </a:solidFill>
                <a:latin typeface="Times New Roman" pitchFamily="18" charset="0"/>
                <a:cs typeface="Times New Roman" pitchFamily="18" charset="0"/>
              </a:rPr>
              <a:t>»</a:t>
            </a:r>
          </a:p>
          <a:p>
            <a:pPr eaLnBrk="1" hangingPunct="1">
              <a:defRPr/>
            </a:pPr>
            <a:r>
              <a:rPr lang="ru-RU" b="1" smtClean="0">
                <a:latin typeface="+mn-lt"/>
              </a:rPr>
              <a:t>Новый </a:t>
            </a:r>
            <a:r>
              <a:rPr lang="ru-RU" b="1" dirty="0" smtClean="0">
                <a:latin typeface="+mn-lt"/>
              </a:rPr>
              <a:t>импульс деятельность по созданию систем независимой оценки и сертификации квалификаций </a:t>
            </a:r>
            <a:r>
              <a:rPr lang="ru-RU" dirty="0" smtClean="0">
                <a:latin typeface="+mn-lt"/>
              </a:rPr>
              <a:t>получила после принятия в 2009 г. в рамках реализации </a:t>
            </a:r>
            <a:r>
              <a:rPr lang="ru-RU" b="1" dirty="0" smtClean="0">
                <a:latin typeface="+mn-lt"/>
              </a:rPr>
              <a:t>Соглашения</a:t>
            </a:r>
            <a:r>
              <a:rPr lang="ru-RU" dirty="0" smtClean="0">
                <a:latin typeface="+mn-lt"/>
              </a:rPr>
              <a:t> о взаимодействии между Министерством образования и науки Российской Федерации и Российским союзом промышленников и предпринимателей двух положений, закладывающих нормативную основу системы (Положение о формировании системы независимой оценки качества профессионального образования и Положение об оценке и сертификации квалификаций выпускников образовательных учреждений профессионального образования, других категорий граждан, прошедших  профессиональное обучение в различных формах, утвержденных Российским союзом промышленников и предпринимателей и Министерством образования и науки Российской Федерации 31 июля 2009 г.).</a:t>
            </a:r>
          </a:p>
          <a:p>
            <a:pPr eaLnBrk="1" hangingPunct="1">
              <a:defRPr/>
            </a:pPr>
            <a:r>
              <a:rPr lang="ru-RU" b="1" dirty="0" smtClean="0">
                <a:latin typeface="+mn-lt"/>
              </a:rPr>
              <a:t>Цель действий, предпринимаемых объединениями работодателей в направлении создания системы независимой оценки качества профессионального образования, состоит в консолидации разрозненных инициатив, формировании единых методологических и методических подходов, разработке и внедрении необходимой нормативной базы</a:t>
            </a:r>
            <a:endParaRPr lang="ru-RU" sz="800" b="1" dirty="0"/>
          </a:p>
        </p:txBody>
      </p:sp>
      <p:sp>
        <p:nvSpPr>
          <p:cNvPr id="29700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fld id="{9C027372-270D-4776-AC8C-722A86D9CC4D}" type="slidenum">
              <a:rPr lang="ru-RU">
                <a:latin typeface="Arial" charset="0"/>
              </a:rPr>
              <a:pPr eaLnBrk="1" hangingPunct="1"/>
              <a:t>14</a:t>
            </a:fld>
            <a:endParaRPr lang="ru-RU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>
                <a:latin typeface="+mn-lt"/>
              </a:rPr>
              <a:t>В развитие приведенных документов Министром образования  и науки России и президентом РСПП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>
                <a:latin typeface="+mn-lt"/>
              </a:rPr>
              <a:t>Утверждены 2 положения, определяющие конфигурацию и задачи  системы оценки и сертификации квалификаций.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dirty="0" smtClean="0">
              <a:latin typeface="+mn-lt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00" dirty="0" smtClean="0">
                <a:latin typeface="+mn-lt"/>
              </a:rPr>
              <a:t>В настоящее время данные документы активно используются не только в рамках совместной деятельности Минобразования России и РСПП, но и другими организациями на региональном и отраслевом уровнях. </a:t>
            </a:r>
            <a:endParaRPr lang="ru-RU" dirty="0" smtClean="0"/>
          </a:p>
          <a:p>
            <a:pPr eaLnBrk="1" hangingPunct="1">
              <a:defRPr/>
            </a:pPr>
            <a:endParaRPr lang="ru-RU" dirty="0"/>
          </a:p>
        </p:txBody>
      </p:sp>
      <p:sp>
        <p:nvSpPr>
          <p:cNvPr id="30724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fld id="{F6D3EDE3-7CB5-40AD-BB27-128EF385244E}" type="slidenum">
              <a:rPr lang="ru-RU">
                <a:latin typeface="Arial" charset="0"/>
              </a:rPr>
              <a:pPr eaLnBrk="1" hangingPunct="1"/>
              <a:t>15</a:t>
            </a:fld>
            <a:endParaRPr lang="ru-RU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endParaRPr lang="ru-RU" dirty="0" smtClean="0">
              <a:latin typeface="+mn-lt"/>
            </a:endParaRPr>
          </a:p>
          <a:p>
            <a:pPr eaLnBrk="1" hangingPunct="1">
              <a:defRPr/>
            </a:pPr>
            <a:endParaRPr lang="ru-RU" dirty="0" smtClean="0">
              <a:latin typeface="+mn-lt"/>
            </a:endParaRPr>
          </a:p>
          <a:p>
            <a:pPr eaLnBrk="1" hangingPunct="1">
              <a:defRPr/>
            </a:pPr>
            <a:r>
              <a:rPr lang="ru-RU" dirty="0" smtClean="0">
                <a:latin typeface="+mn-lt"/>
              </a:rPr>
              <a:t>Для достижения поставленных целей </a:t>
            </a:r>
            <a:r>
              <a:rPr lang="ru-RU" b="1" dirty="0" smtClean="0">
                <a:latin typeface="+mn-lt"/>
              </a:rPr>
              <a:t>в ФЦПРО на 2011-2015</a:t>
            </a:r>
            <a:r>
              <a:rPr lang="ru-RU" dirty="0" smtClean="0">
                <a:latin typeface="+mn-lt"/>
              </a:rPr>
              <a:t> гг. в рамках 3 задачи выделено специальное мероприятие по созданию и внедрению механизмов сертификации квалификаций.</a:t>
            </a:r>
          </a:p>
          <a:p>
            <a:pPr eaLnBrk="1" hangingPunct="1">
              <a:defRPr/>
            </a:pPr>
            <a:endParaRPr lang="ru-RU" sz="1000" dirty="0" smtClean="0">
              <a:latin typeface="+mn-lt"/>
            </a:endParaRPr>
          </a:p>
          <a:p>
            <a:pPr eaLnBrk="1" hangingPunct="1">
              <a:defRPr/>
            </a:pPr>
            <a:endParaRPr lang="ru-RU" sz="1000" dirty="0" smtClean="0">
              <a:latin typeface="+mn-lt"/>
            </a:endParaRPr>
          </a:p>
          <a:p>
            <a:pPr eaLnBrk="1" hangingPunct="1">
              <a:defRPr/>
            </a:pPr>
            <a:endParaRPr lang="ru-RU" sz="1000" dirty="0">
              <a:latin typeface="+mn-lt"/>
            </a:endParaRPr>
          </a:p>
        </p:txBody>
      </p:sp>
      <p:sp>
        <p:nvSpPr>
          <p:cNvPr id="31748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fld id="{3FF0B622-7A58-4096-96C5-E1A8F40E3919}" type="slidenum">
              <a:rPr lang="ru-RU">
                <a:latin typeface="Arial" charset="0"/>
              </a:rPr>
              <a:pPr eaLnBrk="1" hangingPunct="1"/>
              <a:t>16</a:t>
            </a:fld>
            <a:endParaRPr lang="ru-RU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2771" name="Заметки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ru-RU" smtClean="0"/>
              <a:t>Структурно система состоит из следующих элементов:</a:t>
            </a:r>
          </a:p>
          <a:p>
            <a:pPr eaLnBrk="1" hangingPunct="1"/>
            <a:r>
              <a:rPr lang="ru-RU" smtClean="0"/>
              <a:t>ОГС и БО;</a:t>
            </a:r>
          </a:p>
          <a:p>
            <a:pPr eaLnBrk="1" hangingPunct="1"/>
            <a:r>
              <a:rPr lang="ru-RU" smtClean="0"/>
              <a:t>Сети ЭМЦ и ЦОСК;</a:t>
            </a:r>
          </a:p>
          <a:p>
            <a:pPr eaLnBrk="1" hangingPunct="1"/>
            <a:r>
              <a:rPr lang="ru-RU" smtClean="0"/>
              <a:t>Регистра системы, консолидирующего всю значимую для функционирования системы информацию</a:t>
            </a:r>
          </a:p>
          <a:p>
            <a:pPr eaLnBrk="1" hangingPunct="1"/>
            <a:endParaRPr lang="ru-RU" smtClean="0"/>
          </a:p>
          <a:p>
            <a:pPr eaLnBrk="1" hangingPunct="1"/>
            <a:endParaRPr lang="ru-RU" smtClean="0"/>
          </a:p>
        </p:txBody>
      </p:sp>
      <p:sp>
        <p:nvSpPr>
          <p:cNvPr id="32772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fld id="{5F08764E-DD45-4330-9E12-6AD7461CFC5B}" type="slidenum">
              <a:rPr lang="ru-RU">
                <a:latin typeface="Arial" charset="0"/>
              </a:rPr>
              <a:pPr eaLnBrk="1" hangingPunct="1"/>
              <a:t>17</a:t>
            </a:fld>
            <a:endParaRPr lang="ru-RU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3795" name="Заметки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33796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fld id="{F5156812-947D-4073-8378-AA5BD33F35F5}" type="slidenum">
              <a:rPr lang="ru-RU">
                <a:latin typeface="Arial" charset="0"/>
              </a:rPr>
              <a:pPr eaLnBrk="1" hangingPunct="1"/>
              <a:t>18</a:t>
            </a:fld>
            <a:endParaRPr lang="ru-RU">
              <a:latin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7"/>
          <p:cNvSpPr>
            <a:spLocks noChangeArrowheads="1"/>
          </p:cNvSpPr>
          <p:nvPr/>
        </p:nvSpPr>
        <p:spPr bwMode="auto">
          <a:xfrm>
            <a:off x="685800" y="2393950"/>
            <a:ext cx="7772400" cy="109538"/>
          </a:xfrm>
          <a:custGeom>
            <a:avLst/>
            <a:gdLst>
              <a:gd name="T0" fmla="*/ 0 w 1000"/>
              <a:gd name="T1" fmla="*/ 0 h 1000"/>
              <a:gd name="T2" fmla="*/ 4803343 w 1000"/>
              <a:gd name="T3" fmla="*/ 0 h 1000"/>
              <a:gd name="T4" fmla="*/ 4803343 w 1000"/>
              <a:gd name="T5" fmla="*/ 109538 h 1000"/>
              <a:gd name="T6" fmla="*/ 0 w 1000"/>
              <a:gd name="T7" fmla="*/ 109538 h 1000"/>
              <a:gd name="T8" fmla="*/ 0 w 1000"/>
              <a:gd name="T9" fmla="*/ 0 h 1000"/>
              <a:gd name="T10" fmla="*/ 7772400 w 1000"/>
              <a:gd name="T11" fmla="*/ 0 h 10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618" y="0"/>
                </a:lnTo>
                <a:lnTo>
                  <a:pt x="618" y="1000"/>
                </a:lnTo>
                <a:lnTo>
                  <a:pt x="0" y="1000"/>
                </a:lnTo>
                <a:lnTo>
                  <a:pt x="0" y="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4904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990600"/>
            <a:ext cx="7772400" cy="1371600"/>
          </a:xfrm>
        </p:spPr>
        <p:txBody>
          <a:bodyPr/>
          <a:lstStyle>
            <a:lvl1pPr>
              <a:defRPr sz="4000"/>
            </a:lvl1pPr>
          </a:lstStyle>
          <a:p>
            <a:pPr lvl="0"/>
            <a:r>
              <a:rPr lang="ru-RU" noProof="0" smtClean="0"/>
              <a:t>Образец заголовка</a:t>
            </a:r>
          </a:p>
        </p:txBody>
      </p:sp>
      <p:sp>
        <p:nvSpPr>
          <p:cNvPr id="4904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3429000"/>
            <a:ext cx="7010400" cy="16002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pPr lvl="0"/>
            <a:r>
              <a:rPr lang="ru-RU" noProof="0" smtClean="0"/>
              <a:t>Образец подзаголовка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A0F7DB2-E0D0-4AD8-9444-63F51ACAF36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6554823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46410F-F7E4-4849-B17E-BE46907BE8C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5033250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73838" y="304800"/>
            <a:ext cx="2001837" cy="57150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66738" y="304800"/>
            <a:ext cx="5854700" cy="57150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E24549-0840-4F51-909C-C1944FAB850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5968517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075863-35E5-4567-AA6C-0E8A47D2157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4095160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EB337F-AB7D-4AAC-9BF2-25FDA8C7AEA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5205593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5667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34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CA1695-4E28-4140-A638-4316BEA32B9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9122624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2AA657-115F-4D71-9450-24708D7DF41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3782055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FFD093-C6A2-4E58-B5B2-9708279ECAE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2917437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5FB232-9793-48D1-8947-E64CD3A3C2E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2700750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DB0269-4BF9-447F-BA40-B176B6D1D68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8851146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B007D6-6B7D-4A45-9E61-13B9C8FEED6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8174380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ltHorz">
          <a:fgClr>
            <a:schemeClr val="bg2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74675" y="304800"/>
            <a:ext cx="8001000" cy="1216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66738" y="1752600"/>
            <a:ext cx="8001000" cy="426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AutoShape 4"/>
          <p:cNvSpPr>
            <a:spLocks noChangeArrowheads="1"/>
          </p:cNvSpPr>
          <p:nvPr/>
        </p:nvSpPr>
        <p:spPr bwMode="auto">
          <a:xfrm>
            <a:off x="609600" y="1566863"/>
            <a:ext cx="7958138" cy="109537"/>
          </a:xfrm>
          <a:custGeom>
            <a:avLst/>
            <a:gdLst>
              <a:gd name="T0" fmla="*/ 0 w 1000"/>
              <a:gd name="T1" fmla="*/ 0 h 1000"/>
              <a:gd name="T2" fmla="*/ 4655511 w 1000"/>
              <a:gd name="T3" fmla="*/ 0 h 1000"/>
              <a:gd name="T4" fmla="*/ 4655511 w 1000"/>
              <a:gd name="T5" fmla="*/ 109537 h 1000"/>
              <a:gd name="T6" fmla="*/ 0 w 1000"/>
              <a:gd name="T7" fmla="*/ 109537 h 1000"/>
              <a:gd name="T8" fmla="*/ 0 w 1000"/>
              <a:gd name="T9" fmla="*/ 0 h 1000"/>
              <a:gd name="T10" fmla="*/ 7958138 w 1000"/>
              <a:gd name="T11" fmla="*/ 0 h 10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lnTo>
                  <a:pt x="0" y="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29" name="Line 5"/>
          <p:cNvSpPr>
            <a:spLocks noChangeShapeType="1"/>
          </p:cNvSpPr>
          <p:nvPr/>
        </p:nvSpPr>
        <p:spPr bwMode="auto">
          <a:xfrm flipV="1">
            <a:off x="609600" y="6172200"/>
            <a:ext cx="7924800" cy="0"/>
          </a:xfrm>
          <a:prstGeom prst="line">
            <a:avLst/>
          </a:prstGeom>
          <a:noFill/>
          <a:ln w="317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89478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19812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89479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89480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19812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D74AD57A-DD8F-417F-A834-8BE43ADB947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1" r:id="rId1"/>
    <p:sldLayoutId id="2147483761" r:id="rId2"/>
    <p:sldLayoutId id="2147483762" r:id="rId3"/>
    <p:sldLayoutId id="2147483763" r:id="rId4"/>
    <p:sldLayoutId id="2147483764" r:id="rId5"/>
    <p:sldLayoutId id="2147483765" r:id="rId6"/>
    <p:sldLayoutId id="2147483766" r:id="rId7"/>
    <p:sldLayoutId id="2147483767" r:id="rId8"/>
    <p:sldLayoutId id="2147483768" r:id="rId9"/>
    <p:sldLayoutId id="2147483769" r:id="rId10"/>
    <p:sldLayoutId id="2147483770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9pPr>
    </p:titleStyle>
    <p:bodyStyle>
      <a:lvl1pPr marL="469900" indent="-469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o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sz="2600">
          <a:solidFill>
            <a:schemeClr val="tx1"/>
          </a:solidFill>
          <a:latin typeface="+mn-lt"/>
        </a:defRPr>
      </a:lvl2pPr>
      <a:lvl3pPr marL="1304925" indent="-39528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o"/>
        <a:defRPr sz="2300">
          <a:solidFill>
            <a:schemeClr val="tx1"/>
          </a:solidFill>
          <a:latin typeface="+mn-lt"/>
        </a:defRPr>
      </a:lvl3pPr>
      <a:lvl4pPr marL="1693863" indent="-3873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93913" indent="-398463" algn="l" rtl="0" eaLnBrk="0" fontAlgn="base" hangingPunct="0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511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30083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655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9227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2218" name="Rectangle 26"/>
          <p:cNvSpPr>
            <a:spLocks noGrp="1" noChangeArrowheads="1"/>
          </p:cNvSpPr>
          <p:nvPr>
            <p:ph type="ctrTitle"/>
          </p:nvPr>
        </p:nvSpPr>
        <p:spPr>
          <a:xfrm>
            <a:off x="179388" y="3357563"/>
            <a:ext cx="8569325" cy="1371600"/>
          </a:xfrm>
        </p:spPr>
        <p:txBody>
          <a:bodyPr/>
          <a:lstStyle/>
          <a:p>
            <a:pPr algn="ctr" eaLnBrk="1" hangingPunct="1">
              <a:defRPr/>
            </a:pPr>
            <a:r>
              <a:rPr lang="ru-RU" sz="3200" b="1" dirty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stellar" pitchFamily="18" charset="0"/>
              </a:rPr>
              <a:t>Современные подходы к оценке качества профессионального образования: позиция работодателей</a:t>
            </a:r>
            <a:r>
              <a:rPr lang="ru-RU" sz="3200" dirty="0" smtClean="0"/>
              <a:t/>
            </a:r>
            <a:br>
              <a:rPr lang="ru-RU" sz="3200" dirty="0" smtClean="0"/>
            </a:br>
            <a:endParaRPr lang="ru-RU" sz="3200" b="1" dirty="0" smtClean="0">
              <a:solidFill>
                <a:schemeClr val="hlink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astellar" pitchFamily="18" charset="0"/>
            </a:endParaRPr>
          </a:p>
        </p:txBody>
      </p:sp>
      <p:pic>
        <p:nvPicPr>
          <p:cNvPr id="3075" name="Picture 6" descr="LOG_RSPP"/>
          <p:cNvPicPr>
            <a:picLocks noGrp="1" noChangeAspect="1" noChangeArrowheads="1"/>
          </p:cNvPicPr>
          <p:nvPr>
            <p:ph type="subTitle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>
          <a:xfrm>
            <a:off x="3203575" y="333375"/>
            <a:ext cx="2232025" cy="1684338"/>
          </a:xfrm>
          <a:solidFill>
            <a:schemeClr val="bg1"/>
          </a:solidFill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3076" name="AutoShape 28"/>
          <p:cNvSpPr>
            <a:spLocks noChangeArrowheads="1"/>
          </p:cNvSpPr>
          <p:nvPr/>
        </p:nvSpPr>
        <p:spPr bwMode="auto">
          <a:xfrm>
            <a:off x="1258888" y="5661025"/>
            <a:ext cx="6480175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fol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b="1" dirty="0">
              <a:solidFill>
                <a:schemeClr val="folHlink"/>
              </a:solidFill>
            </a:endParaRPr>
          </a:p>
          <a:p>
            <a:pPr algn="ctr"/>
            <a:r>
              <a:rPr lang="ru-RU" sz="1600" b="1" dirty="0">
                <a:solidFill>
                  <a:schemeClr val="folHlink"/>
                </a:solidFill>
              </a:rPr>
              <a:t>Национальное агентство развития квалификаций</a:t>
            </a:r>
          </a:p>
          <a:p>
            <a:pPr algn="ctr"/>
            <a:r>
              <a:rPr lang="en-US" sz="1600" b="1" dirty="0">
                <a:solidFill>
                  <a:schemeClr val="folHlink"/>
                </a:solidFill>
              </a:rPr>
              <a:t>www.nark-rspp.ru</a:t>
            </a:r>
            <a:endParaRPr lang="ru-RU" sz="1600" b="1" dirty="0">
              <a:solidFill>
                <a:schemeClr val="folHlink"/>
              </a:solidFill>
            </a:endParaRPr>
          </a:p>
          <a:p>
            <a:pPr algn="ctr"/>
            <a:endParaRPr lang="ru-RU" sz="1600" b="1" dirty="0">
              <a:solidFill>
                <a:schemeClr val="folHlink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4211960" y="4873515"/>
            <a:ext cx="4572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>
              <a:spcBef>
                <a:spcPts val="0"/>
              </a:spcBef>
              <a:defRPr/>
            </a:pPr>
            <a:r>
              <a:rPr lang="ru-RU" sz="1600" b="1" dirty="0">
                <a:solidFill>
                  <a:schemeClr val="folHlink"/>
                </a:solidFill>
              </a:rPr>
              <a:t>Прянишникова Ольга </a:t>
            </a:r>
            <a:r>
              <a:rPr lang="ru-RU" sz="1600" b="1" dirty="0" smtClean="0">
                <a:solidFill>
                  <a:schemeClr val="folHlink"/>
                </a:solidFill>
              </a:rPr>
              <a:t>Дмитриевна</a:t>
            </a:r>
          </a:p>
          <a:p>
            <a:pPr algn="r">
              <a:spcBef>
                <a:spcPts val="0"/>
              </a:spcBef>
              <a:defRPr/>
            </a:pPr>
            <a:r>
              <a:rPr lang="ru-RU" sz="1600" b="1" dirty="0" smtClean="0">
                <a:solidFill>
                  <a:schemeClr val="folHlink"/>
                </a:solidFill>
              </a:rPr>
              <a:t>г</a:t>
            </a:r>
            <a:r>
              <a:rPr lang="ru-RU" sz="1600" b="1" dirty="0" smtClean="0">
                <a:solidFill>
                  <a:schemeClr val="folHlink"/>
                </a:solidFill>
              </a:rPr>
              <a:t>лавный специалист, к.биол.н. </a:t>
            </a:r>
            <a:endParaRPr lang="ru-RU" sz="1600" b="1" dirty="0">
              <a:solidFill>
                <a:schemeClr val="folHlink"/>
              </a:solidFill>
            </a:endParaRPr>
          </a:p>
          <a:p>
            <a:pPr algn="r">
              <a:spcBef>
                <a:spcPts val="0"/>
              </a:spcBef>
              <a:defRPr/>
            </a:pPr>
            <a:endParaRPr lang="ru-RU" sz="1600" b="1" dirty="0">
              <a:solidFill>
                <a:schemeClr val="folHlink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404813"/>
            <a:ext cx="7891462" cy="1079500"/>
          </a:xfrm>
        </p:spPr>
        <p:txBody>
          <a:bodyPr/>
          <a:lstStyle/>
          <a:p>
            <a:pPr eaLnBrk="1" hangingPunct="1"/>
            <a:r>
              <a:rPr lang="ru-RU" sz="2400" b="1" dirty="0" smtClean="0">
                <a:solidFill>
                  <a:schemeClr val="hlink"/>
                </a:solidFill>
              </a:rPr>
              <a:t/>
            </a:r>
            <a:br>
              <a:rPr lang="ru-RU" sz="2400" b="1" dirty="0" smtClean="0">
                <a:solidFill>
                  <a:schemeClr val="hlink"/>
                </a:solidFill>
              </a:rPr>
            </a:br>
            <a:r>
              <a:rPr lang="ru-RU" sz="2400" b="1" dirty="0" smtClean="0">
                <a:solidFill>
                  <a:schemeClr val="hlink"/>
                </a:solidFill>
              </a:rPr>
              <a:t>Порядок разработки профессиональных стандартов</a:t>
            </a:r>
            <a:br>
              <a:rPr lang="ru-RU" sz="2400" b="1" dirty="0" smtClean="0">
                <a:solidFill>
                  <a:schemeClr val="hlink"/>
                </a:solidFill>
              </a:rPr>
            </a:br>
            <a:endParaRPr lang="ru-RU" sz="1800" b="1" dirty="0" smtClean="0">
              <a:solidFill>
                <a:schemeClr val="hlink"/>
              </a:solidFill>
            </a:endParaRPr>
          </a:p>
        </p:txBody>
      </p:sp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xmlns="" val="1642365011"/>
              </p:ext>
            </p:extLst>
          </p:nvPr>
        </p:nvGraphicFramePr>
        <p:xfrm>
          <a:off x="566738" y="1752600"/>
          <a:ext cx="8001000" cy="4267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12294" name="AutoShape 6"/>
          <p:cNvCxnSpPr>
            <a:cxnSpLocks noChangeShapeType="1"/>
          </p:cNvCxnSpPr>
          <p:nvPr/>
        </p:nvCxnSpPr>
        <p:spPr bwMode="auto">
          <a:xfrm>
            <a:off x="4567238" y="1752600"/>
            <a:ext cx="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2400" b="1" dirty="0">
                <a:solidFill>
                  <a:schemeClr val="hlink"/>
                </a:solidFill>
              </a:rPr>
              <a:t>Оценка и сертификация </a:t>
            </a:r>
            <a:r>
              <a:rPr lang="ru-RU" sz="2400" b="1" dirty="0" smtClean="0">
                <a:solidFill>
                  <a:schemeClr val="hlink"/>
                </a:solidFill>
              </a:rPr>
              <a:t>квалификаций</a:t>
            </a:r>
            <a:br>
              <a:rPr lang="ru-RU" sz="2400" b="1" dirty="0" smtClean="0">
                <a:solidFill>
                  <a:schemeClr val="hlink"/>
                </a:solidFill>
              </a:rPr>
            </a:br>
            <a:endParaRPr lang="ru-RU" sz="2400" b="1" dirty="0">
              <a:solidFill>
                <a:schemeClr val="hlink"/>
              </a:solidFill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endParaRPr lang="ru-RU" sz="2000" dirty="0" smtClean="0">
              <a:solidFill>
                <a:schemeClr val="tx2"/>
              </a:solidFill>
            </a:endParaRPr>
          </a:p>
          <a:p>
            <a:pPr eaLnBrk="1" hangingPunct="1">
              <a:defRPr/>
            </a:pPr>
            <a:r>
              <a:rPr lang="ru-RU" sz="2000" dirty="0" smtClean="0">
                <a:solidFill>
                  <a:schemeClr val="tx2"/>
                </a:solidFill>
              </a:rPr>
              <a:t>Что такое сертификация?</a:t>
            </a:r>
          </a:p>
          <a:p>
            <a:pPr eaLnBrk="1" hangingPunct="1">
              <a:defRPr/>
            </a:pPr>
            <a:r>
              <a:rPr lang="ru-RU" sz="2000" dirty="0" smtClean="0">
                <a:solidFill>
                  <a:schemeClr val="tx2"/>
                </a:solidFill>
              </a:rPr>
              <a:t>Кому нужна сертификация и какие задачи она решает?</a:t>
            </a:r>
          </a:p>
          <a:p>
            <a:pPr eaLnBrk="1" hangingPunct="1">
              <a:defRPr/>
            </a:pPr>
            <a:r>
              <a:rPr lang="ru-RU" sz="2000" dirty="0" smtClean="0">
                <a:solidFill>
                  <a:schemeClr val="tx2"/>
                </a:solidFill>
              </a:rPr>
              <a:t>Как сертификация «вписывается» в  систему кадрового обеспечения экономики?</a:t>
            </a:r>
          </a:p>
          <a:p>
            <a:pPr eaLnBrk="1" hangingPunct="1">
              <a:defRPr/>
            </a:pPr>
            <a:r>
              <a:rPr lang="ru-RU" sz="2000" dirty="0" smtClean="0">
                <a:solidFill>
                  <a:schemeClr val="tx2"/>
                </a:solidFill>
              </a:rPr>
              <a:t>Нормативное поле сертификации</a:t>
            </a:r>
          </a:p>
          <a:p>
            <a:pPr eaLnBrk="1" hangingPunct="1">
              <a:defRPr/>
            </a:pPr>
            <a:r>
              <a:rPr lang="ru-RU" sz="2000" dirty="0">
                <a:solidFill>
                  <a:schemeClr val="tx2"/>
                </a:solidFill>
              </a:rPr>
              <a:t>Каким принципам </a:t>
            </a:r>
            <a:r>
              <a:rPr lang="ru-RU" sz="2000" dirty="0" smtClean="0">
                <a:solidFill>
                  <a:schemeClr val="tx2"/>
                </a:solidFill>
              </a:rPr>
              <a:t>подчиняется сертификация?</a:t>
            </a:r>
            <a:endParaRPr lang="ru-RU" sz="2000" dirty="0">
              <a:solidFill>
                <a:schemeClr val="tx2"/>
              </a:solidFill>
            </a:endParaRPr>
          </a:p>
          <a:p>
            <a:pPr eaLnBrk="1" hangingPunct="1">
              <a:defRPr/>
            </a:pPr>
            <a:r>
              <a:rPr lang="ru-RU" sz="2000" dirty="0" smtClean="0">
                <a:solidFill>
                  <a:schemeClr val="tx2"/>
                </a:solidFill>
              </a:rPr>
              <a:t>Система независимой оценки и сертификации квалификаций: органы, участники, полномочия</a:t>
            </a:r>
          </a:p>
          <a:p>
            <a:pPr eaLnBrk="1" hangingPunct="1">
              <a:defRPr/>
            </a:pPr>
            <a:endParaRPr lang="ru-RU" sz="20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eaLnBrk="1" hangingPunct="1">
              <a:defRPr/>
            </a:pP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Заголовок 3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96975"/>
          </a:xfrm>
        </p:spPr>
        <p:txBody>
          <a:bodyPr/>
          <a:lstStyle/>
          <a:p>
            <a:pPr eaLnBrk="1" hangingPunct="1"/>
            <a:r>
              <a:rPr lang="ru-RU" sz="3000" b="1" dirty="0">
                <a:solidFill>
                  <a:schemeClr val="hlink"/>
                </a:solidFill>
              </a:rPr>
              <a:t>Понятия</a:t>
            </a: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468313" y="1412875"/>
            <a:ext cx="8229600" cy="4670425"/>
          </a:xfrm>
        </p:spPr>
        <p:txBody>
          <a:bodyPr>
            <a:normAutofit/>
          </a:bodyPr>
          <a:lstStyle/>
          <a:p>
            <a:pPr marL="0" indent="0" eaLnBrk="1" hangingPunct="1">
              <a:buFont typeface="Wingdings" pitchFamily="2" charset="2"/>
              <a:buNone/>
              <a:defRPr/>
            </a:pPr>
            <a:endParaRPr lang="ru-RU" sz="2000" b="1" dirty="0" smtClean="0">
              <a:solidFill>
                <a:schemeClr val="tx2"/>
              </a:solidFill>
            </a:endParaRPr>
          </a:p>
          <a:p>
            <a:pPr marL="0" indent="0" eaLnBrk="1" hangingPunct="1">
              <a:buFont typeface="Wingdings" pitchFamily="2" charset="2"/>
              <a:buNone/>
              <a:defRPr/>
            </a:pPr>
            <a:endParaRPr lang="ru-RU" sz="2000" b="1" dirty="0">
              <a:solidFill>
                <a:schemeClr val="tx2"/>
              </a:solidFill>
            </a:endParaRPr>
          </a:p>
          <a:p>
            <a:pPr marL="0" indent="0" eaLnBrk="1" hangingPunct="1">
              <a:buFont typeface="Wingdings" pitchFamily="2" charset="2"/>
              <a:buNone/>
              <a:defRPr/>
            </a:pPr>
            <a:r>
              <a:rPr lang="ru-RU" sz="2000" b="1" dirty="0" smtClean="0">
                <a:solidFill>
                  <a:schemeClr val="tx2"/>
                </a:solidFill>
              </a:rPr>
              <a:t>Сертификации </a:t>
            </a:r>
            <a:r>
              <a:rPr lang="ru-RU" sz="2000" b="1" dirty="0">
                <a:solidFill>
                  <a:schemeClr val="tx2"/>
                </a:solidFill>
              </a:rPr>
              <a:t>квалификаций - </a:t>
            </a:r>
            <a:r>
              <a:rPr lang="ru-RU" sz="2000" dirty="0">
                <a:solidFill>
                  <a:schemeClr val="tx2"/>
                </a:solidFill>
              </a:rPr>
              <a:t>подтверждение </a:t>
            </a:r>
            <a:r>
              <a:rPr lang="ru-RU" sz="2000" dirty="0" smtClean="0">
                <a:solidFill>
                  <a:schemeClr val="tx2"/>
                </a:solidFill>
              </a:rPr>
              <a:t>независимым компетентным органом соответствия квалификации заявителя требованиям, установленным профессиональным стандартом</a:t>
            </a:r>
          </a:p>
          <a:p>
            <a:pPr marL="0" indent="0" eaLnBrk="1" hangingPunct="1">
              <a:buFont typeface="Wingdings" pitchFamily="2" charset="2"/>
              <a:buNone/>
              <a:defRPr/>
            </a:pPr>
            <a:endParaRPr lang="ru-RU" sz="2000" dirty="0" smtClean="0">
              <a:solidFill>
                <a:schemeClr val="tx2"/>
              </a:solidFill>
            </a:endParaRPr>
          </a:p>
          <a:p>
            <a:pPr marL="0" indent="0" eaLnBrk="1" hangingPunct="1">
              <a:buFont typeface="Wingdings" pitchFamily="2" charset="2"/>
              <a:buNone/>
              <a:defRPr/>
            </a:pPr>
            <a:r>
              <a:rPr lang="ru-RU" sz="2000" b="1" dirty="0">
                <a:solidFill>
                  <a:schemeClr val="tx2"/>
                </a:solidFill>
              </a:rPr>
              <a:t>Квалификация - </a:t>
            </a:r>
            <a:r>
              <a:rPr lang="ru-RU" sz="2000" dirty="0">
                <a:solidFill>
                  <a:schemeClr val="tx2"/>
                </a:solidFill>
              </a:rPr>
              <a:t>готовность к выполнению определенного вида трудовой деятельности, подтвержденная официальным признанием (в виде диплома/сертификата и др.)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686800" cy="1412875"/>
          </a:xfrm>
        </p:spPr>
        <p:txBody>
          <a:bodyPr/>
          <a:lstStyle/>
          <a:p>
            <a:pPr eaLnBrk="1" hangingPunct="1"/>
            <a:r>
              <a:rPr lang="ru-RU" sz="2400" b="1" dirty="0">
                <a:solidFill>
                  <a:schemeClr val="hlink"/>
                </a:solidFill>
              </a:rPr>
              <a:t>Для чего нужна сертификация квалификаций</a:t>
            </a:r>
            <a:r>
              <a:rPr lang="ru-RU" sz="2400" b="1" dirty="0" smtClean="0">
                <a:solidFill>
                  <a:schemeClr val="hlink"/>
                </a:solidFill>
              </a:rPr>
              <a:t>?</a:t>
            </a:r>
            <a:br>
              <a:rPr lang="ru-RU" sz="2400" b="1" dirty="0" smtClean="0">
                <a:solidFill>
                  <a:schemeClr val="hlink"/>
                </a:solidFill>
              </a:rPr>
            </a:br>
            <a:endParaRPr lang="ru-RU" sz="2400" b="1" dirty="0">
              <a:solidFill>
                <a:schemeClr val="hlink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075336006"/>
              </p:ext>
            </p:extLst>
          </p:nvPr>
        </p:nvGraphicFramePr>
        <p:xfrm>
          <a:off x="539552" y="1700808"/>
          <a:ext cx="8158360" cy="4533308"/>
        </p:xfrm>
        <a:graphic>
          <a:graphicData uri="http://schemas.openxmlformats.org/drawingml/2006/table">
            <a:tbl>
              <a:tblPr bandRow="1">
                <a:tableStyleId>{C083E6E3-FA7D-4D7B-A595-EF9225AFEA82}</a:tableStyleId>
              </a:tblPr>
              <a:tblGrid>
                <a:gridCol w="2592288"/>
                <a:gridCol w="5566072"/>
              </a:tblGrid>
              <a:tr h="920912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kern="1200" dirty="0" smtClean="0"/>
                        <a:t>Работодатели</a:t>
                      </a:r>
                      <a:endParaRPr lang="ru-RU" sz="14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Подтверждение квалификации соискателей</a:t>
                      </a:r>
                      <a:r>
                        <a:rPr lang="ru-RU" sz="1400" baseline="0" dirty="0" smtClean="0"/>
                        <a:t> и работников, формирование программ адаптации, повышения квалификации, исходя из реальной квалификации работников</a:t>
                      </a:r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910294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Работники, выпускники системы проф. образования</a:t>
                      </a:r>
                      <a:endParaRPr lang="ru-RU" sz="1400" b="1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Подтверждение своей квалификации, повышение уровня</a:t>
                      </a:r>
                      <a:r>
                        <a:rPr lang="ru-RU" sz="1400" baseline="0" dirty="0" smtClean="0"/>
                        <a:t> конкурентоспособности, трудовой мобильности</a:t>
                      </a:r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505016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Выпускники </a:t>
                      </a:r>
                      <a:r>
                        <a:rPr lang="ru-RU" sz="1400" baseline="0" dirty="0" smtClean="0"/>
                        <a:t>школ и их родители</a:t>
                      </a:r>
                      <a:endParaRPr lang="ru-RU" sz="1400" b="1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Обоснованно выбирать образовательное учреждение</a:t>
                      </a:r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505016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kern="1200" dirty="0" smtClean="0"/>
                        <a:t>Образовательные организации</a:t>
                      </a:r>
                      <a:endParaRPr lang="ru-RU" sz="14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Подтверждение качества подготовки по своим программам</a:t>
                      </a:r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712964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Органы управления образованием</a:t>
                      </a:r>
                      <a:endParaRPr lang="ru-RU" sz="1400" b="1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Формирование</a:t>
                      </a:r>
                      <a:r>
                        <a:rPr lang="ru-RU" sz="1400" baseline="0" dirty="0" smtClean="0"/>
                        <a:t> программы развития образования, опираясь не реальные результаты и полученные квалификации</a:t>
                      </a:r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910294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Федеральные и региональные органы </a:t>
                      </a:r>
                      <a:r>
                        <a:rPr lang="ru-RU" sz="1400" dirty="0" err="1" smtClean="0"/>
                        <a:t>гос</a:t>
                      </a:r>
                      <a:r>
                        <a:rPr lang="ru-RU" sz="1400" dirty="0" smtClean="0"/>
                        <a:t>. власти</a:t>
                      </a:r>
                      <a:endParaRPr lang="ru-RU" sz="1400" b="1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Формирование программ развития отраслей и регионов, опираясь на реальные данные</a:t>
                      </a:r>
                      <a:r>
                        <a:rPr lang="ru-RU" sz="1400" baseline="0" dirty="0" smtClean="0"/>
                        <a:t> о квалификации работников</a:t>
                      </a:r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96975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ru-RU" sz="2400" b="1" dirty="0">
                <a:solidFill>
                  <a:schemeClr val="hlink"/>
                </a:solidFill>
              </a:rPr>
              <a:t>Документы, определяющие сертификацию квалификаций</a:t>
            </a:r>
          </a:p>
        </p:txBody>
      </p:sp>
      <p:graphicFrame>
        <p:nvGraphicFramePr>
          <p:cNvPr id="10" name="Содержимое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012080130"/>
              </p:ext>
            </p:extLst>
          </p:nvPr>
        </p:nvGraphicFramePr>
        <p:xfrm>
          <a:off x="539552" y="1700809"/>
          <a:ext cx="8229600" cy="42484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23850" y="404813"/>
            <a:ext cx="4235450" cy="58324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20483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572000" y="404813"/>
            <a:ext cx="4267200" cy="58324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96975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ru-RU" sz="2400" b="1" dirty="0">
                <a:solidFill>
                  <a:schemeClr val="hlink"/>
                </a:solidFill>
              </a:rPr>
              <a:t>Документы, определяющие сертификацию квалификаций</a:t>
            </a:r>
          </a:p>
        </p:txBody>
      </p:sp>
      <p:graphicFrame>
        <p:nvGraphicFramePr>
          <p:cNvPr id="10" name="Содержимое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175112740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AutoShape 4"/>
          <p:cNvSpPr>
            <a:spLocks noChangeArrowheads="1"/>
          </p:cNvSpPr>
          <p:nvPr/>
        </p:nvSpPr>
        <p:spPr bwMode="auto">
          <a:xfrm>
            <a:off x="1042988" y="5084763"/>
            <a:ext cx="7705725" cy="720725"/>
          </a:xfrm>
          <a:prstGeom prst="flowChartPunchedTape">
            <a:avLst/>
          </a:prstGeom>
          <a:solidFill>
            <a:srgbClr val="C5E16D"/>
          </a:solidFill>
          <a:ln w="9525">
            <a:solidFill>
              <a:srgbClr val="0066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ru-RU" sz="3600" b="1" dirty="0">
                <a:solidFill>
                  <a:schemeClr val="accent4">
                    <a:lumMod val="75000"/>
                  </a:schemeClr>
                </a:solidFill>
              </a:rPr>
              <a:t>Соискатели</a:t>
            </a:r>
          </a:p>
        </p:txBody>
      </p:sp>
      <p:sp>
        <p:nvSpPr>
          <p:cNvPr id="22531" name="AutoShape 6"/>
          <p:cNvSpPr>
            <a:spLocks noChangeArrowheads="1"/>
          </p:cNvSpPr>
          <p:nvPr/>
        </p:nvSpPr>
        <p:spPr bwMode="auto">
          <a:xfrm>
            <a:off x="2411413" y="1989138"/>
            <a:ext cx="4105275" cy="3095625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2147483647 w 21600"/>
              <a:gd name="T7" fmla="*/ 2147483647 h 21600"/>
              <a:gd name="T8" fmla="*/ 2147483647 w 21600"/>
              <a:gd name="T9" fmla="*/ 2147483647 h 21600"/>
              <a:gd name="T10" fmla="*/ 2147483647 w 21600"/>
              <a:gd name="T11" fmla="*/ 2147483647 h 21600"/>
              <a:gd name="T12" fmla="*/ 2147483647 w 21600"/>
              <a:gd name="T13" fmla="*/ 2147483647 h 21600"/>
              <a:gd name="T14" fmla="*/ 2147483647 w 21600"/>
              <a:gd name="T15" fmla="*/ 2147483647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3163 w 21600"/>
              <a:gd name="T25" fmla="*/ 3163 h 21600"/>
              <a:gd name="T26" fmla="*/ 18437 w 21600"/>
              <a:gd name="T27" fmla="*/ 18437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1160" y="10800"/>
                </a:moveTo>
                <a:cubicBezTo>
                  <a:pt x="1160" y="16124"/>
                  <a:pt x="5476" y="20440"/>
                  <a:pt x="10800" y="20440"/>
                </a:cubicBezTo>
                <a:cubicBezTo>
                  <a:pt x="16124" y="20440"/>
                  <a:pt x="20440" y="16124"/>
                  <a:pt x="20440" y="10800"/>
                </a:cubicBezTo>
                <a:cubicBezTo>
                  <a:pt x="20440" y="5476"/>
                  <a:pt x="16124" y="1160"/>
                  <a:pt x="10800" y="1160"/>
                </a:cubicBezTo>
                <a:cubicBezTo>
                  <a:pt x="5476" y="1160"/>
                  <a:pt x="1160" y="5476"/>
                  <a:pt x="1160" y="10800"/>
                </a:cubicBezTo>
                <a:close/>
              </a:path>
            </a:pathLst>
          </a:custGeom>
          <a:solidFill>
            <a:srgbClr val="CCFFFF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2532" name="Rectangle 9"/>
          <p:cNvSpPr>
            <a:spLocks noChangeArrowheads="1"/>
          </p:cNvSpPr>
          <p:nvPr/>
        </p:nvSpPr>
        <p:spPr bwMode="auto">
          <a:xfrm>
            <a:off x="647700" y="3933825"/>
            <a:ext cx="2124075" cy="719138"/>
          </a:xfrm>
          <a:prstGeom prst="rect">
            <a:avLst/>
          </a:prstGeom>
          <a:solidFill>
            <a:srgbClr val="FFFFCC"/>
          </a:solidFill>
          <a:ln w="57150" cmpd="thinThick">
            <a:solidFill>
              <a:srgbClr val="6633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2533" name="Rectangle 11"/>
          <p:cNvSpPr>
            <a:spLocks noChangeArrowheads="1"/>
          </p:cNvSpPr>
          <p:nvPr/>
        </p:nvSpPr>
        <p:spPr bwMode="auto">
          <a:xfrm>
            <a:off x="6084888" y="3284538"/>
            <a:ext cx="2808287" cy="576262"/>
          </a:xfrm>
          <a:prstGeom prst="rect">
            <a:avLst/>
          </a:prstGeom>
          <a:solidFill>
            <a:srgbClr val="FFCC00"/>
          </a:solidFill>
          <a:ln w="57150" cmpd="thinThick">
            <a:solidFill>
              <a:srgbClr val="00808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2534" name="Rectangle 12"/>
          <p:cNvSpPr>
            <a:spLocks noChangeArrowheads="1"/>
          </p:cNvSpPr>
          <p:nvPr/>
        </p:nvSpPr>
        <p:spPr bwMode="auto">
          <a:xfrm>
            <a:off x="6084888" y="3141663"/>
            <a:ext cx="2879725" cy="358775"/>
          </a:xfrm>
          <a:prstGeom prst="rect">
            <a:avLst/>
          </a:prstGeom>
          <a:solidFill>
            <a:srgbClr val="FFCC00"/>
          </a:solidFill>
          <a:ln w="57150" cmpd="thinThick">
            <a:solidFill>
              <a:srgbClr val="00808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4" name="Заголовок 23"/>
          <p:cNvSpPr>
            <a:spLocks noGrp="1"/>
          </p:cNvSpPr>
          <p:nvPr>
            <p:ph type="title"/>
          </p:nvPr>
        </p:nvSpPr>
        <p:spPr>
          <a:xfrm>
            <a:off x="107504" y="152400"/>
            <a:ext cx="8712968" cy="684312"/>
          </a:xfrm>
          <a:noFill/>
          <a:effectLst>
            <a:innerShdw blurRad="63500" dist="50800" dir="13500000">
              <a:prstClr val="black">
                <a:alpha val="50000"/>
              </a:prstClr>
            </a:innerShdw>
          </a:effectLst>
          <a:extLst/>
        </p:spPr>
        <p:txBody>
          <a:bodyPr>
            <a:noAutofit/>
          </a:bodyPr>
          <a:lstStyle/>
          <a:p>
            <a:pPr algn="ctr" eaLnBrk="1" hangingPunct="1">
              <a:defRPr/>
            </a:pPr>
            <a:r>
              <a:rPr lang="ru-RU" sz="3000" b="1" i="1" dirty="0" smtClean="0">
                <a:solidFill>
                  <a:schemeClr val="tx2">
                    <a:lumMod val="75000"/>
                  </a:schemeClr>
                </a:solidFill>
              </a:rPr>
              <a:t>Структура Системы</a:t>
            </a:r>
            <a:endParaRPr lang="ru-RU" sz="3000" b="1" i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5130" name="Text Box 14"/>
          <p:cNvSpPr txBox="1">
            <a:spLocks noChangeArrowheads="1"/>
          </p:cNvSpPr>
          <p:nvPr/>
        </p:nvSpPr>
        <p:spPr bwMode="auto">
          <a:xfrm>
            <a:off x="2411413" y="1557338"/>
            <a:ext cx="4537075" cy="400050"/>
          </a:xfrm>
          <a:prstGeom prst="rect">
            <a:avLst/>
          </a:prstGeom>
          <a:solidFill>
            <a:srgbClr val="66CCFF"/>
          </a:solidFill>
          <a:ln w="57150" cmpd="thickThin">
            <a:solidFill>
              <a:srgbClr val="66FFFF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ru-RU" sz="2000" b="1" dirty="0">
                <a:solidFill>
                  <a:schemeClr val="tx1">
                    <a:lumMod val="50000"/>
                  </a:schemeClr>
                </a:solidFill>
              </a:rPr>
              <a:t>Базовая организация</a:t>
            </a:r>
          </a:p>
        </p:txBody>
      </p:sp>
      <p:sp>
        <p:nvSpPr>
          <p:cNvPr id="22539" name="Text Box 15"/>
          <p:cNvSpPr txBox="1">
            <a:spLocks noChangeArrowheads="1"/>
          </p:cNvSpPr>
          <p:nvPr/>
        </p:nvSpPr>
        <p:spPr bwMode="auto">
          <a:xfrm>
            <a:off x="684213" y="3357563"/>
            <a:ext cx="15843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ru-RU"/>
          </a:p>
        </p:txBody>
      </p:sp>
      <p:sp>
        <p:nvSpPr>
          <p:cNvPr id="3088" name="Text Box 16"/>
          <p:cNvSpPr txBox="1">
            <a:spLocks noChangeArrowheads="1"/>
          </p:cNvSpPr>
          <p:nvPr/>
        </p:nvSpPr>
        <p:spPr bwMode="auto">
          <a:xfrm>
            <a:off x="971550" y="2565400"/>
            <a:ext cx="1152525" cy="368300"/>
          </a:xfrm>
          <a:prstGeom prst="rect">
            <a:avLst/>
          </a:prstGeom>
          <a:solidFill>
            <a:srgbClr val="CCFFFF"/>
          </a:solidFill>
          <a:ln w="57150" cmpd="thinThick">
            <a:miter lim="800000"/>
            <a:headEnd/>
            <a:tailEnd/>
          </a:ln>
          <a:effectLst/>
          <a:scene3d>
            <a:camera prst="legacyObliqueBottom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CCFFFF"/>
            </a:extrusionClr>
          </a:sp3d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  <a:flatTx/>
          </a:bodyPr>
          <a:lstStyle/>
          <a:p>
            <a:pPr algn="ctr">
              <a:spcBef>
                <a:spcPct val="50000"/>
              </a:spcBef>
              <a:defRPr/>
            </a:pPr>
            <a:r>
              <a:rPr lang="ru-RU" dirty="0">
                <a:solidFill>
                  <a:srgbClr val="0033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Регистр</a:t>
            </a:r>
          </a:p>
        </p:txBody>
      </p:sp>
      <p:sp>
        <p:nvSpPr>
          <p:cNvPr id="22541" name="Text Box 17"/>
          <p:cNvSpPr txBox="1">
            <a:spLocks noChangeArrowheads="1"/>
          </p:cNvSpPr>
          <p:nvPr/>
        </p:nvSpPr>
        <p:spPr bwMode="auto">
          <a:xfrm>
            <a:off x="6084888" y="2205038"/>
            <a:ext cx="2879725" cy="1076325"/>
          </a:xfrm>
          <a:prstGeom prst="rect">
            <a:avLst/>
          </a:prstGeom>
          <a:solidFill>
            <a:srgbClr val="FFCC00"/>
          </a:solidFill>
          <a:ln w="57150" cmpd="thinThick">
            <a:solidFill>
              <a:srgbClr val="00808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sz="1600" b="1"/>
              <a:t>Центры оценки и сертификации квалификаций (ЦОСК)</a:t>
            </a:r>
          </a:p>
        </p:txBody>
      </p:sp>
      <p:sp>
        <p:nvSpPr>
          <p:cNvPr id="22542" name="Text Box 19"/>
          <p:cNvSpPr txBox="1">
            <a:spLocks noChangeArrowheads="1"/>
          </p:cNvSpPr>
          <p:nvPr/>
        </p:nvSpPr>
        <p:spPr bwMode="auto">
          <a:xfrm>
            <a:off x="649288" y="3429000"/>
            <a:ext cx="2122487" cy="923925"/>
          </a:xfrm>
          <a:prstGeom prst="rect">
            <a:avLst/>
          </a:prstGeom>
          <a:solidFill>
            <a:srgbClr val="FFFFCC"/>
          </a:solidFill>
          <a:ln w="57150" cmpd="thinThick">
            <a:solidFill>
              <a:srgbClr val="6633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>
                <a:solidFill>
                  <a:srgbClr val="663300"/>
                </a:solidFill>
              </a:rPr>
              <a:t>Экспертно-методические центры (ЭМЦ)</a:t>
            </a:r>
          </a:p>
        </p:txBody>
      </p:sp>
      <p:sp>
        <p:nvSpPr>
          <p:cNvPr id="22543" name="AutoShape 20"/>
          <p:cNvSpPr>
            <a:spLocks noChangeArrowheads="1"/>
          </p:cNvSpPr>
          <p:nvPr/>
        </p:nvSpPr>
        <p:spPr bwMode="auto">
          <a:xfrm rot="3823967">
            <a:off x="1648619" y="1921669"/>
            <a:ext cx="504825" cy="538163"/>
          </a:xfrm>
          <a:prstGeom prst="downArrow">
            <a:avLst>
              <a:gd name="adj1" fmla="val 50000"/>
              <a:gd name="adj2" fmla="val 26651"/>
            </a:avLst>
          </a:prstGeom>
          <a:solidFill>
            <a:srgbClr val="CCFFFF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2544" name="AutoShape 21"/>
          <p:cNvSpPr>
            <a:spLocks noChangeArrowheads="1"/>
          </p:cNvSpPr>
          <p:nvPr/>
        </p:nvSpPr>
        <p:spPr bwMode="auto">
          <a:xfrm>
            <a:off x="2771775" y="2349500"/>
            <a:ext cx="3095625" cy="2374900"/>
          </a:xfrm>
          <a:prstGeom prst="star24">
            <a:avLst>
              <a:gd name="adj" fmla="val 37500"/>
            </a:avLst>
          </a:prstGeom>
          <a:solidFill>
            <a:srgbClr val="FFFF66"/>
          </a:solidFill>
          <a:ln w="9525">
            <a:solidFill>
              <a:srgbClr val="FF33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700" b="1">
                <a:solidFill>
                  <a:srgbClr val="FF3300"/>
                </a:solidFill>
              </a:rPr>
              <a:t>Организации</a:t>
            </a:r>
          </a:p>
          <a:p>
            <a:pPr algn="ctr"/>
            <a:r>
              <a:rPr lang="ru-RU" sz="1700" b="1">
                <a:solidFill>
                  <a:srgbClr val="FF3300"/>
                </a:solidFill>
              </a:rPr>
              <a:t>реального сектора, </a:t>
            </a:r>
          </a:p>
          <a:p>
            <a:pPr algn="ctr"/>
            <a:r>
              <a:rPr lang="ru-RU" sz="1700" b="1">
                <a:solidFill>
                  <a:srgbClr val="FF3300"/>
                </a:solidFill>
              </a:rPr>
              <a:t>образовательные </a:t>
            </a:r>
          </a:p>
          <a:p>
            <a:pPr algn="ctr"/>
            <a:r>
              <a:rPr lang="ru-RU" sz="1700" b="1">
                <a:solidFill>
                  <a:srgbClr val="FF3300"/>
                </a:solidFill>
              </a:rPr>
              <a:t>организации </a:t>
            </a:r>
          </a:p>
          <a:p>
            <a:pPr algn="ctr">
              <a:buFontTx/>
              <a:buChar char="-"/>
            </a:pPr>
            <a:r>
              <a:rPr lang="ru-RU" sz="1700" b="1">
                <a:solidFill>
                  <a:srgbClr val="FF3300"/>
                </a:solidFill>
              </a:rPr>
              <a:t>партнеры</a:t>
            </a:r>
            <a:endParaRPr lang="ru-RU" sz="1700"/>
          </a:p>
        </p:txBody>
      </p:sp>
      <p:sp>
        <p:nvSpPr>
          <p:cNvPr id="3094" name="Text Box 22"/>
          <p:cNvSpPr txBox="1">
            <a:spLocks noChangeArrowheads="1"/>
          </p:cNvSpPr>
          <p:nvPr/>
        </p:nvSpPr>
        <p:spPr bwMode="auto">
          <a:xfrm>
            <a:off x="971550" y="981075"/>
            <a:ext cx="6886575" cy="461963"/>
          </a:xfrm>
          <a:prstGeom prst="rect">
            <a:avLst/>
          </a:prstGeom>
          <a:solidFill>
            <a:srgbClr val="CCFFCC"/>
          </a:solidFill>
          <a:ln w="76200" cmpd="tri">
            <a:solidFill>
              <a:srgbClr val="0066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ru-RU" sz="2400" b="1" dirty="0">
                <a:solidFill>
                  <a:srgbClr val="0066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Общественно-государственный совет</a:t>
            </a:r>
          </a:p>
        </p:txBody>
      </p:sp>
      <p:sp>
        <p:nvSpPr>
          <p:cNvPr id="22546" name="AutoShape 34"/>
          <p:cNvSpPr>
            <a:spLocks noChangeArrowheads="1"/>
          </p:cNvSpPr>
          <p:nvPr/>
        </p:nvSpPr>
        <p:spPr bwMode="auto">
          <a:xfrm rot="10800000">
            <a:off x="7235825" y="3860800"/>
            <a:ext cx="288925" cy="1081088"/>
          </a:xfrm>
          <a:prstGeom prst="upArrow">
            <a:avLst>
              <a:gd name="adj1" fmla="val 50000"/>
              <a:gd name="adj2" fmla="val 139675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2547" name="AutoShape 35"/>
          <p:cNvSpPr>
            <a:spLocks noChangeArrowheads="1"/>
          </p:cNvSpPr>
          <p:nvPr/>
        </p:nvSpPr>
        <p:spPr bwMode="auto">
          <a:xfrm>
            <a:off x="7812088" y="3933825"/>
            <a:ext cx="288925" cy="1150938"/>
          </a:xfrm>
          <a:prstGeom prst="upArrow">
            <a:avLst>
              <a:gd name="adj1" fmla="val 50000"/>
              <a:gd name="adj2" fmla="val 134352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Заголовок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8" name="Содержимое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endParaRPr lang="en-US" dirty="0" smtClean="0">
              <a:solidFill>
                <a:schemeClr val="bg2">
                  <a:lumMod val="10000"/>
                </a:schemeClr>
              </a:solidFill>
            </a:endParaRPr>
          </a:p>
          <a:p>
            <a:pPr algn="ctr" eaLnBrk="1" hangingPunct="1">
              <a:buFont typeface="Wingdings" pitchFamily="2" charset="2"/>
              <a:buNone/>
              <a:defRPr/>
            </a:pPr>
            <a:r>
              <a:rPr lang="ru-RU" dirty="0" smtClean="0">
                <a:solidFill>
                  <a:schemeClr val="bg2">
                    <a:lumMod val="10000"/>
                  </a:schemeClr>
                </a:solidFill>
              </a:rPr>
              <a:t>Дополнительная информация размещена на сайте Национального агентства развития квалификаций</a:t>
            </a:r>
          </a:p>
          <a:p>
            <a:pPr marL="0" indent="0" eaLnBrk="1" hangingPunct="1">
              <a:buFont typeface="Wingdings" pitchFamily="2" charset="2"/>
              <a:buNone/>
              <a:defRPr/>
            </a:pPr>
            <a:endParaRPr lang="ru-RU" dirty="0" smtClean="0">
              <a:solidFill>
                <a:schemeClr val="bg2">
                  <a:lumMod val="10000"/>
                </a:schemeClr>
              </a:solidFill>
            </a:endParaRPr>
          </a:p>
          <a:p>
            <a:pPr algn="ctr" eaLnBrk="1" hangingPunct="1">
              <a:buFont typeface="Wingdings" pitchFamily="2" charset="2"/>
              <a:buNone/>
              <a:defRPr/>
            </a:pPr>
            <a:r>
              <a:rPr lang="en-US" dirty="0" smtClean="0">
                <a:solidFill>
                  <a:schemeClr val="bg2">
                    <a:lumMod val="10000"/>
                  </a:schemeClr>
                </a:solidFill>
              </a:rPr>
              <a:t>www.nark-rspp.ru</a:t>
            </a:r>
            <a:endParaRPr lang="ru-RU" dirty="0">
              <a:solidFill>
                <a:schemeClr val="bg2">
                  <a:lumMod val="1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Заголовок 3"/>
          <p:cNvSpPr>
            <a:spLocks noGrp="1"/>
          </p:cNvSpPr>
          <p:nvPr>
            <p:ph type="title"/>
          </p:nvPr>
        </p:nvSpPr>
        <p:spPr>
          <a:xfrm>
            <a:off x="467544" y="304800"/>
            <a:ext cx="8424936" cy="1216025"/>
          </a:xfrm>
        </p:spPr>
        <p:txBody>
          <a:bodyPr/>
          <a:lstStyle/>
          <a:p>
            <a:pPr eaLnBrk="1" hangingPunct="1"/>
            <a:r>
              <a:rPr lang="ru-RU" sz="2200" b="1" dirty="0" smtClean="0">
                <a:solidFill>
                  <a:schemeClr val="hlink"/>
                </a:solidFill>
              </a:rPr>
              <a:t>Национальное агентство развития квалификаций</a:t>
            </a:r>
            <a:br>
              <a:rPr lang="ru-RU" sz="2200" b="1" dirty="0" smtClean="0">
                <a:solidFill>
                  <a:schemeClr val="hlink"/>
                </a:solidFill>
              </a:rPr>
            </a:br>
            <a:r>
              <a:rPr lang="ru-RU" sz="2200" b="1" dirty="0" smtClean="0">
                <a:solidFill>
                  <a:schemeClr val="hlink"/>
                </a:solidFill>
              </a:rPr>
              <a:t> </a:t>
            </a:r>
            <a:endParaRPr lang="ru-RU" sz="2200" b="1" dirty="0">
              <a:solidFill>
                <a:schemeClr val="hlink"/>
              </a:solidFill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Clr>
                <a:srgbClr val="C00000"/>
              </a:buClr>
              <a:buFont typeface="Wingdings" pitchFamily="2" charset="2"/>
              <a:buChar char="§"/>
              <a:defRPr/>
            </a:pPr>
            <a:r>
              <a:rPr lang="ru-RU" sz="1800" b="1" dirty="0"/>
              <a:t>Создано в 2006  г.</a:t>
            </a:r>
          </a:p>
          <a:p>
            <a:pPr eaLnBrk="1" hangingPunct="1">
              <a:buClr>
                <a:srgbClr val="C00000"/>
              </a:buClr>
              <a:buFont typeface="Wingdings" pitchFamily="2" charset="2"/>
              <a:buChar char="§"/>
              <a:defRPr/>
            </a:pPr>
            <a:r>
              <a:rPr lang="ru-RU" sz="1800" b="1" dirty="0"/>
              <a:t>Учредитель: </a:t>
            </a:r>
            <a:endParaRPr lang="ru-RU" sz="1800" b="1" dirty="0" smtClean="0"/>
          </a:p>
          <a:p>
            <a:pPr lvl="1" eaLnBrk="1" hangingPunct="1">
              <a:buClr>
                <a:srgbClr val="C00000"/>
              </a:buClr>
              <a:buFont typeface="Wingdings" pitchFamily="2" charset="2"/>
              <a:buChar char="§"/>
              <a:defRPr/>
            </a:pPr>
            <a:r>
              <a:rPr lang="ru-RU" sz="1800" dirty="0" smtClean="0"/>
              <a:t>Общероссийское объединение </a:t>
            </a:r>
            <a:r>
              <a:rPr lang="ru-RU" sz="1800" dirty="0"/>
              <a:t>работодателей «Российский союз промышленников и предпринимателей» (ООР РСПП) </a:t>
            </a:r>
            <a:endParaRPr lang="ru-RU" sz="1800" dirty="0" smtClean="0"/>
          </a:p>
          <a:p>
            <a:pPr lvl="1" eaLnBrk="1" hangingPunct="1">
              <a:buClr>
                <a:srgbClr val="C00000"/>
              </a:buClr>
              <a:buFont typeface="Wingdings" pitchFamily="2" charset="2"/>
              <a:buChar char="§"/>
              <a:defRPr/>
            </a:pPr>
            <a:r>
              <a:rPr lang="ru-RU" sz="1800" dirty="0" smtClean="0"/>
              <a:t>Общероссийская общественная </a:t>
            </a:r>
            <a:r>
              <a:rPr lang="ru-RU" sz="1800" dirty="0"/>
              <a:t>организацией «Российский союз промышленников и предпринимателей» (ООО РСПП</a:t>
            </a:r>
            <a:r>
              <a:rPr lang="ru-RU" sz="1800" dirty="0" smtClean="0"/>
              <a:t>)</a:t>
            </a:r>
          </a:p>
          <a:p>
            <a:pPr eaLnBrk="1" hangingPunct="1">
              <a:buClr>
                <a:srgbClr val="C00000"/>
              </a:buClr>
              <a:buFont typeface="Wingdings" pitchFamily="2" charset="2"/>
              <a:buChar char="§"/>
              <a:defRPr/>
            </a:pPr>
            <a:r>
              <a:rPr lang="ru-RU" sz="1800" b="1" dirty="0" smtClean="0"/>
              <a:t>Цель</a:t>
            </a:r>
            <a:r>
              <a:rPr lang="ru-RU" sz="1800" b="1" dirty="0"/>
              <a:t>: </a:t>
            </a:r>
            <a:r>
              <a:rPr lang="ru-RU" sz="1800" dirty="0"/>
              <a:t>содействие формированию механизмов взаимодействия сферы труда и сферы профессионального образования,  позволяющих обеспечивать  экономику страны кадрами нужной квалификации и в нужном количестве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2600" b="1" dirty="0" smtClean="0">
                <a:solidFill>
                  <a:schemeClr val="hlink"/>
                </a:solidFill>
              </a:rPr>
              <a:t>Механизмы/инструменты</a:t>
            </a:r>
            <a:br>
              <a:rPr lang="ru-RU" sz="2600" b="1" dirty="0" smtClean="0">
                <a:solidFill>
                  <a:schemeClr val="hlink"/>
                </a:solidFill>
              </a:rPr>
            </a:br>
            <a:endParaRPr lang="ru-RU" sz="2600" b="1" dirty="0">
              <a:solidFill>
                <a:schemeClr val="hlink"/>
              </a:solidFill>
            </a:endParaRPr>
          </a:p>
        </p:txBody>
      </p:sp>
      <p:sp>
        <p:nvSpPr>
          <p:cNvPr id="512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ru-RU" sz="2600" dirty="0" smtClean="0"/>
          </a:p>
          <a:p>
            <a:pPr eaLnBrk="1" hangingPunct="1"/>
            <a:r>
              <a:rPr lang="ru-RU" sz="2600" dirty="0" smtClean="0"/>
              <a:t>Система профессиональных стандартов</a:t>
            </a:r>
          </a:p>
          <a:p>
            <a:pPr eaLnBrk="1" hangingPunct="1"/>
            <a:r>
              <a:rPr lang="ru-RU" sz="2600" dirty="0" smtClean="0"/>
              <a:t>Система оценки и сертификации квалификаций</a:t>
            </a:r>
          </a:p>
          <a:p>
            <a:pPr eaLnBrk="1" hangingPunct="1"/>
            <a:r>
              <a:rPr lang="ru-RU" sz="2600" dirty="0" smtClean="0"/>
              <a:t>Общественно-профессиональная аккредитация программ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2600" b="1" dirty="0">
                <a:solidFill>
                  <a:schemeClr val="hlink"/>
                </a:solidFill>
              </a:rPr>
              <a:t>Профессиональный </a:t>
            </a:r>
            <a:r>
              <a:rPr lang="ru-RU" sz="2600" b="1" dirty="0" smtClean="0">
                <a:solidFill>
                  <a:schemeClr val="hlink"/>
                </a:solidFill>
              </a:rPr>
              <a:t>стандарт</a:t>
            </a:r>
            <a:br>
              <a:rPr lang="ru-RU" sz="2600" b="1" dirty="0" smtClean="0">
                <a:solidFill>
                  <a:schemeClr val="hlink"/>
                </a:solidFill>
              </a:rPr>
            </a:br>
            <a:endParaRPr lang="ru-RU" sz="2600" b="1" dirty="0">
              <a:solidFill>
                <a:schemeClr val="hlink"/>
              </a:solidFill>
            </a:endParaRPr>
          </a:p>
        </p:txBody>
      </p:sp>
      <p:sp>
        <p:nvSpPr>
          <p:cNvPr id="6147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ru-RU" sz="2400" dirty="0" smtClean="0"/>
              <a:t>Национальный план развития профессиональных стандартов:</a:t>
            </a:r>
          </a:p>
          <a:p>
            <a:pPr eaLnBrk="1" hangingPunct="1"/>
            <a:endParaRPr lang="ru-RU" sz="1000" dirty="0" smtClean="0"/>
          </a:p>
          <a:p>
            <a:pPr lvl="1" eaLnBrk="1" hangingPunct="1"/>
            <a:r>
              <a:rPr lang="ru-RU" sz="2400" dirty="0" smtClean="0"/>
              <a:t>Указ Президента РФ № 597 от 7 мая 2012 г. «О мероприятиях по реализации государственной социальной политики»</a:t>
            </a:r>
          </a:p>
          <a:p>
            <a:pPr lvl="1" eaLnBrk="1" hangingPunct="1"/>
            <a:r>
              <a:rPr lang="ru-RU" sz="2400" dirty="0" smtClean="0"/>
              <a:t>Разработать план в 2012 г.;</a:t>
            </a:r>
          </a:p>
          <a:p>
            <a:pPr lvl="1" eaLnBrk="1" hangingPunct="1"/>
            <a:r>
              <a:rPr lang="ru-RU" sz="2400" dirty="0" smtClean="0"/>
              <a:t>Разработать и утвердить не менее 800 ПС к 2015 г.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574675" y="304800"/>
            <a:ext cx="8001000" cy="820738"/>
          </a:xfrm>
        </p:spPr>
        <p:txBody>
          <a:bodyPr/>
          <a:lstStyle/>
          <a:p>
            <a:pPr eaLnBrk="1" hangingPunct="1"/>
            <a:r>
              <a:rPr lang="ru-RU" sz="2600" b="1" dirty="0" smtClean="0">
                <a:solidFill>
                  <a:schemeClr val="hlink"/>
                </a:solidFill>
              </a:rPr>
              <a:t>Профессиональный стандарт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323850" y="1752600"/>
            <a:ext cx="8569325" cy="4267200"/>
          </a:xfrm>
        </p:spPr>
        <p:txBody>
          <a:bodyPr/>
          <a:lstStyle/>
          <a:p>
            <a:pPr eaLnBrk="1" hangingPunct="1">
              <a:lnSpc>
                <a:spcPct val="115000"/>
              </a:lnSpc>
              <a:buFont typeface="Wingdings" pitchFamily="2" charset="2"/>
              <a:buNone/>
            </a:pPr>
            <a:r>
              <a:rPr lang="ru-RU" sz="2000" dirty="0" smtClean="0"/>
              <a:t>     </a:t>
            </a:r>
          </a:p>
          <a:p>
            <a:pPr eaLnBrk="1" hangingPunct="1">
              <a:lnSpc>
                <a:spcPct val="115000"/>
              </a:lnSpc>
              <a:buFont typeface="Wingdings" pitchFamily="2" charset="2"/>
              <a:buNone/>
            </a:pPr>
            <a:r>
              <a:rPr lang="ru-RU" sz="2000" dirty="0" smtClean="0"/>
              <a:t>     </a:t>
            </a:r>
          </a:p>
          <a:p>
            <a:pPr eaLnBrk="1" hangingPunct="1">
              <a:lnSpc>
                <a:spcPct val="115000"/>
              </a:lnSpc>
              <a:buFont typeface="Wingdings" pitchFamily="2" charset="2"/>
              <a:buNone/>
            </a:pPr>
            <a:r>
              <a:rPr lang="ru-RU" sz="2000"/>
              <a:t>	</a:t>
            </a:r>
            <a:r>
              <a:rPr lang="ru-RU" sz="2000" smtClean="0"/>
              <a:t>Профессиональный </a:t>
            </a:r>
            <a:r>
              <a:rPr lang="ru-RU" sz="2000" dirty="0" smtClean="0"/>
              <a:t>стандарт – это многофункциональный нормативный документ, систематизирующий (для конкретной области профессиональной деятельности) трудовые функции, выполняемые работниками, и требования к    необходимым для этого компетенциям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0" y="260350"/>
            <a:ext cx="8001000" cy="892175"/>
          </a:xfrm>
          <a:noFill/>
        </p:spPr>
        <p:txBody>
          <a:bodyPr anchor="ctr"/>
          <a:lstStyle/>
          <a:p>
            <a:pPr eaLnBrk="1" hangingPunct="1">
              <a:lnSpc>
                <a:spcPct val="120000"/>
              </a:lnSpc>
            </a:pPr>
            <a:r>
              <a:rPr lang="ru-RU" sz="2400" b="1" smtClean="0">
                <a:solidFill>
                  <a:schemeClr val="hlink"/>
                </a:solidFill>
              </a:rPr>
              <a:t>Содержание профессионального стандарта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571500" indent="-571500" eaLnBrk="1" hangingPunct="1">
              <a:lnSpc>
                <a:spcPct val="90000"/>
              </a:lnSpc>
              <a:spcBef>
                <a:spcPct val="25000"/>
              </a:spcBef>
              <a:spcAft>
                <a:spcPct val="25000"/>
              </a:spcAft>
            </a:pPr>
            <a:r>
              <a:rPr lang="ru-RU" sz="1800" dirty="0" smtClean="0"/>
              <a:t>общие сведения о содержании данного вида трудовой деятельности (в рамках ВЭД)</a:t>
            </a:r>
          </a:p>
          <a:p>
            <a:pPr marL="571500" indent="-571500" eaLnBrk="1" hangingPunct="1">
              <a:lnSpc>
                <a:spcPct val="90000"/>
              </a:lnSpc>
              <a:spcBef>
                <a:spcPct val="25000"/>
              </a:spcBef>
              <a:spcAft>
                <a:spcPct val="25000"/>
              </a:spcAft>
            </a:pPr>
            <a:r>
              <a:rPr lang="ru-RU" sz="1800" dirty="0" smtClean="0"/>
              <a:t>требования к профессиональному образованию и опыту работы, наличие особых условий допуска к работе</a:t>
            </a:r>
          </a:p>
          <a:p>
            <a:pPr marL="571500" indent="-571500" eaLnBrk="1" hangingPunct="1">
              <a:lnSpc>
                <a:spcPct val="90000"/>
              </a:lnSpc>
              <a:spcBef>
                <a:spcPct val="25000"/>
              </a:spcBef>
              <a:spcAft>
                <a:spcPct val="25000"/>
              </a:spcAft>
            </a:pPr>
            <a:r>
              <a:rPr lang="ru-RU" sz="1800" dirty="0" smtClean="0"/>
              <a:t>вертикально интегрированная отраслевая рамка квалификаций</a:t>
            </a:r>
          </a:p>
          <a:p>
            <a:pPr marL="571500" indent="-571500" eaLnBrk="1" hangingPunct="1">
              <a:lnSpc>
                <a:spcPct val="90000"/>
              </a:lnSpc>
              <a:spcBef>
                <a:spcPct val="25000"/>
              </a:spcBef>
              <a:spcAft>
                <a:spcPct val="25000"/>
              </a:spcAft>
            </a:pPr>
            <a:r>
              <a:rPr lang="ru-RU" sz="1800" dirty="0" smtClean="0"/>
              <a:t>описание структурных единиц вида трудовой деятельности (трудовых функций)  по квалификационным уровням</a:t>
            </a:r>
          </a:p>
          <a:p>
            <a:pPr marL="571500" indent="-571500" eaLnBrk="1" hangingPunct="1">
              <a:lnSpc>
                <a:spcPct val="90000"/>
              </a:lnSpc>
              <a:spcBef>
                <a:spcPct val="25000"/>
              </a:spcBef>
              <a:spcAft>
                <a:spcPct val="25000"/>
              </a:spcAft>
            </a:pPr>
            <a:r>
              <a:rPr lang="ru-RU" sz="1800" dirty="0" smtClean="0"/>
              <a:t>Требования к  компетенциям работников по каждой трудовой функции</a:t>
            </a:r>
          </a:p>
          <a:p>
            <a:pPr marL="571500" indent="-571500" eaLnBrk="1" hangingPunct="1">
              <a:lnSpc>
                <a:spcPct val="90000"/>
              </a:lnSpc>
              <a:spcBef>
                <a:spcPct val="25000"/>
              </a:spcBef>
              <a:spcAft>
                <a:spcPct val="25000"/>
              </a:spcAft>
            </a:pPr>
            <a:r>
              <a:rPr lang="ru-RU" sz="1800" dirty="0" smtClean="0"/>
              <a:t>виды сертификатов, выдаваемые на основе данного профессионального стандарта</a:t>
            </a:r>
          </a:p>
        </p:txBody>
      </p:sp>
      <p:pic>
        <p:nvPicPr>
          <p:cNvPr id="8196" name="Picture 4" descr="LOG_RSPP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9388" y="5805488"/>
            <a:ext cx="592137" cy="5715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574675" y="304800"/>
            <a:ext cx="8001000" cy="892175"/>
          </a:xfrm>
          <a:noFill/>
        </p:spPr>
        <p:txBody>
          <a:bodyPr anchor="ctr"/>
          <a:lstStyle/>
          <a:p>
            <a:pPr eaLnBrk="1" hangingPunct="1"/>
            <a:r>
              <a:rPr lang="ru-RU" sz="2400" b="1" smtClean="0">
                <a:solidFill>
                  <a:schemeClr val="hlink"/>
                </a:solidFill>
              </a:rPr>
              <a:t>Область применения профессиональных стандартов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>
          <a:xfrm>
            <a:off x="566738" y="1773238"/>
            <a:ext cx="8001000" cy="4246562"/>
          </a:xfrm>
        </p:spPr>
        <p:txBody>
          <a:bodyPr/>
          <a:lstStyle/>
          <a:p>
            <a:pPr eaLnBrk="1" hangingPunct="1">
              <a:lnSpc>
                <a:spcPct val="75000"/>
              </a:lnSpc>
            </a:pPr>
            <a:r>
              <a:rPr lang="ru-RU" sz="1800" smtClean="0"/>
              <a:t>Решение широкого круга задач в области управления персоналом (рекрутинг, разработка должностных инструкций, тарификация должностей, грейдирование, формирование мотивационных схем, разработка стандартов предприятий, отбор кадрового резерва и планирование карьеры, пр.) </a:t>
            </a:r>
          </a:p>
          <a:p>
            <a:pPr eaLnBrk="1" hangingPunct="1">
              <a:lnSpc>
                <a:spcPct val="75000"/>
              </a:lnSpc>
            </a:pPr>
            <a:endParaRPr lang="ru-RU" sz="1800" smtClean="0"/>
          </a:p>
          <a:p>
            <a:pPr eaLnBrk="1" hangingPunct="1">
              <a:lnSpc>
                <a:spcPct val="85000"/>
              </a:lnSpc>
            </a:pPr>
            <a:r>
              <a:rPr lang="ru-RU" sz="1800" smtClean="0"/>
              <a:t>Оценка квалификации, сертификация работников и выпускников учреждений профобразования</a:t>
            </a:r>
            <a:endParaRPr lang="en-US" sz="1800" smtClean="0"/>
          </a:p>
          <a:p>
            <a:pPr eaLnBrk="1" hangingPunct="1">
              <a:lnSpc>
                <a:spcPct val="85000"/>
              </a:lnSpc>
              <a:buFont typeface="Wingdings" pitchFamily="2" charset="2"/>
              <a:buNone/>
            </a:pPr>
            <a:endParaRPr lang="ru-RU" sz="1800" smtClean="0"/>
          </a:p>
          <a:p>
            <a:pPr eaLnBrk="1" hangingPunct="1">
              <a:lnSpc>
                <a:spcPct val="85000"/>
              </a:lnSpc>
            </a:pPr>
            <a:r>
              <a:rPr lang="ru-RU" sz="1800" smtClean="0"/>
              <a:t>Формирование государственных образовательных стандартов и программ всех уровней профессионального  образования</a:t>
            </a:r>
          </a:p>
          <a:p>
            <a:pPr eaLnBrk="1" hangingPunct="1">
              <a:lnSpc>
                <a:spcPct val="85000"/>
              </a:lnSpc>
              <a:buFont typeface="Wingdings" pitchFamily="2" charset="2"/>
              <a:buNone/>
            </a:pPr>
            <a:endParaRPr lang="ru-RU" sz="1800" smtClean="0"/>
          </a:p>
          <a:p>
            <a:pPr eaLnBrk="1" hangingPunct="1">
              <a:lnSpc>
                <a:spcPct val="85000"/>
              </a:lnSpc>
            </a:pPr>
            <a:r>
              <a:rPr lang="ru-RU" sz="1800" smtClean="0"/>
              <a:t>Проведение процедур стандартизации и унификации в рамках вида экономической деятельности  </a:t>
            </a:r>
          </a:p>
          <a:p>
            <a:pPr eaLnBrk="1" hangingPunct="1">
              <a:lnSpc>
                <a:spcPct val="90000"/>
              </a:lnSpc>
            </a:pPr>
            <a:endParaRPr lang="ru-RU" sz="1800" smtClean="0"/>
          </a:p>
        </p:txBody>
      </p:sp>
      <p:pic>
        <p:nvPicPr>
          <p:cNvPr id="9220" name="Picture 4" descr="LOG_RSPP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9388" y="5805488"/>
            <a:ext cx="592137" cy="5715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574675" y="304800"/>
            <a:ext cx="8101013" cy="1036638"/>
          </a:xfrm>
        </p:spPr>
        <p:txBody>
          <a:bodyPr/>
          <a:lstStyle/>
          <a:p>
            <a:pPr eaLnBrk="1" hangingPunct="1"/>
            <a:r>
              <a:rPr lang="ru-RU" sz="2400" b="1" smtClean="0">
                <a:solidFill>
                  <a:schemeClr val="hlink"/>
                </a:solidFill>
              </a:rPr>
              <a:t>Основные пользователи профессиональных стандартов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120000"/>
              </a:lnSpc>
            </a:pPr>
            <a:endParaRPr lang="ru-RU" sz="1800" dirty="0" smtClean="0"/>
          </a:p>
          <a:p>
            <a:pPr eaLnBrk="1" hangingPunct="1">
              <a:lnSpc>
                <a:spcPct val="120000"/>
              </a:lnSpc>
            </a:pPr>
            <a:r>
              <a:rPr lang="ru-RU" sz="2000" dirty="0" smtClean="0"/>
              <a:t>Отраслевые объединения работодателей</a:t>
            </a:r>
          </a:p>
          <a:p>
            <a:pPr eaLnBrk="1" hangingPunct="1">
              <a:lnSpc>
                <a:spcPct val="120000"/>
              </a:lnSpc>
            </a:pPr>
            <a:r>
              <a:rPr lang="ru-RU" sz="2000" dirty="0" smtClean="0"/>
              <a:t>ТОП- менеджмент предприятий</a:t>
            </a:r>
          </a:p>
          <a:p>
            <a:pPr eaLnBrk="1" hangingPunct="1">
              <a:lnSpc>
                <a:spcPct val="120000"/>
              </a:lnSpc>
            </a:pPr>
            <a:r>
              <a:rPr lang="en-US" sz="2000" dirty="0" smtClean="0"/>
              <a:t>HR</a:t>
            </a:r>
            <a:r>
              <a:rPr lang="ru-RU" sz="2000" dirty="0" smtClean="0"/>
              <a:t>- подразделения предприятий</a:t>
            </a:r>
          </a:p>
          <a:p>
            <a:pPr eaLnBrk="1" hangingPunct="1">
              <a:lnSpc>
                <a:spcPct val="120000"/>
              </a:lnSpc>
            </a:pPr>
            <a:r>
              <a:rPr lang="ru-RU" sz="2000" dirty="0" smtClean="0"/>
              <a:t>Работники</a:t>
            </a:r>
          </a:p>
          <a:p>
            <a:pPr eaLnBrk="1" hangingPunct="1">
              <a:lnSpc>
                <a:spcPct val="120000"/>
              </a:lnSpc>
            </a:pPr>
            <a:r>
              <a:rPr lang="ru-RU" sz="2000" dirty="0" smtClean="0"/>
              <a:t>Органы управления образованием</a:t>
            </a:r>
          </a:p>
          <a:p>
            <a:pPr eaLnBrk="1" hangingPunct="1">
              <a:lnSpc>
                <a:spcPct val="120000"/>
              </a:lnSpc>
            </a:pPr>
            <a:r>
              <a:rPr lang="ru-RU" sz="2000" dirty="0" smtClean="0"/>
              <a:t>Образовательные учреждения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2400" b="1" dirty="0" smtClean="0">
                <a:solidFill>
                  <a:schemeClr val="hlink"/>
                </a:solidFill>
              </a:rPr>
              <a:t>Разработчики ПС</a:t>
            </a:r>
            <a:br>
              <a:rPr lang="ru-RU" sz="2400" b="1" dirty="0" smtClean="0">
                <a:solidFill>
                  <a:schemeClr val="hlink"/>
                </a:solidFill>
              </a:rPr>
            </a:br>
            <a:endParaRPr lang="ru-RU" sz="2400" b="1" dirty="0" smtClean="0">
              <a:solidFill>
                <a:schemeClr val="hlink"/>
              </a:solidFill>
            </a:endParaRP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ru-RU" sz="2400" dirty="0" smtClean="0">
              <a:solidFill>
                <a:schemeClr val="tx2"/>
              </a:solidFill>
            </a:endParaRPr>
          </a:p>
          <a:p>
            <a:pPr eaLnBrk="1" hangingPunct="1"/>
            <a:r>
              <a:rPr lang="ru-RU" sz="2400" dirty="0" smtClean="0">
                <a:solidFill>
                  <a:schemeClr val="tx2"/>
                </a:solidFill>
              </a:rPr>
              <a:t>Объединения работодателей</a:t>
            </a:r>
          </a:p>
          <a:p>
            <a:pPr eaLnBrk="1" hangingPunct="1"/>
            <a:r>
              <a:rPr lang="ru-RU" sz="2400" dirty="0" smtClean="0">
                <a:solidFill>
                  <a:schemeClr val="tx2"/>
                </a:solidFill>
              </a:rPr>
              <a:t>Профессиональные сообщества</a:t>
            </a:r>
          </a:p>
          <a:p>
            <a:pPr eaLnBrk="1" hangingPunct="1"/>
            <a:r>
              <a:rPr lang="ru-RU" sz="2400" dirty="0" smtClean="0">
                <a:solidFill>
                  <a:schemeClr val="tx2"/>
                </a:solidFill>
              </a:rPr>
              <a:t>Отдельные организации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z="2400" dirty="0" smtClean="0">
                <a:solidFill>
                  <a:schemeClr val="tx2"/>
                </a:solidFill>
              </a:rPr>
              <a:t>	(могут привлекать экспертов для выполнения отдельных видов работ)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Профиль">
  <a:themeElements>
    <a:clrScheme name="Профиль 9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A3B2C1"/>
      </a:accent1>
      <a:accent2>
        <a:srgbClr val="CC0000"/>
      </a:accent2>
      <a:accent3>
        <a:srgbClr val="FFFFFF"/>
      </a:accent3>
      <a:accent4>
        <a:srgbClr val="000000"/>
      </a:accent4>
      <a:accent5>
        <a:srgbClr val="CED5DD"/>
      </a:accent5>
      <a:accent6>
        <a:srgbClr val="B90000"/>
      </a:accent6>
      <a:hlink>
        <a:srgbClr val="336699"/>
      </a:hlink>
      <a:folHlink>
        <a:srgbClr val="003366"/>
      </a:folHlink>
    </a:clrScheme>
    <a:fontScheme name="Профиль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Профиль 1">
        <a:dk1>
          <a:srgbClr val="A50021"/>
        </a:dk1>
        <a:lt1>
          <a:srgbClr val="FFFFFF"/>
        </a:lt1>
        <a:dk2>
          <a:srgbClr val="800000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FFFFCC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рофиль 2">
        <a:dk1>
          <a:srgbClr val="3C001E"/>
        </a:dk1>
        <a:lt1>
          <a:srgbClr val="FFFFFF"/>
        </a:lt1>
        <a:dk2>
          <a:srgbClr val="51072E"/>
        </a:dk2>
        <a:lt2>
          <a:srgbClr val="FFFFFF"/>
        </a:lt2>
        <a:accent1>
          <a:srgbClr val="89A38F"/>
        </a:accent1>
        <a:accent2>
          <a:srgbClr val="666699"/>
        </a:accent2>
        <a:accent3>
          <a:srgbClr val="B3AAAD"/>
        </a:accent3>
        <a:accent4>
          <a:srgbClr val="DADADA"/>
        </a:accent4>
        <a:accent5>
          <a:srgbClr val="C4CEC6"/>
        </a:accent5>
        <a:accent6>
          <a:srgbClr val="5C5C8A"/>
        </a:accent6>
        <a:hlink>
          <a:srgbClr val="80800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рофиль 3">
        <a:dk1>
          <a:srgbClr val="333333"/>
        </a:dk1>
        <a:lt1>
          <a:srgbClr val="FFFFFF"/>
        </a:lt1>
        <a:dk2>
          <a:srgbClr val="000000"/>
        </a:dk2>
        <a:lt2>
          <a:srgbClr val="FFFFFF"/>
        </a:lt2>
        <a:accent1>
          <a:srgbClr val="3399FF"/>
        </a:accent1>
        <a:accent2>
          <a:srgbClr val="CC0000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B90000"/>
        </a:accent6>
        <a:hlink>
          <a:srgbClr val="666699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рофиль 4">
        <a:dk1>
          <a:srgbClr val="4B3D1B"/>
        </a:dk1>
        <a:lt1>
          <a:srgbClr val="FFFFFF"/>
        </a:lt1>
        <a:dk2>
          <a:srgbClr val="330000"/>
        </a:dk2>
        <a:lt2>
          <a:srgbClr val="FFFFFF"/>
        </a:lt2>
        <a:accent1>
          <a:srgbClr val="CC9900"/>
        </a:accent1>
        <a:accent2>
          <a:srgbClr val="CC6600"/>
        </a:accent2>
        <a:accent3>
          <a:srgbClr val="ADAA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6666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рофиль 5">
        <a:dk1>
          <a:srgbClr val="006666"/>
        </a:dk1>
        <a:lt1>
          <a:srgbClr val="FFFFFF"/>
        </a:lt1>
        <a:dk2>
          <a:srgbClr val="003366"/>
        </a:dk2>
        <a:lt2>
          <a:srgbClr val="FFFFFF"/>
        </a:lt2>
        <a:accent1>
          <a:srgbClr val="0099CC"/>
        </a:accent1>
        <a:accent2>
          <a:srgbClr val="6666FF"/>
        </a:accent2>
        <a:accent3>
          <a:srgbClr val="AAADB8"/>
        </a:accent3>
        <a:accent4>
          <a:srgbClr val="DADADA"/>
        </a:accent4>
        <a:accent5>
          <a:srgbClr val="AACAE2"/>
        </a:accent5>
        <a:accent6>
          <a:srgbClr val="5C5C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рофиль 6">
        <a:dk1>
          <a:srgbClr val="003366"/>
        </a:dk1>
        <a:lt1>
          <a:srgbClr val="FFFFFF"/>
        </a:lt1>
        <a:dk2>
          <a:srgbClr val="006666"/>
        </a:dk2>
        <a:lt2>
          <a:srgbClr val="FFFFFF"/>
        </a:lt2>
        <a:accent1>
          <a:srgbClr val="6699FF"/>
        </a:accent1>
        <a:accent2>
          <a:srgbClr val="00CCFF"/>
        </a:accent2>
        <a:accent3>
          <a:srgbClr val="AAB8B8"/>
        </a:accent3>
        <a:accent4>
          <a:srgbClr val="DADADA"/>
        </a:accent4>
        <a:accent5>
          <a:srgbClr val="B8CAFF"/>
        </a:accent5>
        <a:accent6>
          <a:srgbClr val="00B9E7"/>
        </a:accent6>
        <a:hlink>
          <a:srgbClr val="FFFFCC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рофиль 7">
        <a:dk1>
          <a:srgbClr val="000000"/>
        </a:dk1>
        <a:lt1>
          <a:srgbClr val="619CB1"/>
        </a:lt1>
        <a:dk2>
          <a:srgbClr val="FFFFFF"/>
        </a:dk2>
        <a:lt2>
          <a:srgbClr val="4E899E"/>
        </a:lt2>
        <a:accent1>
          <a:srgbClr val="FFCC00"/>
        </a:accent1>
        <a:accent2>
          <a:srgbClr val="B6523E"/>
        </a:accent2>
        <a:accent3>
          <a:srgbClr val="B7CBD5"/>
        </a:accent3>
        <a:accent4>
          <a:srgbClr val="000000"/>
        </a:accent4>
        <a:accent5>
          <a:srgbClr val="FFE2AA"/>
        </a:accent5>
        <a:accent6>
          <a:srgbClr val="A54937"/>
        </a:accent6>
        <a:hlink>
          <a:srgbClr val="99CC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рофиль 8">
        <a:dk1>
          <a:srgbClr val="598600"/>
        </a:dk1>
        <a:lt1>
          <a:srgbClr val="FFFFFF"/>
        </a:lt1>
        <a:dk2>
          <a:srgbClr val="336600"/>
        </a:dk2>
        <a:lt2>
          <a:srgbClr val="FFFFFF"/>
        </a:lt2>
        <a:accent1>
          <a:srgbClr val="33CC33"/>
        </a:accent1>
        <a:accent2>
          <a:srgbClr val="99CC00"/>
        </a:accent2>
        <a:accent3>
          <a:srgbClr val="ADB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рофиль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B9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800</TotalTime>
  <Words>1460</Words>
  <Application>Microsoft Office PowerPoint</Application>
  <PresentationFormat>Экран (4:3)</PresentationFormat>
  <Paragraphs>157</Paragraphs>
  <Slides>18</Slides>
  <Notes>9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Профиль</vt:lpstr>
      <vt:lpstr>Современные подходы к оценке качества профессионального образования: позиция работодателей </vt:lpstr>
      <vt:lpstr>Национальное агентство развития квалификаций  </vt:lpstr>
      <vt:lpstr>Механизмы/инструменты </vt:lpstr>
      <vt:lpstr>Профессиональный стандарт </vt:lpstr>
      <vt:lpstr>Профессиональный стандарт</vt:lpstr>
      <vt:lpstr>Содержание профессионального стандарта</vt:lpstr>
      <vt:lpstr>Область применения профессиональных стандартов</vt:lpstr>
      <vt:lpstr>Основные пользователи профессиональных стандартов</vt:lpstr>
      <vt:lpstr>Разработчики ПС </vt:lpstr>
      <vt:lpstr> Порядок разработки профессиональных стандартов </vt:lpstr>
      <vt:lpstr>Оценка и сертификация квалификаций </vt:lpstr>
      <vt:lpstr>Понятия</vt:lpstr>
      <vt:lpstr>Для чего нужна сертификация квалификаций? </vt:lpstr>
      <vt:lpstr>Документы, определяющие сертификацию квалификаций</vt:lpstr>
      <vt:lpstr>Слайд 15</vt:lpstr>
      <vt:lpstr>Документы, определяющие сертификацию квалификаций</vt:lpstr>
      <vt:lpstr>Структура Системы</vt:lpstr>
      <vt:lpstr>Слайд 18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GamulinaEV</dc:creator>
  <cp:lastModifiedBy>Пользователь</cp:lastModifiedBy>
  <cp:revision>51</cp:revision>
  <cp:lastPrinted>1601-01-01T00:00:00Z</cp:lastPrinted>
  <dcterms:created xsi:type="dcterms:W3CDTF">2007-05-25T06:04:37Z</dcterms:created>
  <dcterms:modified xsi:type="dcterms:W3CDTF">2012-11-22T06:54:24Z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5</vt:i4>
  </property>
</Properties>
</file>