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28" r:id="rId3"/>
    <p:sldId id="364" r:id="rId4"/>
    <p:sldId id="322" r:id="rId5"/>
    <p:sldId id="346" r:id="rId6"/>
    <p:sldId id="347" r:id="rId7"/>
    <p:sldId id="350" r:id="rId8"/>
    <p:sldId id="351" r:id="rId9"/>
    <p:sldId id="352" r:id="rId10"/>
    <p:sldId id="353" r:id="rId11"/>
    <p:sldId id="354" r:id="rId12"/>
    <p:sldId id="356" r:id="rId13"/>
    <p:sldId id="355" r:id="rId14"/>
    <p:sldId id="361" r:id="rId15"/>
    <p:sldId id="360" r:id="rId16"/>
    <p:sldId id="359" r:id="rId17"/>
    <p:sldId id="357" r:id="rId18"/>
    <p:sldId id="365" r:id="rId19"/>
    <p:sldId id="362" r:id="rId20"/>
    <p:sldId id="366" r:id="rId21"/>
    <p:sldId id="326" r:id="rId22"/>
    <p:sldId id="312" r:id="rId23"/>
    <p:sldId id="313" r:id="rId24"/>
    <p:sldId id="316" r:id="rId25"/>
    <p:sldId id="317" r:id="rId26"/>
    <p:sldId id="315" r:id="rId27"/>
    <p:sldId id="314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000099"/>
    <a:srgbClr val="0066FF"/>
    <a:srgbClr val="0000CC"/>
    <a:srgbClr val="F8F2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23" autoAdjust="0"/>
    <p:restoredTop sz="94660"/>
  </p:normalViewPr>
  <p:slideViewPr>
    <p:cSldViewPr>
      <p:cViewPr varScale="1">
        <p:scale>
          <a:sx n="62" d="100"/>
          <a:sy n="62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3E6DA-8F77-4EB3-BCEF-8762797F1924}" type="doc">
      <dgm:prSet loTypeId="urn:microsoft.com/office/officeart/2005/8/layout/h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9448466-881B-4364-9FFC-D55FA7D26EB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8E"/>
              </a:solidFill>
            </a:rPr>
            <a:t>Управление профессиональной коммуникацией</a:t>
          </a:r>
          <a:endParaRPr lang="ru-RU" sz="1600" b="1" dirty="0">
            <a:solidFill>
              <a:srgbClr val="00008E"/>
            </a:solidFill>
          </a:endParaRPr>
        </a:p>
      </dgm:t>
    </dgm:pt>
    <dgm:pt modelId="{9044DE79-5E5B-4EB9-BD9A-B03B8D36D28C}" type="parTrans" cxnId="{D4BD9FD3-4AEF-4E50-B143-9E3A7D9CA0FF}">
      <dgm:prSet/>
      <dgm:spPr/>
      <dgm:t>
        <a:bodyPr/>
        <a:lstStyle/>
        <a:p>
          <a:endParaRPr lang="ru-RU"/>
        </a:p>
      </dgm:t>
    </dgm:pt>
    <dgm:pt modelId="{957465A2-B521-4601-A0E6-5F313B1C58D1}" type="sibTrans" cxnId="{D4BD9FD3-4AEF-4E50-B143-9E3A7D9CA0FF}">
      <dgm:prSet/>
      <dgm:spPr/>
      <dgm:t>
        <a:bodyPr/>
        <a:lstStyle/>
        <a:p>
          <a:endParaRPr lang="ru-RU"/>
        </a:p>
      </dgm:t>
    </dgm:pt>
    <dgm:pt modelId="{812F52F8-8785-4E52-AA00-244E864F57D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Профессиональный кодекс, этика и этикет социолога</a:t>
          </a:r>
          <a:endParaRPr lang="ru-RU" sz="1200" b="1" dirty="0">
            <a:solidFill>
              <a:srgbClr val="00008E"/>
            </a:solidFill>
          </a:endParaRPr>
        </a:p>
      </dgm:t>
    </dgm:pt>
    <dgm:pt modelId="{F118D7D9-48DA-4257-B7A7-4D5E1A8E7AAF}" type="parTrans" cxnId="{AA1B8593-E5F7-4F82-A1DC-989AB0C78947}">
      <dgm:prSet/>
      <dgm:spPr/>
      <dgm:t>
        <a:bodyPr/>
        <a:lstStyle/>
        <a:p>
          <a:endParaRPr lang="ru-RU"/>
        </a:p>
      </dgm:t>
    </dgm:pt>
    <dgm:pt modelId="{0B0ACC83-6FD3-4C94-A9F2-B006115EBD2B}" type="sibTrans" cxnId="{AA1B8593-E5F7-4F82-A1DC-989AB0C78947}">
      <dgm:prSet/>
      <dgm:spPr/>
      <dgm:t>
        <a:bodyPr/>
        <a:lstStyle/>
        <a:p>
          <a:endParaRPr lang="ru-RU"/>
        </a:p>
      </dgm:t>
    </dgm:pt>
    <dgm:pt modelId="{0865B985-5540-41A7-8E88-7B06DB7E65E0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Основы профессионального общения в деятельности социолога</a:t>
          </a:r>
          <a:endParaRPr lang="ru-RU" sz="1200" b="1" dirty="0">
            <a:solidFill>
              <a:srgbClr val="00008E"/>
            </a:solidFill>
          </a:endParaRPr>
        </a:p>
      </dgm:t>
    </dgm:pt>
    <dgm:pt modelId="{E4D67C66-4C16-4F22-88F1-31085652FB5E}" type="parTrans" cxnId="{2C258946-19E5-4A26-812E-9D355610C15F}">
      <dgm:prSet/>
      <dgm:spPr/>
      <dgm:t>
        <a:bodyPr/>
        <a:lstStyle/>
        <a:p>
          <a:endParaRPr lang="ru-RU"/>
        </a:p>
      </dgm:t>
    </dgm:pt>
    <dgm:pt modelId="{802B2F9E-898D-4A72-A977-A84F8F452FD7}" type="sibTrans" cxnId="{2C258946-19E5-4A26-812E-9D355610C15F}">
      <dgm:prSet/>
      <dgm:spPr/>
      <dgm:t>
        <a:bodyPr/>
        <a:lstStyle/>
        <a:p>
          <a:endParaRPr lang="ru-RU"/>
        </a:p>
      </dgm:t>
    </dgm:pt>
    <dgm:pt modelId="{48EEFF05-15E9-4EEA-867A-F8870ABDDE3B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Тренинг Тайм-менеджмент</a:t>
          </a:r>
          <a:endParaRPr lang="ru-RU" sz="1200" b="1" dirty="0">
            <a:solidFill>
              <a:srgbClr val="00008E"/>
            </a:solidFill>
          </a:endParaRPr>
        </a:p>
      </dgm:t>
    </dgm:pt>
    <dgm:pt modelId="{701F9D38-3572-4372-AE62-477712A3B659}" type="parTrans" cxnId="{43B24B26-5D20-4F0C-9044-BABD9FDF636D}">
      <dgm:prSet/>
      <dgm:spPr/>
      <dgm:t>
        <a:bodyPr/>
        <a:lstStyle/>
        <a:p>
          <a:endParaRPr lang="ru-RU"/>
        </a:p>
      </dgm:t>
    </dgm:pt>
    <dgm:pt modelId="{524BE163-6E6A-45CF-A1D7-D78797C36988}" type="sibTrans" cxnId="{43B24B26-5D20-4F0C-9044-BABD9FDF636D}">
      <dgm:prSet/>
      <dgm:spPr/>
      <dgm:t>
        <a:bodyPr/>
        <a:lstStyle/>
        <a:p>
          <a:endParaRPr lang="ru-RU"/>
        </a:p>
      </dgm:t>
    </dgm:pt>
    <dgm:pt modelId="{7FE88280-316E-40ED-95E5-8537FE77A1F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Переговоры как элемент профессиональной коммуникации социолога  </a:t>
          </a:r>
          <a:endParaRPr lang="ru-RU" sz="1200" b="1" dirty="0">
            <a:solidFill>
              <a:srgbClr val="00008E"/>
            </a:solidFill>
          </a:endParaRPr>
        </a:p>
      </dgm:t>
    </dgm:pt>
    <dgm:pt modelId="{9564FFE4-7A2F-45B3-995C-D6D35CFE3E85}" type="parTrans" cxnId="{BF9DEF96-664D-4997-9A4F-DE998C26FECE}">
      <dgm:prSet/>
      <dgm:spPr/>
      <dgm:t>
        <a:bodyPr/>
        <a:lstStyle/>
        <a:p>
          <a:endParaRPr lang="ru-RU"/>
        </a:p>
      </dgm:t>
    </dgm:pt>
    <dgm:pt modelId="{7554E219-4E64-4192-9118-0DC188F3E57A}" type="sibTrans" cxnId="{BF9DEF96-664D-4997-9A4F-DE998C26FECE}">
      <dgm:prSet/>
      <dgm:spPr/>
      <dgm:t>
        <a:bodyPr/>
        <a:lstStyle/>
        <a:p>
          <a:endParaRPr lang="ru-RU"/>
        </a:p>
      </dgm:t>
    </dgm:pt>
    <dgm:pt modelId="{B5F3984B-B99F-4609-9133-6A0928263B4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Эффективное ролевое поведение в команде  (тренинг + практикум</a:t>
          </a:r>
          <a:r>
            <a:rPr lang="en-US" sz="1200" b="1" dirty="0" smtClean="0">
              <a:solidFill>
                <a:srgbClr val="00008E"/>
              </a:solidFill>
            </a:rPr>
            <a:t>)</a:t>
          </a:r>
          <a:endParaRPr lang="ru-RU" sz="1200" b="1" dirty="0">
            <a:solidFill>
              <a:srgbClr val="00008E"/>
            </a:solidFill>
          </a:endParaRPr>
        </a:p>
      </dgm:t>
    </dgm:pt>
    <dgm:pt modelId="{0C73D6BA-094A-4F27-8E54-7B647613F11E}" type="parTrans" cxnId="{4F1A8461-C27B-41CC-B462-F446D08823DD}">
      <dgm:prSet/>
      <dgm:spPr/>
      <dgm:t>
        <a:bodyPr/>
        <a:lstStyle/>
        <a:p>
          <a:endParaRPr lang="ru-RU"/>
        </a:p>
      </dgm:t>
    </dgm:pt>
    <dgm:pt modelId="{86F6D94B-0691-458A-BD72-BA308B16E13E}" type="sibTrans" cxnId="{4F1A8461-C27B-41CC-B462-F446D08823DD}">
      <dgm:prSet/>
      <dgm:spPr/>
      <dgm:t>
        <a:bodyPr/>
        <a:lstStyle/>
        <a:p>
          <a:endParaRPr lang="ru-RU"/>
        </a:p>
      </dgm:t>
    </dgm:pt>
    <dgm:pt modelId="{20D4F01A-7463-44BD-8C3E-B4F9A9C1D64C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Мастер класс «Публичные выступления»</a:t>
          </a:r>
          <a:endParaRPr lang="ru-RU" sz="1200" b="1" dirty="0">
            <a:solidFill>
              <a:srgbClr val="00008E"/>
            </a:solidFill>
          </a:endParaRPr>
        </a:p>
      </dgm:t>
    </dgm:pt>
    <dgm:pt modelId="{17594462-1EB5-4CC1-BEC5-1A5496A7A731}" type="parTrans" cxnId="{5BFCBA2B-417A-429C-BBCD-B9CCC770F240}">
      <dgm:prSet/>
      <dgm:spPr/>
      <dgm:t>
        <a:bodyPr/>
        <a:lstStyle/>
        <a:p>
          <a:endParaRPr lang="ru-RU"/>
        </a:p>
      </dgm:t>
    </dgm:pt>
    <dgm:pt modelId="{33AE2BA4-2503-40A1-B589-92BF30C1633F}" type="sibTrans" cxnId="{5BFCBA2B-417A-429C-BBCD-B9CCC770F240}">
      <dgm:prSet/>
      <dgm:spPr/>
      <dgm:t>
        <a:bodyPr/>
        <a:lstStyle/>
        <a:p>
          <a:endParaRPr lang="ru-RU"/>
        </a:p>
      </dgm:t>
    </dgm:pt>
    <dgm:pt modelId="{6E9C1684-5238-4AE3-9AF9-09695ACA1160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Коммуникативные стили общения </a:t>
          </a:r>
          <a:endParaRPr lang="ru-RU" sz="1200" b="1" dirty="0">
            <a:solidFill>
              <a:srgbClr val="00008E"/>
            </a:solidFill>
          </a:endParaRPr>
        </a:p>
      </dgm:t>
    </dgm:pt>
    <dgm:pt modelId="{D9D9701E-16D4-4437-8FFC-69AFF6E65393}" type="parTrans" cxnId="{99945C6D-A6B2-4264-9B78-CA6647725AA2}">
      <dgm:prSet/>
      <dgm:spPr/>
      <dgm:t>
        <a:bodyPr/>
        <a:lstStyle/>
        <a:p>
          <a:endParaRPr lang="ru-RU"/>
        </a:p>
      </dgm:t>
    </dgm:pt>
    <dgm:pt modelId="{CD588901-A6BA-44C5-918B-D19150B1A5CE}" type="sibTrans" cxnId="{99945C6D-A6B2-4264-9B78-CA6647725AA2}">
      <dgm:prSet/>
      <dgm:spPr/>
      <dgm:t>
        <a:bodyPr/>
        <a:lstStyle/>
        <a:p>
          <a:endParaRPr lang="ru-RU"/>
        </a:p>
      </dgm:t>
    </dgm:pt>
    <dgm:pt modelId="{C951A88B-0F08-4ED9-A63C-14A31CD3A4B9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8E"/>
              </a:solidFill>
            </a:rPr>
            <a:t>Поиск и получение социальной информации</a:t>
          </a:r>
          <a:endParaRPr lang="ru-RU" sz="1600" b="1" dirty="0">
            <a:solidFill>
              <a:srgbClr val="00008E"/>
            </a:solidFill>
          </a:endParaRPr>
        </a:p>
      </dgm:t>
    </dgm:pt>
    <dgm:pt modelId="{F49164FA-377E-4CF7-98D5-3DCDED6B7A91}" type="parTrans" cxnId="{472AB03C-BEB3-4F2A-AA9F-D6BF3CDD7B83}">
      <dgm:prSet/>
      <dgm:spPr/>
      <dgm:t>
        <a:bodyPr/>
        <a:lstStyle/>
        <a:p>
          <a:endParaRPr lang="ru-RU"/>
        </a:p>
      </dgm:t>
    </dgm:pt>
    <dgm:pt modelId="{F38DAB5B-13C0-478C-91F1-BDEBBA377ABA}" type="sibTrans" cxnId="{472AB03C-BEB3-4F2A-AA9F-D6BF3CDD7B83}">
      <dgm:prSet/>
      <dgm:spPr/>
      <dgm:t>
        <a:bodyPr/>
        <a:lstStyle/>
        <a:p>
          <a:endParaRPr lang="ru-RU"/>
        </a:p>
      </dgm:t>
    </dgm:pt>
    <dgm:pt modelId="{71861AAF-5674-4509-B921-B63FA2EEA5F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Инструктаж по работе с респондентами </a:t>
          </a:r>
          <a:endParaRPr lang="ru-RU" sz="1200" b="1" dirty="0">
            <a:solidFill>
              <a:srgbClr val="00008E"/>
            </a:solidFill>
          </a:endParaRPr>
        </a:p>
      </dgm:t>
    </dgm:pt>
    <dgm:pt modelId="{E78BAAC4-0683-4C92-ABAB-B7A8ED6F52DB}" type="parTrans" cxnId="{463B6A36-D9C3-49F6-9676-E1FC6DE34E01}">
      <dgm:prSet/>
      <dgm:spPr/>
      <dgm:t>
        <a:bodyPr/>
        <a:lstStyle/>
        <a:p>
          <a:endParaRPr lang="ru-RU"/>
        </a:p>
      </dgm:t>
    </dgm:pt>
    <dgm:pt modelId="{1764D79A-6D6A-40CA-B372-51DAC4B784AE}" type="sibTrans" cxnId="{463B6A36-D9C3-49F6-9676-E1FC6DE34E01}">
      <dgm:prSet/>
      <dgm:spPr/>
      <dgm:t>
        <a:bodyPr/>
        <a:lstStyle/>
        <a:p>
          <a:endParaRPr lang="ru-RU"/>
        </a:p>
      </dgm:t>
    </dgm:pt>
    <dgm:pt modelId="{1AB47DAD-6CFA-4A1A-9B55-FE98963B1FC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Инструктаж по работе с анкетой </a:t>
          </a:r>
          <a:endParaRPr lang="ru-RU" sz="1200" b="1" dirty="0">
            <a:solidFill>
              <a:srgbClr val="00008E"/>
            </a:solidFill>
          </a:endParaRPr>
        </a:p>
      </dgm:t>
    </dgm:pt>
    <dgm:pt modelId="{DDD63F95-E650-4D1B-8174-DA722163A635}" type="parTrans" cxnId="{AD0B790B-1022-4060-BF99-F6B786076776}">
      <dgm:prSet/>
      <dgm:spPr/>
      <dgm:t>
        <a:bodyPr/>
        <a:lstStyle/>
        <a:p>
          <a:endParaRPr lang="ru-RU"/>
        </a:p>
      </dgm:t>
    </dgm:pt>
    <dgm:pt modelId="{74EB5CF0-0FC2-4FBF-8745-A729DCC3FDCC}" type="sibTrans" cxnId="{AD0B790B-1022-4060-BF99-F6B786076776}">
      <dgm:prSet/>
      <dgm:spPr/>
      <dgm:t>
        <a:bodyPr/>
        <a:lstStyle/>
        <a:p>
          <a:endParaRPr lang="ru-RU"/>
        </a:p>
      </dgm:t>
    </dgm:pt>
    <dgm:pt modelId="{E4C1EF1A-B753-45CA-8E1D-EF3B1DC9FD8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ОПРОС</a:t>
          </a:r>
          <a:endParaRPr lang="ru-RU" sz="1200" b="1" dirty="0">
            <a:solidFill>
              <a:srgbClr val="00008E"/>
            </a:solidFill>
          </a:endParaRPr>
        </a:p>
      </dgm:t>
    </dgm:pt>
    <dgm:pt modelId="{FED5D5DB-ADFE-4798-9413-244F674F05B0}" type="parTrans" cxnId="{4D1F4A81-013D-4C12-AF10-C922E89F5777}">
      <dgm:prSet/>
      <dgm:spPr/>
      <dgm:t>
        <a:bodyPr/>
        <a:lstStyle/>
        <a:p>
          <a:endParaRPr lang="ru-RU"/>
        </a:p>
      </dgm:t>
    </dgm:pt>
    <dgm:pt modelId="{F77A8C44-1031-4C9A-998D-05E9378FE099}" type="sibTrans" cxnId="{4D1F4A81-013D-4C12-AF10-C922E89F5777}">
      <dgm:prSet/>
      <dgm:spPr/>
      <dgm:t>
        <a:bodyPr/>
        <a:lstStyle/>
        <a:p>
          <a:endParaRPr lang="ru-RU"/>
        </a:p>
      </dgm:t>
    </dgm:pt>
    <dgm:pt modelId="{4D94CBA0-583E-462A-9E20-9AEF67454573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Ввод данных опроса</a:t>
          </a:r>
          <a:endParaRPr lang="ru-RU" sz="1200" b="1" dirty="0">
            <a:solidFill>
              <a:srgbClr val="00008E"/>
            </a:solidFill>
          </a:endParaRPr>
        </a:p>
      </dgm:t>
    </dgm:pt>
    <dgm:pt modelId="{08C996F9-B514-429F-A5CF-B46CD88FCF4D}" type="parTrans" cxnId="{B7970D1C-2300-442F-B433-AD4B9E3EC0AD}">
      <dgm:prSet/>
      <dgm:spPr/>
      <dgm:t>
        <a:bodyPr/>
        <a:lstStyle/>
        <a:p>
          <a:endParaRPr lang="ru-RU"/>
        </a:p>
      </dgm:t>
    </dgm:pt>
    <dgm:pt modelId="{4826B136-07B3-44FD-B6F9-FD81E0C9E82D}" type="sibTrans" cxnId="{B7970D1C-2300-442F-B433-AD4B9E3EC0AD}">
      <dgm:prSet/>
      <dgm:spPr/>
      <dgm:t>
        <a:bodyPr/>
        <a:lstStyle/>
        <a:p>
          <a:endParaRPr lang="ru-RU"/>
        </a:p>
      </dgm:t>
    </dgm:pt>
    <dgm:pt modelId="{634B9C5E-E14C-481E-AE50-57E55573C9DF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Работа с собранной базой </a:t>
          </a:r>
          <a:endParaRPr lang="ru-RU" sz="1200" b="1" dirty="0">
            <a:solidFill>
              <a:srgbClr val="00008E"/>
            </a:solidFill>
          </a:endParaRPr>
        </a:p>
      </dgm:t>
    </dgm:pt>
    <dgm:pt modelId="{09444F86-69D3-4299-9273-F97C322BEB09}" type="parTrans" cxnId="{AD8AF363-9930-4EDA-9507-E634EE249E21}">
      <dgm:prSet/>
      <dgm:spPr/>
      <dgm:t>
        <a:bodyPr/>
        <a:lstStyle/>
        <a:p>
          <a:endParaRPr lang="ru-RU"/>
        </a:p>
      </dgm:t>
    </dgm:pt>
    <dgm:pt modelId="{81F4D293-26B6-4783-9BE9-F601FBAB5F7D}" type="sibTrans" cxnId="{AD8AF363-9930-4EDA-9507-E634EE249E21}">
      <dgm:prSet/>
      <dgm:spPr/>
      <dgm:t>
        <a:bodyPr/>
        <a:lstStyle/>
        <a:p>
          <a:endParaRPr lang="ru-RU"/>
        </a:p>
      </dgm:t>
    </dgm:pt>
    <dgm:pt modelId="{7F8CB22F-ACA4-4456-ABA8-68652043978E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8E"/>
              </a:solidFill>
            </a:rPr>
            <a:t>Обработка и представление социальной информации</a:t>
          </a:r>
          <a:endParaRPr lang="ru-RU" sz="1600" b="1" dirty="0">
            <a:solidFill>
              <a:srgbClr val="00008E"/>
            </a:solidFill>
          </a:endParaRPr>
        </a:p>
      </dgm:t>
    </dgm:pt>
    <dgm:pt modelId="{32705543-0344-4909-A3D6-C2ECFAC0EB57}" type="parTrans" cxnId="{B038BC37-4D84-479E-BD66-29E476E691E1}">
      <dgm:prSet/>
      <dgm:spPr/>
      <dgm:t>
        <a:bodyPr/>
        <a:lstStyle/>
        <a:p>
          <a:endParaRPr lang="ru-RU"/>
        </a:p>
      </dgm:t>
    </dgm:pt>
    <dgm:pt modelId="{E377176A-7D06-41F5-A6E4-FE3A661A24AA}" type="sibTrans" cxnId="{B038BC37-4D84-479E-BD66-29E476E691E1}">
      <dgm:prSet/>
      <dgm:spPr/>
      <dgm:t>
        <a:bodyPr/>
        <a:lstStyle/>
        <a:p>
          <a:endParaRPr lang="ru-RU"/>
        </a:p>
      </dgm:t>
    </dgm:pt>
    <dgm:pt modelId="{7A9A88B0-E382-43EA-8F45-42307D7F1813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Основы обработки социальной информации </a:t>
          </a:r>
          <a:endParaRPr lang="ru-RU" b="1" dirty="0">
            <a:solidFill>
              <a:srgbClr val="00008E"/>
            </a:solidFill>
          </a:endParaRPr>
        </a:p>
      </dgm:t>
    </dgm:pt>
    <dgm:pt modelId="{5E594757-CCB4-42DA-ACBC-167F242E8C12}" type="parTrans" cxnId="{186A494B-51EA-496D-8779-196B344415C2}">
      <dgm:prSet/>
      <dgm:spPr/>
      <dgm:t>
        <a:bodyPr/>
        <a:lstStyle/>
        <a:p>
          <a:endParaRPr lang="ru-RU"/>
        </a:p>
      </dgm:t>
    </dgm:pt>
    <dgm:pt modelId="{B22923E6-36CB-4E30-B2B9-804F15A14A94}" type="sibTrans" cxnId="{186A494B-51EA-496D-8779-196B344415C2}">
      <dgm:prSet/>
      <dgm:spPr/>
      <dgm:t>
        <a:bodyPr/>
        <a:lstStyle/>
        <a:p>
          <a:endParaRPr lang="ru-RU"/>
        </a:p>
      </dgm:t>
    </dgm:pt>
    <dgm:pt modelId="{FAF1D84B-34B2-49FB-8843-4AE373945CB0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Визуализация данных в полевых и кабинетных исследованиях </a:t>
          </a:r>
          <a:endParaRPr lang="ru-RU" b="1" dirty="0">
            <a:solidFill>
              <a:srgbClr val="00008E"/>
            </a:solidFill>
          </a:endParaRPr>
        </a:p>
      </dgm:t>
    </dgm:pt>
    <dgm:pt modelId="{6662454D-9EA5-438D-8A70-DFFE697A8B2A}" type="parTrans" cxnId="{FDCCD7E8-A043-4CD4-8204-4782620C24DC}">
      <dgm:prSet/>
      <dgm:spPr/>
      <dgm:t>
        <a:bodyPr/>
        <a:lstStyle/>
        <a:p>
          <a:endParaRPr lang="ru-RU"/>
        </a:p>
      </dgm:t>
    </dgm:pt>
    <dgm:pt modelId="{4FE1FBBA-2E8D-42C8-AC21-52D2A0A0460F}" type="sibTrans" cxnId="{FDCCD7E8-A043-4CD4-8204-4782620C24DC}">
      <dgm:prSet/>
      <dgm:spPr/>
      <dgm:t>
        <a:bodyPr/>
        <a:lstStyle/>
        <a:p>
          <a:endParaRPr lang="ru-RU"/>
        </a:p>
      </dgm:t>
    </dgm:pt>
    <dgm:pt modelId="{D3193600-7DA8-40C3-92F6-9545016FA899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Графическое представление данных в пакете</a:t>
          </a:r>
          <a:r>
            <a:rPr lang="en-US" b="1" dirty="0" smtClean="0">
              <a:solidFill>
                <a:srgbClr val="00008E"/>
              </a:solidFill>
            </a:rPr>
            <a:t>Excel</a:t>
          </a:r>
          <a:r>
            <a:rPr lang="ru-RU" b="1" dirty="0" smtClean="0">
              <a:solidFill>
                <a:srgbClr val="00008E"/>
              </a:solidFill>
            </a:rPr>
            <a:t> (практикум)</a:t>
          </a:r>
          <a:endParaRPr lang="ru-RU" b="1" dirty="0">
            <a:solidFill>
              <a:srgbClr val="00008E"/>
            </a:solidFill>
          </a:endParaRPr>
        </a:p>
      </dgm:t>
    </dgm:pt>
    <dgm:pt modelId="{0CB10281-9677-4F2E-AA3F-BBCA27DA240B}" type="parTrans" cxnId="{912E5859-E253-4F80-B0F8-48746074366D}">
      <dgm:prSet/>
      <dgm:spPr/>
      <dgm:t>
        <a:bodyPr/>
        <a:lstStyle/>
        <a:p>
          <a:endParaRPr lang="ru-RU"/>
        </a:p>
      </dgm:t>
    </dgm:pt>
    <dgm:pt modelId="{9F78572E-6600-40C9-8CF4-8C3B506E0C0E}" type="sibTrans" cxnId="{912E5859-E253-4F80-B0F8-48746074366D}">
      <dgm:prSet/>
      <dgm:spPr/>
      <dgm:t>
        <a:bodyPr/>
        <a:lstStyle/>
        <a:p>
          <a:endParaRPr lang="ru-RU"/>
        </a:p>
      </dgm:t>
    </dgm:pt>
    <dgm:pt modelId="{9452449A-7C9E-4BB9-B2F0-7F108C24B48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Разбор типичных ошибок при работе в пакете </a:t>
          </a:r>
          <a:r>
            <a:rPr lang="en-US" b="1" dirty="0" smtClean="0">
              <a:solidFill>
                <a:srgbClr val="00008E"/>
              </a:solidFill>
            </a:rPr>
            <a:t> MS Word</a:t>
          </a:r>
          <a:r>
            <a:rPr lang="ru-RU" b="1" dirty="0" smtClean="0">
              <a:solidFill>
                <a:srgbClr val="00008E"/>
              </a:solidFill>
            </a:rPr>
            <a:t> (практикум)</a:t>
          </a:r>
          <a:endParaRPr lang="ru-RU" b="1" dirty="0">
            <a:solidFill>
              <a:srgbClr val="00008E"/>
            </a:solidFill>
          </a:endParaRPr>
        </a:p>
      </dgm:t>
    </dgm:pt>
    <dgm:pt modelId="{C005A1BB-533A-4314-8C06-D462686907CC}" type="parTrans" cxnId="{4F1CD73E-4548-4B68-9A18-4F54255FC504}">
      <dgm:prSet/>
      <dgm:spPr/>
      <dgm:t>
        <a:bodyPr/>
        <a:lstStyle/>
        <a:p>
          <a:endParaRPr lang="ru-RU"/>
        </a:p>
      </dgm:t>
    </dgm:pt>
    <dgm:pt modelId="{617CC2D0-325C-46CD-B4EF-084F637400B3}" type="sibTrans" cxnId="{4F1CD73E-4548-4B68-9A18-4F54255FC504}">
      <dgm:prSet/>
      <dgm:spPr/>
      <dgm:t>
        <a:bodyPr/>
        <a:lstStyle/>
        <a:p>
          <a:endParaRPr lang="ru-RU"/>
        </a:p>
      </dgm:t>
    </dgm:pt>
    <dgm:pt modelId="{6ADAE69E-3212-412A-92B0-2A0C6B34B112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Мастер класс «Создание эффективных презентаций в </a:t>
          </a:r>
          <a:r>
            <a:rPr lang="en-US" b="1" dirty="0" smtClean="0">
              <a:solidFill>
                <a:srgbClr val="00008E"/>
              </a:solidFill>
            </a:rPr>
            <a:t>Power Point</a:t>
          </a:r>
          <a:r>
            <a:rPr lang="ru-RU" b="1" dirty="0" smtClean="0">
              <a:solidFill>
                <a:srgbClr val="00008E"/>
              </a:solidFill>
            </a:rPr>
            <a:t>»</a:t>
          </a:r>
          <a:endParaRPr lang="ru-RU" b="1" dirty="0">
            <a:solidFill>
              <a:srgbClr val="00008E"/>
            </a:solidFill>
          </a:endParaRPr>
        </a:p>
      </dgm:t>
    </dgm:pt>
    <dgm:pt modelId="{1DF1A235-4D6C-44E8-82F8-F760E245AF24}" type="parTrans" cxnId="{9E244171-5F49-4022-958D-DE73A54BBA74}">
      <dgm:prSet/>
      <dgm:spPr/>
      <dgm:t>
        <a:bodyPr/>
        <a:lstStyle/>
        <a:p>
          <a:endParaRPr lang="ru-RU"/>
        </a:p>
      </dgm:t>
    </dgm:pt>
    <dgm:pt modelId="{AAF70C5E-9605-424A-9FC4-3BBEC1434D10}" type="sibTrans" cxnId="{9E244171-5F49-4022-958D-DE73A54BBA74}">
      <dgm:prSet/>
      <dgm:spPr/>
      <dgm:t>
        <a:bodyPr/>
        <a:lstStyle/>
        <a:p>
          <a:endParaRPr lang="ru-RU"/>
        </a:p>
      </dgm:t>
    </dgm:pt>
    <dgm:pt modelId="{7BE0D034-233D-46F1-B788-7F5C7B6D885B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8E"/>
              </a:solidFill>
            </a:rPr>
            <a:t>Обработка социологической информации в статистических пакетах  </a:t>
          </a:r>
          <a:endParaRPr lang="ru-RU" b="1" dirty="0">
            <a:solidFill>
              <a:srgbClr val="00008E"/>
            </a:solidFill>
          </a:endParaRPr>
        </a:p>
      </dgm:t>
    </dgm:pt>
    <dgm:pt modelId="{1ED77DEC-44C8-4C7B-A2E9-238C9213117E}" type="parTrans" cxnId="{EF6103E1-CD0D-4F72-A5C7-8BE4CB0F3241}">
      <dgm:prSet/>
      <dgm:spPr/>
      <dgm:t>
        <a:bodyPr/>
        <a:lstStyle/>
        <a:p>
          <a:endParaRPr lang="ru-RU"/>
        </a:p>
      </dgm:t>
    </dgm:pt>
    <dgm:pt modelId="{DAF86778-B54D-4A1B-AA00-9E80C1CFDE49}" type="sibTrans" cxnId="{EF6103E1-CD0D-4F72-A5C7-8BE4CB0F3241}">
      <dgm:prSet/>
      <dgm:spPr/>
      <dgm:t>
        <a:bodyPr/>
        <a:lstStyle/>
        <a:p>
          <a:endParaRPr lang="ru-RU"/>
        </a:p>
      </dgm:t>
    </dgm:pt>
    <dgm:pt modelId="{5EA6D3A3-CC4E-4853-93E5-9BDFBED8312B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8E"/>
              </a:solidFill>
            </a:rPr>
            <a:t>Поиск информации и работа с источниками информации на бумажных и электронных носителях </a:t>
          </a:r>
          <a:endParaRPr lang="ru-RU" sz="1200" b="1" dirty="0">
            <a:solidFill>
              <a:srgbClr val="00008E"/>
            </a:solidFill>
          </a:endParaRPr>
        </a:p>
      </dgm:t>
    </dgm:pt>
    <dgm:pt modelId="{6288ED9D-65E2-418B-A196-201659C75113}" type="parTrans" cxnId="{71257D15-91F9-4493-8F58-60142DD30CB2}">
      <dgm:prSet/>
      <dgm:spPr/>
      <dgm:t>
        <a:bodyPr/>
        <a:lstStyle/>
        <a:p>
          <a:endParaRPr lang="ru-RU"/>
        </a:p>
      </dgm:t>
    </dgm:pt>
    <dgm:pt modelId="{5F575467-00AC-4D38-B3F5-8A66BFB8BFCE}" type="sibTrans" cxnId="{71257D15-91F9-4493-8F58-60142DD30CB2}">
      <dgm:prSet/>
      <dgm:spPr/>
      <dgm:t>
        <a:bodyPr/>
        <a:lstStyle/>
        <a:p>
          <a:endParaRPr lang="ru-RU"/>
        </a:p>
      </dgm:t>
    </dgm:pt>
    <dgm:pt modelId="{A0CBC2C1-102B-4F49-9B34-A2679341224F}" type="pres">
      <dgm:prSet presAssocID="{62D3E6DA-8F77-4EB3-BCEF-8762797F192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0FAD7A-0FAF-44F5-A814-FAFE47130D2F}" type="pres">
      <dgm:prSet presAssocID="{E9448466-881B-4364-9FFC-D55FA7D26EB7}" presName="compositeNode" presStyleCnt="0">
        <dgm:presLayoutVars>
          <dgm:bulletEnabled val="1"/>
        </dgm:presLayoutVars>
      </dgm:prSet>
      <dgm:spPr/>
    </dgm:pt>
    <dgm:pt modelId="{88F8E2AE-58F6-45DD-B0F5-A4793F8A8F98}" type="pres">
      <dgm:prSet presAssocID="{E9448466-881B-4364-9FFC-D55FA7D26EB7}" presName="image" presStyleLbl="fgImgPlace1" presStyleIdx="0" presStyleCnt="3"/>
      <dgm:spPr/>
    </dgm:pt>
    <dgm:pt modelId="{1EB3D29E-D268-4C38-B317-15DB5A5CB0F5}" type="pres">
      <dgm:prSet presAssocID="{E9448466-881B-4364-9FFC-D55FA7D26E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F03FE-7622-4E84-8DA6-F677ACB4A40D}" type="pres">
      <dgm:prSet presAssocID="{E9448466-881B-4364-9FFC-D55FA7D26EB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0B0B-2BB2-480D-98EF-C4F6782F1F34}" type="pres">
      <dgm:prSet presAssocID="{957465A2-B521-4601-A0E6-5F313B1C58D1}" presName="sibTrans" presStyleCnt="0"/>
      <dgm:spPr/>
    </dgm:pt>
    <dgm:pt modelId="{E6C4ED3D-D6BE-47D3-AEA3-44635297D026}" type="pres">
      <dgm:prSet presAssocID="{C951A88B-0F08-4ED9-A63C-14A31CD3A4B9}" presName="compositeNode" presStyleCnt="0">
        <dgm:presLayoutVars>
          <dgm:bulletEnabled val="1"/>
        </dgm:presLayoutVars>
      </dgm:prSet>
      <dgm:spPr/>
    </dgm:pt>
    <dgm:pt modelId="{1A3BE68F-3FF5-4E16-B61E-90AF01B59175}" type="pres">
      <dgm:prSet presAssocID="{C951A88B-0F08-4ED9-A63C-14A31CD3A4B9}" presName="image" presStyleLbl="fgImgPlace1" presStyleIdx="1" presStyleCnt="3"/>
      <dgm:spPr/>
    </dgm:pt>
    <dgm:pt modelId="{0D06875E-D05E-4218-9C93-B24043B0A0B6}" type="pres">
      <dgm:prSet presAssocID="{C951A88B-0F08-4ED9-A63C-14A31CD3A4B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E164C-97BF-47CE-9F8C-F7816366C084}" type="pres">
      <dgm:prSet presAssocID="{C951A88B-0F08-4ED9-A63C-14A31CD3A4B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C8162-96EA-4B78-A729-E5D12DF915AD}" type="pres">
      <dgm:prSet presAssocID="{F38DAB5B-13C0-478C-91F1-BDEBBA377ABA}" presName="sibTrans" presStyleCnt="0"/>
      <dgm:spPr/>
    </dgm:pt>
    <dgm:pt modelId="{C1C89BB3-F4CE-4A92-9F52-58A42A1DE886}" type="pres">
      <dgm:prSet presAssocID="{7F8CB22F-ACA4-4456-ABA8-68652043978E}" presName="compositeNode" presStyleCnt="0">
        <dgm:presLayoutVars>
          <dgm:bulletEnabled val="1"/>
        </dgm:presLayoutVars>
      </dgm:prSet>
      <dgm:spPr/>
    </dgm:pt>
    <dgm:pt modelId="{9C088EFC-5049-4E33-B559-25F1EB0255D1}" type="pres">
      <dgm:prSet presAssocID="{7F8CB22F-ACA4-4456-ABA8-68652043978E}" presName="image" presStyleLbl="fgImgPlace1" presStyleIdx="2" presStyleCnt="3"/>
      <dgm:spPr/>
    </dgm:pt>
    <dgm:pt modelId="{FD3CF78C-73E4-41A7-9AAE-0F42582E1AFF}" type="pres">
      <dgm:prSet presAssocID="{7F8CB22F-ACA4-4456-ABA8-68652043978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C953D-4656-4935-95D7-4B601D8D9E72}" type="pres">
      <dgm:prSet presAssocID="{7F8CB22F-ACA4-4456-ABA8-68652043978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118EE-BC50-4ADE-9DEC-109AC404E46B}" type="presOf" srcId="{62D3E6DA-8F77-4EB3-BCEF-8762797F1924}" destId="{A0CBC2C1-102B-4F49-9B34-A2679341224F}" srcOrd="0" destOrd="0" presId="urn:microsoft.com/office/officeart/2005/8/layout/hList2"/>
    <dgm:cxn modelId="{C29DFFF5-6EAC-496C-8EEF-892333E03075}" type="presOf" srcId="{71861AAF-5674-4509-B921-B63FA2EEA5F6}" destId="{0D06875E-D05E-4218-9C93-B24043B0A0B6}" srcOrd="0" destOrd="1" presId="urn:microsoft.com/office/officeart/2005/8/layout/hList2"/>
    <dgm:cxn modelId="{CA54DF47-CDDE-47DA-ABA8-AA675C50A7B4}" type="presOf" srcId="{0865B985-5540-41A7-8E88-7B06DB7E65E0}" destId="{1EB3D29E-D268-4C38-B317-15DB5A5CB0F5}" srcOrd="0" destOrd="1" presId="urn:microsoft.com/office/officeart/2005/8/layout/hList2"/>
    <dgm:cxn modelId="{4D1F4A81-013D-4C12-AF10-C922E89F5777}" srcId="{C951A88B-0F08-4ED9-A63C-14A31CD3A4B9}" destId="{E4C1EF1A-B753-45CA-8E1D-EF3B1DC9FD8A}" srcOrd="3" destOrd="0" parTransId="{FED5D5DB-ADFE-4798-9413-244F674F05B0}" sibTransId="{F77A8C44-1031-4C9A-998D-05E9378FE099}"/>
    <dgm:cxn modelId="{64A062E4-28F0-40A9-9F0A-D1727AC03040}" type="presOf" srcId="{812F52F8-8785-4E52-AA00-244E864F57D4}" destId="{1EB3D29E-D268-4C38-B317-15DB5A5CB0F5}" srcOrd="0" destOrd="0" presId="urn:microsoft.com/office/officeart/2005/8/layout/hList2"/>
    <dgm:cxn modelId="{B7970D1C-2300-442F-B433-AD4B9E3EC0AD}" srcId="{C951A88B-0F08-4ED9-A63C-14A31CD3A4B9}" destId="{4D94CBA0-583E-462A-9E20-9AEF67454573}" srcOrd="4" destOrd="0" parTransId="{08C996F9-B514-429F-A5CF-B46CD88FCF4D}" sibTransId="{4826B136-07B3-44FD-B6F9-FD81E0C9E82D}"/>
    <dgm:cxn modelId="{095DBD0F-4642-4EC7-9010-F7BB74E1E74D}" type="presOf" srcId="{9452449A-7C9E-4BB9-B2F0-7F108C24B487}" destId="{FD3CF78C-73E4-41A7-9AAE-0F42582E1AFF}" srcOrd="0" destOrd="3" presId="urn:microsoft.com/office/officeart/2005/8/layout/hList2"/>
    <dgm:cxn modelId="{99945C6D-A6B2-4264-9B78-CA6647725AA2}" srcId="{E9448466-881B-4364-9FFC-D55FA7D26EB7}" destId="{6E9C1684-5238-4AE3-9AF9-09695ACA1160}" srcOrd="6" destOrd="0" parTransId="{D9D9701E-16D4-4437-8FFC-69AFF6E65393}" sibTransId="{CD588901-A6BA-44C5-918B-D19150B1A5CE}"/>
    <dgm:cxn modelId="{912E5859-E253-4F80-B0F8-48746074366D}" srcId="{7F8CB22F-ACA4-4456-ABA8-68652043978E}" destId="{D3193600-7DA8-40C3-92F6-9545016FA899}" srcOrd="2" destOrd="0" parTransId="{0CB10281-9677-4F2E-AA3F-BBCA27DA240B}" sibTransId="{9F78572E-6600-40C9-8CF4-8C3B506E0C0E}"/>
    <dgm:cxn modelId="{EF6103E1-CD0D-4F72-A5C7-8BE4CB0F3241}" srcId="{7F8CB22F-ACA4-4456-ABA8-68652043978E}" destId="{7BE0D034-233D-46F1-B788-7F5C7B6D885B}" srcOrd="5" destOrd="0" parTransId="{1ED77DEC-44C8-4C7B-A2E9-238C9213117E}" sibTransId="{DAF86778-B54D-4A1B-AA00-9E80C1CFDE49}"/>
    <dgm:cxn modelId="{5BFCBA2B-417A-429C-BBCD-B9CCC770F240}" srcId="{E9448466-881B-4364-9FFC-D55FA7D26EB7}" destId="{20D4F01A-7463-44BD-8C3E-B4F9A9C1D64C}" srcOrd="5" destOrd="0" parTransId="{17594462-1EB5-4CC1-BEC5-1A5496A7A731}" sibTransId="{33AE2BA4-2503-40A1-B589-92BF30C1633F}"/>
    <dgm:cxn modelId="{BF9DEF96-664D-4997-9A4F-DE998C26FECE}" srcId="{E9448466-881B-4364-9FFC-D55FA7D26EB7}" destId="{7FE88280-316E-40ED-95E5-8537FE77A1FA}" srcOrd="3" destOrd="0" parTransId="{9564FFE4-7A2F-45B3-995C-D6D35CFE3E85}" sibTransId="{7554E219-4E64-4192-9118-0DC188F3E57A}"/>
    <dgm:cxn modelId="{453A9225-AAD9-4B27-A876-57E1C114D3C9}" type="presOf" srcId="{634B9C5E-E14C-481E-AE50-57E55573C9DF}" destId="{0D06875E-D05E-4218-9C93-B24043B0A0B6}" srcOrd="0" destOrd="5" presId="urn:microsoft.com/office/officeart/2005/8/layout/hList2"/>
    <dgm:cxn modelId="{AD8AF363-9930-4EDA-9507-E634EE249E21}" srcId="{C951A88B-0F08-4ED9-A63C-14A31CD3A4B9}" destId="{634B9C5E-E14C-481E-AE50-57E55573C9DF}" srcOrd="5" destOrd="0" parTransId="{09444F86-69D3-4299-9273-F97C322BEB09}" sibTransId="{81F4D293-26B6-4783-9BE9-F601FBAB5F7D}"/>
    <dgm:cxn modelId="{ABE6923F-0B72-47B6-8D5B-E52971F4DD6A}" type="presOf" srcId="{7F8CB22F-ACA4-4456-ABA8-68652043978E}" destId="{11FC953D-4656-4935-95D7-4B601D8D9E72}" srcOrd="0" destOrd="0" presId="urn:microsoft.com/office/officeart/2005/8/layout/hList2"/>
    <dgm:cxn modelId="{AFC625D5-8D75-4C03-95D6-CD8226878091}" type="presOf" srcId="{E4C1EF1A-B753-45CA-8E1D-EF3B1DC9FD8A}" destId="{0D06875E-D05E-4218-9C93-B24043B0A0B6}" srcOrd="0" destOrd="3" presId="urn:microsoft.com/office/officeart/2005/8/layout/hList2"/>
    <dgm:cxn modelId="{463B6A36-D9C3-49F6-9676-E1FC6DE34E01}" srcId="{C951A88B-0F08-4ED9-A63C-14A31CD3A4B9}" destId="{71861AAF-5674-4509-B921-B63FA2EEA5F6}" srcOrd="1" destOrd="0" parTransId="{E78BAAC4-0683-4C92-ABAB-B7A8ED6F52DB}" sibTransId="{1764D79A-6D6A-40CA-B372-51DAC4B784AE}"/>
    <dgm:cxn modelId="{77EDA4C9-8E7C-4D73-A0B4-6B376C67D5BC}" type="presOf" srcId="{6ADAE69E-3212-412A-92B0-2A0C6B34B112}" destId="{FD3CF78C-73E4-41A7-9AAE-0F42582E1AFF}" srcOrd="0" destOrd="4" presId="urn:microsoft.com/office/officeart/2005/8/layout/hList2"/>
    <dgm:cxn modelId="{AD0B790B-1022-4060-BF99-F6B786076776}" srcId="{C951A88B-0F08-4ED9-A63C-14A31CD3A4B9}" destId="{1AB47DAD-6CFA-4A1A-9B55-FE98963B1FC9}" srcOrd="2" destOrd="0" parTransId="{DDD63F95-E650-4D1B-8174-DA722163A635}" sibTransId="{74EB5CF0-0FC2-4FBF-8745-A729DCC3FDCC}"/>
    <dgm:cxn modelId="{BE2F03B4-745C-44EE-8160-9C10F1DB8BB2}" type="presOf" srcId="{E9448466-881B-4364-9FFC-D55FA7D26EB7}" destId="{E49F03FE-7622-4E84-8DA6-F677ACB4A40D}" srcOrd="0" destOrd="0" presId="urn:microsoft.com/office/officeart/2005/8/layout/hList2"/>
    <dgm:cxn modelId="{85ADCC1E-CEDC-4396-A916-82980A20A626}" type="presOf" srcId="{FAF1D84B-34B2-49FB-8843-4AE373945CB0}" destId="{FD3CF78C-73E4-41A7-9AAE-0F42582E1AFF}" srcOrd="0" destOrd="1" presId="urn:microsoft.com/office/officeart/2005/8/layout/hList2"/>
    <dgm:cxn modelId="{AA1B8593-E5F7-4F82-A1DC-989AB0C78947}" srcId="{E9448466-881B-4364-9FFC-D55FA7D26EB7}" destId="{812F52F8-8785-4E52-AA00-244E864F57D4}" srcOrd="0" destOrd="0" parTransId="{F118D7D9-48DA-4257-B7A7-4D5E1A8E7AAF}" sibTransId="{0B0ACC83-6FD3-4C94-A9F2-B006115EBD2B}"/>
    <dgm:cxn modelId="{4F1A8461-C27B-41CC-B462-F446D08823DD}" srcId="{E9448466-881B-4364-9FFC-D55FA7D26EB7}" destId="{B5F3984B-B99F-4609-9133-6A0928263B45}" srcOrd="4" destOrd="0" parTransId="{0C73D6BA-094A-4F27-8E54-7B647613F11E}" sibTransId="{86F6D94B-0691-458A-BD72-BA308B16E13E}"/>
    <dgm:cxn modelId="{472AB03C-BEB3-4F2A-AA9F-D6BF3CDD7B83}" srcId="{62D3E6DA-8F77-4EB3-BCEF-8762797F1924}" destId="{C951A88B-0F08-4ED9-A63C-14A31CD3A4B9}" srcOrd="1" destOrd="0" parTransId="{F49164FA-377E-4CF7-98D5-3DCDED6B7A91}" sibTransId="{F38DAB5B-13C0-478C-91F1-BDEBBA377ABA}"/>
    <dgm:cxn modelId="{9F2D70F8-FD5C-4A8E-B0C6-D852FE58C3B0}" type="presOf" srcId="{4D94CBA0-583E-462A-9E20-9AEF67454573}" destId="{0D06875E-D05E-4218-9C93-B24043B0A0B6}" srcOrd="0" destOrd="4" presId="urn:microsoft.com/office/officeart/2005/8/layout/hList2"/>
    <dgm:cxn modelId="{A4D21DDC-B987-4BB0-B310-9FC15B06DCFF}" type="presOf" srcId="{5EA6D3A3-CC4E-4853-93E5-9BDFBED8312B}" destId="{0D06875E-D05E-4218-9C93-B24043B0A0B6}" srcOrd="0" destOrd="0" presId="urn:microsoft.com/office/officeart/2005/8/layout/hList2"/>
    <dgm:cxn modelId="{2C258946-19E5-4A26-812E-9D355610C15F}" srcId="{E9448466-881B-4364-9FFC-D55FA7D26EB7}" destId="{0865B985-5540-41A7-8E88-7B06DB7E65E0}" srcOrd="1" destOrd="0" parTransId="{E4D67C66-4C16-4F22-88F1-31085652FB5E}" sibTransId="{802B2F9E-898D-4A72-A977-A84F8F452FD7}"/>
    <dgm:cxn modelId="{43B24B26-5D20-4F0C-9044-BABD9FDF636D}" srcId="{E9448466-881B-4364-9FFC-D55FA7D26EB7}" destId="{48EEFF05-15E9-4EEA-867A-F8870ABDDE3B}" srcOrd="2" destOrd="0" parTransId="{701F9D38-3572-4372-AE62-477712A3B659}" sibTransId="{524BE163-6E6A-45CF-A1D7-D78797C36988}"/>
    <dgm:cxn modelId="{D4BD9FD3-4AEF-4E50-B143-9E3A7D9CA0FF}" srcId="{62D3E6DA-8F77-4EB3-BCEF-8762797F1924}" destId="{E9448466-881B-4364-9FFC-D55FA7D26EB7}" srcOrd="0" destOrd="0" parTransId="{9044DE79-5E5B-4EB9-BD9A-B03B8D36D28C}" sibTransId="{957465A2-B521-4601-A0E6-5F313B1C58D1}"/>
    <dgm:cxn modelId="{71257D15-91F9-4493-8F58-60142DD30CB2}" srcId="{C951A88B-0F08-4ED9-A63C-14A31CD3A4B9}" destId="{5EA6D3A3-CC4E-4853-93E5-9BDFBED8312B}" srcOrd="0" destOrd="0" parTransId="{6288ED9D-65E2-418B-A196-201659C75113}" sibTransId="{5F575467-00AC-4D38-B3F5-8A66BFB8BFCE}"/>
    <dgm:cxn modelId="{4F1CD73E-4548-4B68-9A18-4F54255FC504}" srcId="{7F8CB22F-ACA4-4456-ABA8-68652043978E}" destId="{9452449A-7C9E-4BB9-B2F0-7F108C24B487}" srcOrd="3" destOrd="0" parTransId="{C005A1BB-533A-4314-8C06-D462686907CC}" sibTransId="{617CC2D0-325C-46CD-B4EF-084F637400B3}"/>
    <dgm:cxn modelId="{D1883B9B-22E5-434B-BE38-3EF548A8C874}" type="presOf" srcId="{20D4F01A-7463-44BD-8C3E-B4F9A9C1D64C}" destId="{1EB3D29E-D268-4C38-B317-15DB5A5CB0F5}" srcOrd="0" destOrd="5" presId="urn:microsoft.com/office/officeart/2005/8/layout/hList2"/>
    <dgm:cxn modelId="{C9EE9FB1-C4C9-495E-B85C-A65B82A5187E}" type="presOf" srcId="{B5F3984B-B99F-4609-9133-6A0928263B45}" destId="{1EB3D29E-D268-4C38-B317-15DB5A5CB0F5}" srcOrd="0" destOrd="4" presId="urn:microsoft.com/office/officeart/2005/8/layout/hList2"/>
    <dgm:cxn modelId="{B038BC37-4D84-479E-BD66-29E476E691E1}" srcId="{62D3E6DA-8F77-4EB3-BCEF-8762797F1924}" destId="{7F8CB22F-ACA4-4456-ABA8-68652043978E}" srcOrd="2" destOrd="0" parTransId="{32705543-0344-4909-A3D6-C2ECFAC0EB57}" sibTransId="{E377176A-7D06-41F5-A6E4-FE3A661A24AA}"/>
    <dgm:cxn modelId="{9685378E-D7DC-494E-9713-B5C73B59A0BD}" type="presOf" srcId="{C951A88B-0F08-4ED9-A63C-14A31CD3A4B9}" destId="{781E164C-97BF-47CE-9F8C-F7816366C084}" srcOrd="0" destOrd="0" presId="urn:microsoft.com/office/officeart/2005/8/layout/hList2"/>
    <dgm:cxn modelId="{9E244171-5F49-4022-958D-DE73A54BBA74}" srcId="{7F8CB22F-ACA4-4456-ABA8-68652043978E}" destId="{6ADAE69E-3212-412A-92B0-2A0C6B34B112}" srcOrd="4" destOrd="0" parTransId="{1DF1A235-4D6C-44E8-82F8-F760E245AF24}" sibTransId="{AAF70C5E-9605-424A-9FC4-3BBEC1434D10}"/>
    <dgm:cxn modelId="{25E9F966-F33E-41BF-B714-65E3C294F5E1}" type="presOf" srcId="{7A9A88B0-E382-43EA-8F45-42307D7F1813}" destId="{FD3CF78C-73E4-41A7-9AAE-0F42582E1AFF}" srcOrd="0" destOrd="0" presId="urn:microsoft.com/office/officeart/2005/8/layout/hList2"/>
    <dgm:cxn modelId="{8E091F3A-F144-47AE-BE26-08DA734E511E}" type="presOf" srcId="{6E9C1684-5238-4AE3-9AF9-09695ACA1160}" destId="{1EB3D29E-D268-4C38-B317-15DB5A5CB0F5}" srcOrd="0" destOrd="6" presId="urn:microsoft.com/office/officeart/2005/8/layout/hList2"/>
    <dgm:cxn modelId="{BB06542B-E9BC-45CE-9EE8-565A017C8152}" type="presOf" srcId="{7FE88280-316E-40ED-95E5-8537FE77A1FA}" destId="{1EB3D29E-D268-4C38-B317-15DB5A5CB0F5}" srcOrd="0" destOrd="3" presId="urn:microsoft.com/office/officeart/2005/8/layout/hList2"/>
    <dgm:cxn modelId="{B2EE859B-A13B-4E3D-9E98-4182C7501344}" type="presOf" srcId="{1AB47DAD-6CFA-4A1A-9B55-FE98963B1FC9}" destId="{0D06875E-D05E-4218-9C93-B24043B0A0B6}" srcOrd="0" destOrd="2" presId="urn:microsoft.com/office/officeart/2005/8/layout/hList2"/>
    <dgm:cxn modelId="{186A494B-51EA-496D-8779-196B344415C2}" srcId="{7F8CB22F-ACA4-4456-ABA8-68652043978E}" destId="{7A9A88B0-E382-43EA-8F45-42307D7F1813}" srcOrd="0" destOrd="0" parTransId="{5E594757-CCB4-42DA-ACBC-167F242E8C12}" sibTransId="{B22923E6-36CB-4E30-B2B9-804F15A14A94}"/>
    <dgm:cxn modelId="{12EE6FB3-546C-4543-86C9-25F766509716}" type="presOf" srcId="{D3193600-7DA8-40C3-92F6-9545016FA899}" destId="{FD3CF78C-73E4-41A7-9AAE-0F42582E1AFF}" srcOrd="0" destOrd="2" presId="urn:microsoft.com/office/officeart/2005/8/layout/hList2"/>
    <dgm:cxn modelId="{6B778C0E-DAB5-4B17-9997-2DC410DC9E0C}" type="presOf" srcId="{48EEFF05-15E9-4EEA-867A-F8870ABDDE3B}" destId="{1EB3D29E-D268-4C38-B317-15DB5A5CB0F5}" srcOrd="0" destOrd="2" presId="urn:microsoft.com/office/officeart/2005/8/layout/hList2"/>
    <dgm:cxn modelId="{FDCCD7E8-A043-4CD4-8204-4782620C24DC}" srcId="{7F8CB22F-ACA4-4456-ABA8-68652043978E}" destId="{FAF1D84B-34B2-49FB-8843-4AE373945CB0}" srcOrd="1" destOrd="0" parTransId="{6662454D-9EA5-438D-8A70-DFFE697A8B2A}" sibTransId="{4FE1FBBA-2E8D-42C8-AC21-52D2A0A0460F}"/>
    <dgm:cxn modelId="{52155E3F-6A71-4A8D-92A8-001EABE8A220}" type="presOf" srcId="{7BE0D034-233D-46F1-B788-7F5C7B6D885B}" destId="{FD3CF78C-73E4-41A7-9AAE-0F42582E1AFF}" srcOrd="0" destOrd="5" presId="urn:microsoft.com/office/officeart/2005/8/layout/hList2"/>
    <dgm:cxn modelId="{D7A975DA-D0AC-4BA4-9253-854E54EE1C80}" type="presParOf" srcId="{A0CBC2C1-102B-4F49-9B34-A2679341224F}" destId="{750FAD7A-0FAF-44F5-A814-FAFE47130D2F}" srcOrd="0" destOrd="0" presId="urn:microsoft.com/office/officeart/2005/8/layout/hList2"/>
    <dgm:cxn modelId="{691562F3-D152-4F69-8654-1ADA5BBD9F32}" type="presParOf" srcId="{750FAD7A-0FAF-44F5-A814-FAFE47130D2F}" destId="{88F8E2AE-58F6-45DD-B0F5-A4793F8A8F98}" srcOrd="0" destOrd="0" presId="urn:microsoft.com/office/officeart/2005/8/layout/hList2"/>
    <dgm:cxn modelId="{93B9639A-8819-4D8E-9D0D-8022D81EAA22}" type="presParOf" srcId="{750FAD7A-0FAF-44F5-A814-FAFE47130D2F}" destId="{1EB3D29E-D268-4C38-B317-15DB5A5CB0F5}" srcOrd="1" destOrd="0" presId="urn:microsoft.com/office/officeart/2005/8/layout/hList2"/>
    <dgm:cxn modelId="{955FA267-5E16-4856-B5D4-8B262EB4B64C}" type="presParOf" srcId="{750FAD7A-0FAF-44F5-A814-FAFE47130D2F}" destId="{E49F03FE-7622-4E84-8DA6-F677ACB4A40D}" srcOrd="2" destOrd="0" presId="urn:microsoft.com/office/officeart/2005/8/layout/hList2"/>
    <dgm:cxn modelId="{DFC814C6-9C9C-4524-91EB-33ED5888C3D8}" type="presParOf" srcId="{A0CBC2C1-102B-4F49-9B34-A2679341224F}" destId="{24200B0B-2BB2-480D-98EF-C4F6782F1F34}" srcOrd="1" destOrd="0" presId="urn:microsoft.com/office/officeart/2005/8/layout/hList2"/>
    <dgm:cxn modelId="{F7A50224-FC0D-4F03-8CEC-DC1923D12C0D}" type="presParOf" srcId="{A0CBC2C1-102B-4F49-9B34-A2679341224F}" destId="{E6C4ED3D-D6BE-47D3-AEA3-44635297D026}" srcOrd="2" destOrd="0" presId="urn:microsoft.com/office/officeart/2005/8/layout/hList2"/>
    <dgm:cxn modelId="{E621EED1-6496-4A34-BE9A-FDD9E95BAE5E}" type="presParOf" srcId="{E6C4ED3D-D6BE-47D3-AEA3-44635297D026}" destId="{1A3BE68F-3FF5-4E16-B61E-90AF01B59175}" srcOrd="0" destOrd="0" presId="urn:microsoft.com/office/officeart/2005/8/layout/hList2"/>
    <dgm:cxn modelId="{AAAAA8C4-C898-453E-8A66-0BFB60BA01B7}" type="presParOf" srcId="{E6C4ED3D-D6BE-47D3-AEA3-44635297D026}" destId="{0D06875E-D05E-4218-9C93-B24043B0A0B6}" srcOrd="1" destOrd="0" presId="urn:microsoft.com/office/officeart/2005/8/layout/hList2"/>
    <dgm:cxn modelId="{D6CB7E9A-33F4-459D-BBB6-5CFAF2A8171C}" type="presParOf" srcId="{E6C4ED3D-D6BE-47D3-AEA3-44635297D026}" destId="{781E164C-97BF-47CE-9F8C-F7816366C084}" srcOrd="2" destOrd="0" presId="urn:microsoft.com/office/officeart/2005/8/layout/hList2"/>
    <dgm:cxn modelId="{DB13893E-96D3-4C07-9956-690807C486F2}" type="presParOf" srcId="{A0CBC2C1-102B-4F49-9B34-A2679341224F}" destId="{AEAC8162-96EA-4B78-A729-E5D12DF915AD}" srcOrd="3" destOrd="0" presId="urn:microsoft.com/office/officeart/2005/8/layout/hList2"/>
    <dgm:cxn modelId="{23D1A60D-9220-4227-8BFE-6DA42372C63A}" type="presParOf" srcId="{A0CBC2C1-102B-4F49-9B34-A2679341224F}" destId="{C1C89BB3-F4CE-4A92-9F52-58A42A1DE886}" srcOrd="4" destOrd="0" presId="urn:microsoft.com/office/officeart/2005/8/layout/hList2"/>
    <dgm:cxn modelId="{79592A55-4652-4A8C-B5CD-B4D12F7D5E86}" type="presParOf" srcId="{C1C89BB3-F4CE-4A92-9F52-58A42A1DE886}" destId="{9C088EFC-5049-4E33-B559-25F1EB0255D1}" srcOrd="0" destOrd="0" presId="urn:microsoft.com/office/officeart/2005/8/layout/hList2"/>
    <dgm:cxn modelId="{83317469-F834-4A16-9EDD-DE5CF70AD3A9}" type="presParOf" srcId="{C1C89BB3-F4CE-4A92-9F52-58A42A1DE886}" destId="{FD3CF78C-73E4-41A7-9AAE-0F42582E1AFF}" srcOrd="1" destOrd="0" presId="urn:microsoft.com/office/officeart/2005/8/layout/hList2"/>
    <dgm:cxn modelId="{C7559C1B-264B-4CFD-AF49-A9DA19C9147F}" type="presParOf" srcId="{C1C89BB3-F4CE-4A92-9F52-58A42A1DE886}" destId="{11FC953D-4656-4935-95D7-4B601D8D9E72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9F1BD4-363E-4B16-885A-B0F73FC06606}" type="datetimeFigureOut">
              <a:rPr lang="ru-RU" smtClean="0"/>
              <a:pPr/>
              <a:t>23.11.2012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867E78-4531-4E41-BBC8-F9616E4949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pr@socio.msu.r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Социологический   факультет </a:t>
            </a:r>
          </a:p>
          <a:p>
            <a:pPr algn="r"/>
            <a:r>
              <a:rPr lang="ru-RU" sz="2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МГУ имени  М. В. Ломоносова </a:t>
            </a:r>
            <a:endParaRPr lang="ru-RU" sz="20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14364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</a:t>
            </a:r>
            <a:r>
              <a:rPr lang="ru-RU" sz="1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</a:t>
            </a:r>
            <a:r>
              <a:rPr lang="ru-RU" sz="1200" b="1" dirty="0" smtClean="0">
                <a:solidFill>
                  <a:srgbClr val="0000CC"/>
                </a:solidFill>
              </a:rPr>
              <a:t>ноября 2012     </a:t>
            </a:r>
            <a:r>
              <a:rPr lang="ru-RU" sz="1200" dirty="0" smtClean="0">
                <a:solidFill>
                  <a:srgbClr val="0000CC"/>
                </a:solidFill>
              </a:rPr>
              <a:t>   Социологический ф-та МГУ имени  М.В. Ломоносова</a:t>
            </a:r>
          </a:p>
          <a:p>
            <a:r>
              <a:rPr lang="ru-RU" sz="1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785926"/>
            <a:ext cx="65722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О проведении  практики для                </a:t>
            </a: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первого курса» 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квалификация (степень) выпускника  «бакалавр»</a:t>
            </a:r>
          </a:p>
          <a:p>
            <a:pPr lvl="0"/>
            <a:r>
              <a:rPr lang="ru-RU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направление подготовки №040200 «Социология</a:t>
            </a:r>
          </a:p>
          <a:p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714884"/>
            <a:ext cx="50006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Селезнева Татьяна Васильевна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отдела организации практик и связей с работодателями</a:t>
            </a:r>
          </a:p>
          <a:p>
            <a:pPr algn="ctr"/>
            <a:r>
              <a:rPr lang="ru-RU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Социологического  факультета    МГУ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8186" y="557214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ru-RU" sz="1200" dirty="0" smtClean="0">
              <a:solidFill>
                <a:srgbClr val="0000CC"/>
              </a:solidFill>
            </a:endParaRPr>
          </a:p>
          <a:p>
            <a:r>
              <a:rPr lang="ru-RU" sz="1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200" dirty="0"/>
          </a:p>
        </p:txBody>
      </p:sp>
      <p:pic>
        <p:nvPicPr>
          <p:cNvPr id="9" name="Рисунок 8" descr="logo_soc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57166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прохождения данной практики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практикант  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приобрести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  и  профессиональные   компетенции 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 основы  знаний  для  их приобретения в результате  ООП:</a:t>
            </a:r>
          </a:p>
          <a:p>
            <a:endParaRPr lang="ru-RU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 знаниями о предмете и объектах изучения, количественных и качественных методах исследования, современных концепциях; умение, используя междисциплинарные системные связи наук, осознавать основные методологические социальные проблемы с целью планирования устойчивого развития (Б-ОНК-1);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владение навыками использования программных средств и работы в компьютерных сетях, использования ресурсов Интернет; владение основными методами, способами и средствами получения, хранения, переработки информации (Б-ИК-3);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использовать современную вычислительную технику и специализированное программное обеспечение в профессиональной, в том числе научно-исследовательской работе (Б-ИК-4);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к самостоятельному обучению, построению и реализации перспективных линий образовательного, интеллектуального, культурного, нравственного и профессионального саморазвития и самосовершенствования (Б-ИК-9).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sz="9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к поиску, критическому анализу, обобщению и систематизации информации, к постановке целей профессиональной деятельности, выбору оптимальных путей и методов их достижения (Б-СК-1);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руководствоваться в профессиональном поведении этическими и нравственными нормами, изложенными в кодексе социолога (Б-СК-3).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 классическими и современными методологическими подходами и методами социологических исследований (Б-ПК - 1);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составлять, оформлять и представлять результаты научно-прикладной деятельности заказчику и общественности в соответствии с российскими и международными нормативными документами и стандартами, научными и специальными требованиями презентации (Б-ПК – 4);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формировать, верифицировать и анализировать информационные массивы, обеспечивающие мониторинг социальной сферы, разработку управленческого воздействия на неё и оценку эффекта управленческого воздействия (Б-ПК - 11);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8581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008E"/>
              </a:solidFill>
            </a:endParaRPr>
          </a:p>
          <a:p>
            <a:r>
              <a:rPr lang="ru-RU" sz="2000" dirty="0" smtClean="0">
                <a:solidFill>
                  <a:srgbClr val="00008E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формой проведения практики является </a:t>
            </a:r>
          </a:p>
          <a:p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 студентов при выполнении полевых работ</a:t>
            </a:r>
          </a:p>
          <a:p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практических  заданий  в малых  проектных  группах  под руководством кураторов в процессе участия в: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Мастер-классах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Тренингах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Практикумах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Выполнении упражнений на решение практических задач</a:t>
            </a:r>
          </a:p>
          <a:p>
            <a:endParaRPr lang="ru-RU" sz="2000" b="1" i="1" dirty="0" smtClean="0">
              <a:solidFill>
                <a:srgbClr val="00008E"/>
              </a:solidFill>
            </a:endParaRPr>
          </a:p>
          <a:p>
            <a:endParaRPr lang="ru-RU" sz="2000" b="1" i="1" dirty="0" smtClean="0">
              <a:solidFill>
                <a:srgbClr val="00008E"/>
              </a:solidFill>
            </a:endParaRPr>
          </a:p>
          <a:p>
            <a:endParaRPr lang="ru-RU" sz="2000" i="1" dirty="0" smtClean="0">
              <a:solidFill>
                <a:srgbClr val="00008E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9"/>
            <a:ext cx="892971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Практика включает:</a:t>
            </a:r>
          </a:p>
          <a:p>
            <a:r>
              <a:rPr lang="ru-RU" sz="2000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механизмы закрепления навыков работы   </a:t>
            </a:r>
          </a:p>
          <a:p>
            <a:r>
              <a:rPr lang="ru-RU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информационными документами,  аналитическими записками</a:t>
            </a:r>
          </a:p>
          <a:p>
            <a:r>
              <a:rPr lang="ru-RU" sz="2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учебными документами 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механизмы закрепления навыков при работе  с пакетом программ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- Word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+тесты , упражнения, задания</a:t>
            </a:r>
          </a:p>
          <a:p>
            <a:endParaRPr lang="ru-RU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механизмы закрепления навыков при работе с информацией и информационными ресурсами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+тесты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механизмы закрепления навыков  коммуникации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 и тренинги по управлению  профессиональной  коммуникацией </a:t>
            </a:r>
          </a:p>
          <a:p>
            <a:pPr lvl="0"/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 и тренинги по управлению рабочим временем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практике - основы публичных выступлений и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самопрезентации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00CC"/>
                </a:solidFill>
              </a:rPr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Учебно-методическое   обеспечение   самостоятельной      работы студентов        на   учебной    практике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  для   самоконтроля   и    прохождения    промежуточной аттестации,    задания  для   подготовки   к   лабораторным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(практическим и консультационным) занятиям 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подготовительного, оперативного    и   отчетного   этапа 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представляют   преподаватели   и   сотрудники, осуществляющие работу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практикантами  по  каждому  блоку  плана  проведения  практики.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контроля  промежуточной аттестации  и   по   итогам  учебной практики: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и контроль над практикой осуществляется со  стороны руководителей учебной практики и Отдела организации практик и связей с работодателями.</a:t>
            </a:r>
          </a:p>
          <a:p>
            <a:endParaRPr lang="ru-RU" sz="2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прохождения практики  ( выполнения  практикантом практической работы)  и промежуточную аттестацию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(тестирование) осуществляют преподаватели и научные сотрудники,  осуществляющие консультационную, учебно-практическую работу в каждом блоке по плану прохождения практики студентом.</a:t>
            </a:r>
          </a:p>
          <a:p>
            <a:endPara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Промежуточная </a:t>
            </a:r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 включает в себя контроль куратором  практики  степени  выполнения индивидуальных заданий Дневника-плана  практики. </a:t>
            </a:r>
          </a:p>
          <a:p>
            <a:endParaRPr lang="ru-RU" sz="2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и защита результатов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итогам работы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 учебной практики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  на ЗАКЛЮЧИТЕЛЬНОМ  ЭТАПЕ  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форме  дифференцированного  зачета  (с оценкой)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 комиссией социологического факультета МГУ.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928670"/>
          <a:ext cx="7715303" cy="5072098"/>
        </p:xfrm>
        <a:graphic>
          <a:graphicData uri="http://schemas.openxmlformats.org/drawingml/2006/table">
            <a:tbl>
              <a:tblPr/>
              <a:tblGrid>
                <a:gridCol w="2664402"/>
                <a:gridCol w="2721302"/>
                <a:gridCol w="2329599"/>
              </a:tblGrid>
              <a:tr h="120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Calibri"/>
                          <a:cs typeface="Times New Roman"/>
                        </a:rPr>
                        <a:t>ЭТАПЫ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Calibri"/>
                          <a:cs typeface="Times New Roman"/>
                        </a:rPr>
                        <a:t>ПРОХОЖДЕНИЯ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Calibri"/>
                          <a:cs typeface="Times New Roman"/>
                        </a:rPr>
                        <a:t>ПРАКТИКИ</a:t>
                      </a:r>
                    </a:p>
                  </a:txBody>
                  <a:tcPr marL="10795" marR="10795" marT="1778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Виды учебной </a:t>
                      </a:r>
                      <a:r>
                        <a:rPr kumimoji="0" lang="ru-RU" sz="1400" b="1" kern="1200" dirty="0" smtClean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работы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kumimoji="0" lang="ru-RU" sz="1400" b="1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практике включая </a:t>
                      </a:r>
                      <a:r>
                        <a:rPr kumimoji="0" lang="ru-RU" sz="1400" b="1" kern="1200" dirty="0" smtClean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самостоятельную  </a:t>
                      </a:r>
                      <a:r>
                        <a:rPr kumimoji="0" lang="ru-RU" sz="1400" b="1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работу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Формы </a:t>
                      </a:r>
                      <a:endParaRPr kumimoji="0" lang="ru-RU" sz="1400" b="1" kern="1200" dirty="0" smtClean="0">
                        <a:solidFill>
                          <a:srgbClr val="FFFFFF"/>
                        </a:solidFill>
                        <a:latin typeface="Corbel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текущего </a:t>
                      </a:r>
                      <a:r>
                        <a:rPr kumimoji="0" lang="ru-RU" sz="1400" b="1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контроля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69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2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ПОДГОТОВИТЕЛЬНЫЙ 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(ОРГАНИЗАЦИОННЫЙ</a:t>
                      </a:r>
                      <a:r>
                        <a:rPr lang="ru-RU" sz="1400" b="1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  ЭТАП)</a:t>
                      </a:r>
                      <a:endParaRPr lang="ru-RU" sz="1400" b="1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Corbel" pitchFamily="34" charset="0"/>
                        <a:ea typeface="Calibri"/>
                        <a:cs typeface="Times New Roman"/>
                      </a:endParaRPr>
                    </a:p>
                    <a:p>
                      <a:pPr marL="21590" indent="4356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8F200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Проходит  в свободное </a:t>
                      </a:r>
                      <a:r>
                        <a:rPr lang="ru-RU" sz="1600" b="1" dirty="0" smtClean="0">
                          <a:solidFill>
                            <a:srgbClr val="F8F200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  от   </a:t>
                      </a:r>
                      <a:r>
                        <a:rPr lang="ru-RU" sz="1600" b="1" dirty="0">
                          <a:solidFill>
                            <a:srgbClr val="F8F200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учебных </a:t>
                      </a:r>
                      <a:r>
                        <a:rPr lang="ru-RU" sz="1600" b="1" dirty="0" smtClean="0">
                          <a:solidFill>
                            <a:srgbClr val="F8F200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занятий  </a:t>
                      </a:r>
                      <a:r>
                        <a:rPr lang="ru-RU" sz="1600" b="1" dirty="0">
                          <a:solidFill>
                            <a:srgbClr val="F8F200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600" dirty="0">
                        <a:solidFill>
                          <a:srgbClr val="F8F200"/>
                        </a:solidFill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Информационное сопровождение подготовки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    к  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практике. </a:t>
                      </a:r>
                      <a:endParaRPr lang="ru-RU" sz="14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Знакомство с программой практики  и содержанием работ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  в </a:t>
                      </a:r>
                      <a:r>
                        <a:rPr lang="ru-RU" sz="14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учебной группе.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Получение плана прохождения практики каждым студентом под руководством куратора практики/ руководителя практики.</a:t>
                      </a:r>
                      <a:endParaRPr lang="ru-RU" sz="1400" dirty="0">
                        <a:latin typeface="Corbel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Публичная и электронная информация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 (Отдел организации практик и связей с работодателями/руководители практики)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Дневник-план </a:t>
                      </a:r>
                      <a:r>
                        <a:rPr kumimoji="0" lang="ru-RU" sz="14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практики </a:t>
                      </a:r>
                      <a:r>
                        <a:rPr kumimoji="0" lang="ru-RU" sz="1400" kern="1200" dirty="0">
                          <a:solidFill>
                            <a:srgbClr val="FFFFFF"/>
                          </a:solidFill>
                          <a:latin typeface="Corbel" pitchFamily="34" charset="0"/>
                          <a:ea typeface="Calibri"/>
                          <a:cs typeface="Times New Roman"/>
                        </a:rPr>
                        <a:t>(Кураторы практики/ руководители практики/преподаватели социологического факультета)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ЭТАП ПРАКТИКИ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 в себя представление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Программных материалов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Регламентов  (порядка) прохождения практики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Требований и правил  подготовки  текущих  и  отчетных  документов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целью организации  рабочего  времени,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самостоятельной  работы  студентов,   </a:t>
            </a:r>
          </a:p>
          <a:p>
            <a:r>
              <a:rPr lang="ru-RU" sz="2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он-лайн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консультаций   для  составления  и самостоятельной реализации </a:t>
            </a:r>
          </a:p>
          <a:p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плана прохождения практики.</a:t>
            </a:r>
          </a:p>
          <a:p>
            <a:endParaRPr lang="ru-RU" sz="2000" dirty="0" smtClean="0"/>
          </a:p>
          <a:p>
            <a:r>
              <a:rPr lang="ru-RU" sz="20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 имеет   свой электронный почтовый ящик </a:t>
            </a:r>
          </a:p>
          <a:p>
            <a:r>
              <a:rPr lang="ru-RU" sz="2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(пароль к  почте  которого  предоставляется  всем  студентам).</a:t>
            </a:r>
          </a:p>
          <a:p>
            <a:r>
              <a:rPr lang="ru-RU" sz="2000" dirty="0" smtClean="0">
                <a:solidFill>
                  <a:srgbClr val="0000CC"/>
                </a:solidFill>
              </a:rPr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/>
          <a:lstStyle/>
          <a:p>
            <a:r>
              <a:rPr lang="ru-RU" dirty="0" smtClean="0"/>
              <a:t>Оперативный этап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8929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ПОИСК, ОТБОР   РЕСПОНДЕНТОВ  И    ПРОЦЕДУРА  СБОРА  ИНФОРМАЦИИ ПРОХОДИТ  В РАМКАХ ПОЛЕВЫХ РАБОТ (под наблюдением кураторов  групп)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качестве инструментария сбора   первичных данных  в 2012 году  практиканты  работали с Анкетой  для социологического опроса :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«Отношение абитуриентов МГУ к ЕГЭ  и их мнение  о перспективах образовательного  роста  выпускников  российских  школ».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   включала в себя Обращение к абитуриентам + 26 вопросов (включая социально-демографические данные об участниках опроса).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 включалась в рабочий массив только с информацией 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выборочной проверки работы интервьюера-практиканта                                                      ( Имя респондента + контактный номер телефона)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Ф.И.О. практиканта- интервьюера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Время, дата  проведения опроса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 куратора группы по практике  (подтверждающего  наблюдение о проведении опроса  практикантом-интервьюером).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00CC"/>
                </a:solidFill>
              </a:rPr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214950"/>
            <a:ext cx="8117928" cy="80021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ОЦЕНКА  ЭФФЕКТИВНОСТИ СОЦИАЛЬНЫХ ОРГАНИЗАЦИЙ –</a:t>
            </a:r>
          </a:p>
          <a:p>
            <a:r>
              <a:rPr lang="ru-RU" sz="1400" dirty="0" smtClean="0">
                <a:solidFill>
                  <a:srgbClr val="007033"/>
                </a:solidFill>
                <a:latin typeface="Arial Black" pitchFamily="34" charset="0"/>
              </a:rPr>
              <a:t> самый востребованный вид  деятельности  в  управлении </a:t>
            </a:r>
          </a:p>
          <a:p>
            <a:r>
              <a:rPr lang="ru-RU" sz="1400" dirty="0" smtClean="0">
                <a:solidFill>
                  <a:srgbClr val="007033"/>
                </a:solidFill>
                <a:latin typeface="Arial Black" pitchFamily="34" charset="0"/>
              </a:rPr>
              <a:t>современными процессами любого общества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5436104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АНАЛИТИЧЕСКАЯ  ДЕЯТЕЛЬНОСТЬ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</a:t>
            </a:r>
            <a:endParaRPr lang="ru-RU" dirty="0" smtClean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928802"/>
            <a:ext cx="6774611" cy="31700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7033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МНОГОФУНКЦИОНАЛЬНАЯ  ДЕЯТЕЛЬНОСТЬ </a:t>
            </a:r>
          </a:p>
          <a:p>
            <a:r>
              <a:rPr lang="ru-RU" b="1" dirty="0" smtClean="0">
                <a:solidFill>
                  <a:srgbClr val="007033"/>
                </a:solidFill>
                <a:latin typeface="Arial Black" pitchFamily="34" charset="0"/>
              </a:rPr>
              <a:t>с функциями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связей с общественностью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выстраивания  работы с клиентами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анализа  (рынка…..и др. институтов общества)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маркетинга ( в т.ч. методологии исследования)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работы с большими массивами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работы в мобильных проектных группах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2-х язычная  деятельность </a:t>
            </a:r>
          </a:p>
          <a:p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(русский +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английский </a:t>
            </a: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или др.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свободно</a:t>
            </a:r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6286520"/>
            <a:ext cx="36279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33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33"/>
                </a:solidFill>
                <a:latin typeface="Arial Black" pitchFamily="34" charset="0"/>
              </a:rPr>
              <a:t>Экспертная деятельность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7497565" cy="64633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САМЫЕ   ВОСТРЕБОВАННЫЕ  И  ВЫСОКООПЛАЧИВАЕМЫЕ     СФЕРЫ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ДЕЯТЕЛЬНОСТИ  на  пути   построения   карьеры  любого  выпускника 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286248" y="1643050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86116" y="6072206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</a:rPr>
              <a:t>На  следующем этапе все АНКЕТЫ, прошедшие проверку практикантами (под контролем  кураторов) включаются в обработку.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</a:rPr>
              <a:t>Практиканты осуществляют  все операции, связанные с «вводом», обработкой и  анализом данных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пакете  программ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–Excel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Получают  техническое задание для анализа  и представления полученных данных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пакете  программ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Point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проектной группой.</a:t>
            </a:r>
            <a:endParaRPr lang="ru-RU" dirty="0" smtClean="0">
              <a:solidFill>
                <a:srgbClr val="00008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</a:rPr>
              <a:t> Готовят  общий ОТЧЕТ-ПРЕЗЕНТАЦИЮ  </a:t>
            </a:r>
            <a:r>
              <a:rPr lang="ru-RU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 группы </a:t>
            </a:r>
            <a:r>
              <a:rPr lang="ru-RU" dirty="0" smtClean="0">
                <a:solidFill>
                  <a:srgbClr val="00008E"/>
                </a:solidFill>
              </a:rPr>
              <a:t>на основе полученных результатов  и  поиска информации  в различных  информационных ресурсах по заданной тематике.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8E"/>
                </a:solidFill>
              </a:rPr>
              <a:t>Готовят  </a:t>
            </a:r>
            <a:r>
              <a:rPr lang="ru-RU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</a:t>
            </a:r>
            <a:r>
              <a:rPr lang="ru-RU" dirty="0" smtClean="0">
                <a:solidFill>
                  <a:srgbClr val="00008E"/>
                </a:solidFill>
              </a:rPr>
              <a:t>  письменный ОТЧЕТ о прохождении практики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пакете  программ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Point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 smtClean="0">
              <a:solidFill>
                <a:srgbClr val="00008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8E"/>
                </a:solidFill>
              </a:rPr>
              <a:t>Сдают  куратору Дневник практики +  индивидуальный ОТЧЕТ (в печатном виде) для  допуска к зачету (с оценкой).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Представляют общий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ОТЧЕТ-ПРЕЗЕНТАЦИЮ</a:t>
            </a:r>
            <a:r>
              <a:rPr lang="ru-RU" b="1" dirty="0" smtClean="0">
                <a:solidFill>
                  <a:srgbClr val="00008E"/>
                </a:solidFill>
              </a:rPr>
              <a:t> результатов работы в проектной группе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по практике.</a:t>
            </a:r>
          </a:p>
          <a:p>
            <a:pPr lvl="0"/>
            <a:endParaRPr lang="ru-RU" b="1" dirty="0" smtClean="0">
              <a:solidFill>
                <a:srgbClr val="00008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 комиссией ф-та итогов работы практиканта  выводится на основе  </a:t>
            </a:r>
            <a:r>
              <a:rPr lang="ru-RU" b="1" i="1" dirty="0" smtClean="0">
                <a:solidFill>
                  <a:srgbClr val="000099"/>
                </a:solidFill>
              </a:rPr>
              <a:t>качества заполнения Дневника, качества  ОТЧЕТА и его индивидуального  стиля, содержания и формы электронной презентации, публичного представления  результатов работы на практике</a:t>
            </a:r>
            <a:r>
              <a:rPr lang="ru-RU" b="1" i="1" dirty="0" smtClean="0">
                <a:solidFill>
                  <a:srgbClr val="C00000"/>
                </a:solidFill>
              </a:rPr>
              <a:t>, а также рекомендательной оценки куратором работы студента в ходе учебной практики. </a:t>
            </a:r>
          </a:p>
          <a:p>
            <a:endParaRPr lang="ru-RU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929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ПРАКТИКА 1 курса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 образовательной программе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направление подготовки №040200 «Социология»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квалификация (степень) выпускника «бакалавр»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( очная 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очно-заочная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форма обучения)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Конец июня – начало июля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2 недели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</a:t>
            </a:r>
            <a:r>
              <a:rPr lang="ru-RU" sz="1000" b="1" dirty="0" smtClean="0">
                <a:solidFill>
                  <a:srgbClr val="0000CC"/>
                </a:solidFill>
              </a:rPr>
              <a:t>                                                                                                                                          23 ноября  2012 г. </a:t>
            </a:r>
            <a:r>
              <a:rPr lang="ru-RU" sz="1000" dirty="0" smtClean="0">
                <a:solidFill>
                  <a:srgbClr val="0000CC"/>
                </a:solidFill>
              </a:rPr>
              <a:t>  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6572272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CC"/>
                </a:solidFill>
              </a:rPr>
              <a:t>                                                                                                             23 ноября  2012 г.   Социологический ф-та МГУ имени  М.В. Ломоносова</a:t>
            </a:r>
            <a:endParaRPr lang="ru-RU" sz="1000" dirty="0">
              <a:solidFill>
                <a:srgbClr val="00008E"/>
              </a:solidFill>
            </a:endParaRPr>
          </a:p>
        </p:txBody>
      </p:sp>
      <p:pic>
        <p:nvPicPr>
          <p:cNvPr id="3074" name="Picture 2" descr="C:\Documents and Settings\1\Рабочий стол\2012_30окт_ конф -ППР\2012_Фото_ конф_30окт_ППР\P103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8850"/>
            <a:ext cx="10007194" cy="750539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429684" cy="107157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/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  (ОЖИДАНИЕ)     начала  ОТЧЕТА   ПЕРЕД   КОМИССИЕЙ      ФАКУЛЬТЕТА                                                      </a:t>
            </a:r>
            <a:r>
              <a:rPr lang="ru-RU" sz="1800" dirty="0" smtClean="0">
                <a:solidFill>
                  <a:srgbClr val="000099"/>
                </a:solidFill>
              </a:rPr>
              <a:t/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1 курса  специальность «Социология» </a:t>
            </a:r>
            <a:r>
              <a:rPr lang="ru-RU" sz="1800" dirty="0" smtClean="0">
                <a:solidFill>
                  <a:srgbClr val="000099"/>
                </a:solidFill>
              </a:rPr>
              <a:t>ПО   ИТОГАМ    ПРАКТИКИ </a:t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1800" dirty="0" smtClean="0">
                <a:solidFill>
                  <a:srgbClr val="000099"/>
                </a:solidFill>
              </a:rPr>
              <a:t>         «Обработка   и   представление   социальной   информации»  </a:t>
            </a:r>
            <a:r>
              <a:rPr lang="ru-RU" sz="1200" dirty="0" smtClean="0">
                <a:solidFill>
                  <a:srgbClr val="000099"/>
                </a:solidFill>
              </a:rPr>
              <a:t>(6 июля 2012г.)</a:t>
            </a:r>
            <a:endParaRPr lang="ru-RU" sz="1200" dirty="0">
              <a:solidFill>
                <a:srgbClr val="000099"/>
              </a:solidFill>
            </a:endParaRPr>
          </a:p>
        </p:txBody>
      </p:sp>
      <p:pic>
        <p:nvPicPr>
          <p:cNvPr id="7" name="Рисунок 6" descr="logo_soc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657224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2012_30окт_ конф -ППР\2012_Фото_ конф_30окт_ППР\P103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6499" y="0"/>
            <a:ext cx="9480499" cy="7110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6643710"/>
            <a:ext cx="7929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F8F200"/>
                </a:solidFill>
              </a:rPr>
              <a:t>                                                                           </a:t>
            </a:r>
            <a:r>
              <a:rPr lang="ru-RU" sz="1200" b="1" i="1" dirty="0" smtClean="0">
                <a:solidFill>
                  <a:srgbClr val="F8F200"/>
                </a:solidFill>
              </a:rPr>
              <a:t> 23 н</a:t>
            </a:r>
            <a:r>
              <a:rPr lang="ru-RU" sz="1200" b="1" dirty="0" smtClean="0">
                <a:solidFill>
                  <a:srgbClr val="F8F200"/>
                </a:solidFill>
              </a:rPr>
              <a:t>оября 2012     </a:t>
            </a:r>
            <a:r>
              <a:rPr lang="ru-RU" sz="1200" dirty="0" smtClean="0">
                <a:solidFill>
                  <a:srgbClr val="F8F200"/>
                </a:solidFill>
              </a:rPr>
              <a:t> Социологический ф-та МГУ имени  М.В. Ломоносова</a:t>
            </a:r>
            <a:endParaRPr lang="ru-RU" sz="1200" dirty="0">
              <a:solidFill>
                <a:srgbClr val="F8F2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1928826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8F200"/>
                </a:solidFill>
              </a:rPr>
              <a:t>ОТЧЕТ </a:t>
            </a:r>
            <a:br>
              <a:rPr lang="ru-RU" sz="2400" dirty="0" smtClean="0">
                <a:solidFill>
                  <a:srgbClr val="F8F200"/>
                </a:solidFill>
              </a:rPr>
            </a:br>
            <a:r>
              <a:rPr lang="ru-RU" sz="2400" dirty="0" smtClean="0">
                <a:solidFill>
                  <a:srgbClr val="F8F200"/>
                </a:solidFill>
              </a:rPr>
              <a:t>ПО ИТОГАМ</a:t>
            </a:r>
            <a:br>
              <a:rPr lang="ru-RU" sz="2400" dirty="0" smtClean="0">
                <a:solidFill>
                  <a:srgbClr val="F8F200"/>
                </a:solidFill>
              </a:rPr>
            </a:br>
            <a:r>
              <a:rPr lang="ru-RU" sz="2400" dirty="0" smtClean="0">
                <a:solidFill>
                  <a:srgbClr val="F8F200"/>
                </a:solidFill>
              </a:rPr>
              <a:t> ПРАКТИКИ </a:t>
            </a:r>
            <a:br>
              <a:rPr lang="ru-RU" sz="2400" dirty="0" smtClean="0">
                <a:solidFill>
                  <a:srgbClr val="F8F200"/>
                </a:solidFill>
              </a:rPr>
            </a:br>
            <a:r>
              <a:rPr lang="ru-RU" sz="2400" dirty="0" smtClean="0">
                <a:solidFill>
                  <a:srgbClr val="F8F200"/>
                </a:solidFill>
              </a:rPr>
              <a:t>1 курса </a:t>
            </a:r>
            <a:br>
              <a:rPr lang="ru-RU" sz="2400" dirty="0" smtClean="0">
                <a:solidFill>
                  <a:srgbClr val="F8F200"/>
                </a:solidFill>
              </a:rPr>
            </a:br>
            <a:r>
              <a:rPr lang="ru-RU" sz="2400" dirty="0" smtClean="0">
                <a:solidFill>
                  <a:srgbClr val="F8F200"/>
                </a:solidFill>
              </a:rPr>
              <a:t> -будущие </a:t>
            </a:r>
            <a:br>
              <a:rPr lang="ru-RU" sz="2400" dirty="0" smtClean="0">
                <a:solidFill>
                  <a:srgbClr val="F8F200"/>
                </a:solidFill>
              </a:rPr>
            </a:br>
            <a:r>
              <a:rPr lang="ru-RU" sz="2400" dirty="0" smtClean="0">
                <a:solidFill>
                  <a:srgbClr val="F8F200"/>
                </a:solidFill>
              </a:rPr>
              <a:t>БАКАЛАВРЫ</a:t>
            </a:r>
            <a:endParaRPr lang="ru-RU" sz="2400" dirty="0">
              <a:solidFill>
                <a:srgbClr val="F8F200"/>
              </a:solidFill>
            </a:endParaRPr>
          </a:p>
        </p:txBody>
      </p:sp>
      <p:pic>
        <p:nvPicPr>
          <p:cNvPr id="6" name="Рисунок 5" descr="logo_soc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650081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6429396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 b="1" dirty="0" smtClean="0">
                <a:solidFill>
                  <a:srgbClr val="0000CC"/>
                </a:solidFill>
              </a:rPr>
              <a:t>16 ноября 2012     </a:t>
            </a:r>
            <a:r>
              <a:rPr lang="ru-RU" sz="1000" dirty="0" smtClean="0">
                <a:solidFill>
                  <a:srgbClr val="0000CC"/>
                </a:solidFill>
              </a:rPr>
              <a:t>Заседание Ученого Совета    Социологический ф-та МГУ имени  М.В. Ломоносова</a:t>
            </a:r>
            <a:endParaRPr lang="ru-RU" sz="1000" dirty="0">
              <a:solidFill>
                <a:srgbClr val="00008E"/>
              </a:solidFill>
            </a:endParaRPr>
          </a:p>
        </p:txBody>
      </p:sp>
      <p:pic>
        <p:nvPicPr>
          <p:cNvPr id="5123" name="Picture 3" descr="C:\Documents and Settings\1\Рабочий стол\2012_30окт_ конф -ППР\2012_Фото_ конф_30окт_ППР\P10306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786114" y="0"/>
            <a:ext cx="11060582" cy="8295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6429396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000" b="1" dirty="0" smtClean="0">
                <a:solidFill>
                  <a:srgbClr val="0000CC"/>
                </a:solidFill>
              </a:rPr>
              <a:t>16 ноября 2012     </a:t>
            </a:r>
            <a:r>
              <a:rPr lang="ru-RU" sz="1000" dirty="0" smtClean="0">
                <a:solidFill>
                  <a:srgbClr val="0000CC"/>
                </a:solidFill>
              </a:rPr>
              <a:t>Заседание Ученого Совета    Социологический ф-та МГУ имени  М.В. Ломоносова</a:t>
            </a:r>
            <a:endParaRPr lang="ru-RU" sz="1000" dirty="0">
              <a:solidFill>
                <a:srgbClr val="00008E"/>
              </a:solidFill>
            </a:endParaRPr>
          </a:p>
        </p:txBody>
      </p:sp>
      <p:pic>
        <p:nvPicPr>
          <p:cNvPr id="6146" name="Picture 2" descr="C:\Documents and Settings\1\Рабочий стол\2012_30окт_ конф -ППР\2012_Фото_ конф_30окт_ППР\P103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714356"/>
            <a:ext cx="9480499" cy="71103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85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8F200"/>
                </a:solidFill>
              </a:rPr>
              <a:t/>
            </a:r>
            <a:br>
              <a:rPr lang="ru-RU" dirty="0" smtClean="0">
                <a:solidFill>
                  <a:srgbClr val="F8F2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85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8F200"/>
                </a:solidFill>
              </a:rPr>
              <a:t>ОТЧЕТ  ПО  ИТОГАМ  ПРАКТИКИ </a:t>
            </a:r>
            <a:br>
              <a:rPr lang="ru-RU" dirty="0" smtClean="0">
                <a:solidFill>
                  <a:srgbClr val="F8F200"/>
                </a:solidFill>
              </a:rPr>
            </a:br>
            <a:r>
              <a:rPr lang="ru-RU" dirty="0" smtClean="0">
                <a:solidFill>
                  <a:srgbClr val="F8F200"/>
                </a:solidFill>
              </a:rPr>
              <a:t>1 курса  - будущие БАКАЛАВРЫ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6429396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8E"/>
                </a:solidFill>
              </a:rPr>
              <a:t>30 октября 2012     </a:t>
            </a:r>
            <a:r>
              <a:rPr lang="ru-RU" sz="1000" dirty="0" smtClean="0">
                <a:solidFill>
                  <a:srgbClr val="00008E"/>
                </a:solidFill>
              </a:rPr>
              <a:t>Конференция по итогам практики и связям с работодателями  Социологический ф-та МГУ имени  М.В. Ломоносова</a:t>
            </a:r>
            <a:endParaRPr lang="ru-RU" sz="1000" dirty="0">
              <a:solidFill>
                <a:srgbClr val="00008E"/>
              </a:solidFill>
            </a:endParaRPr>
          </a:p>
        </p:txBody>
      </p:sp>
      <p:pic>
        <p:nvPicPr>
          <p:cNvPr id="1026" name="Picture 2" descr="C:\Documents and Settings\1\Рабочий стол\2012_30окт_ конф -ППР\2012_Фото_ конф_30окт_ППР\P103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56" y="-714404"/>
            <a:ext cx="13694054" cy="10270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6429396"/>
            <a:ext cx="7929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8E"/>
                </a:solidFill>
              </a:rPr>
              <a:t>30 октября 2012     </a:t>
            </a:r>
            <a:r>
              <a:rPr lang="ru-RU" sz="1000" dirty="0" smtClean="0">
                <a:solidFill>
                  <a:srgbClr val="00008E"/>
                </a:solidFill>
              </a:rPr>
              <a:t>Конференция по итогам практики и связям с работодателями  Социологический ф-та МГУ имени  М.В. Ломоносова</a:t>
            </a:r>
            <a:endParaRPr lang="ru-RU" sz="1000" dirty="0">
              <a:solidFill>
                <a:srgbClr val="00008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785786" y="1142984"/>
            <a:ext cx="4419600" cy="3514531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2012_30окт_ конф -ППР\2012_Фото_ конф_30окт_ППР\P103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05279" y="-3154358"/>
            <a:ext cx="13342925" cy="10007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11740_1 сентяб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9698"/>
            <a:ext cx="7929586" cy="4991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 ВСЕМ   ЗА  СОТРУДНИЧЕСТВО!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ЖЕЛАЕМ  ВСЕМ  УДАЧИ 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92933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</a:rPr>
              <a:t>Дорогу   осилит   идущий…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838588"/>
          </a:xfrm>
        </p:spPr>
        <p:txBody>
          <a:bodyPr>
            <a:normAutofit lnSpcReduction="10000"/>
          </a:bodyPr>
          <a:lstStyle/>
          <a:p>
            <a:pPr algn="ctr"/>
            <a:endParaRPr lang="ru-RU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Татьяна Васильевна Селезнева</a:t>
            </a:r>
          </a:p>
          <a:p>
            <a:pPr algn="ctr"/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 отдела организации  практик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связей с работодателями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b="1" u="sng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pPr>
              <a:buNone/>
            </a:pPr>
            <a:endParaRPr lang="ru-RU" b="1" u="sng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pPr>
              <a:buNone/>
            </a:pPr>
            <a:r>
              <a:rPr lang="en-US" b="1" u="sng" dirty="0" err="1" smtClean="0">
                <a:solidFill>
                  <a:srgbClr val="C00000"/>
                </a:solidFill>
                <a:hlinkClick r:id="rId3"/>
              </a:rPr>
              <a:t>ppr</a:t>
            </a:r>
            <a:r>
              <a:rPr lang="ru-RU" b="1" u="sng" dirty="0" smtClean="0">
                <a:solidFill>
                  <a:srgbClr val="C00000"/>
                </a:solidFill>
                <a:hlinkClick r:id="rId3"/>
              </a:rPr>
              <a:t>@</a:t>
            </a:r>
            <a:r>
              <a:rPr lang="en-US" b="1" u="sng" dirty="0" smtClean="0">
                <a:solidFill>
                  <a:srgbClr val="C00000"/>
                </a:solidFill>
                <a:hlinkClick r:id="rId3"/>
              </a:rPr>
              <a:t>socio</a:t>
            </a:r>
            <a:r>
              <a:rPr lang="ru-RU" b="1" u="sng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en-US" b="1" u="sng" dirty="0" smtClean="0">
                <a:solidFill>
                  <a:srgbClr val="C00000"/>
                </a:solidFill>
                <a:hlinkClick r:id="rId3"/>
              </a:rPr>
              <a:t>msu</a:t>
            </a:r>
            <a:r>
              <a:rPr lang="ru-RU" b="1" u="sng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en-US" b="1" u="sng" dirty="0" smtClean="0">
                <a:solidFill>
                  <a:srgbClr val="C00000"/>
                </a:solidFill>
                <a:hlinkClick r:id="rId3"/>
              </a:rPr>
              <a:t>ru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84447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ИЗ  ЧЕГО  МЫ ИСХОДИЛИ?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ЛОГИКА РАЗРАБОТКИ ПРОГРАММЫ  ПРАКТИК 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Их организация?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Состав  и уровень квалификации преподавателей и научных сотрудников, задействованных  в практиках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могут и должны быть 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Возраст, пол, стаж, коммуникабельность,  специализация, опыт в прикладной социологии?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Зависит от  вида практики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Комиссия по практикам -  институт коллегиального оперативного принятия решений для оптимизации проведения практик.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Для чего он создавался?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Институт кураторов  практик в учебных группах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Что он дает?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Каждый вид практики является элементом системы практик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Предыдущая практика «подпирает» последующую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Основная задача практики  - развитие навыков практической  самостоятельной индивидуальной и проектной работы в  деятельности социолога на современном рынке труда.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rgbClr val="0000CC"/>
                </a:solidFill>
              </a:rPr>
              <a:t>23 ноября  2012г 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21508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СИСТЕМА  ПРАКТИК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 образовательных программах Социологического факультета МГУ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направление подготовки №040200 «Социология»</a:t>
            </a:r>
          </a:p>
          <a:p>
            <a:endParaRPr lang="ru-RU" dirty="0" smtClean="0"/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подготовки</a:t>
            </a:r>
            <a:r>
              <a:rPr lang="ru-RU" sz="1600" dirty="0" smtClean="0"/>
              <a:t>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профиль</a:t>
            </a:r>
            <a:endParaRPr lang="ru-RU" sz="1600" dirty="0" smtClean="0"/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обучения                       очная, 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очно-заочная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(вечерняя)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Квалификация (степень) выпускника   </a:t>
            </a:r>
            <a:r>
              <a:rPr lang="ru-RU" sz="1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«бакалавр»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Учебная практика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ПО  ОБРАБОТКЕ  И  ПРЕДСТАВЛЕНИЮ СОЦИАЛЬНОЙ ИНФОРМАЦИИ»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Учебная практика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«СОЦИОЛОГИЧЕСКАЯ  ИССЛЕДОВАТЕЛЬСКАЯ  ПОЛЕВАЯ ПРАКТИКА»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Практика является составной частью дисциплины «Методология  и методика социологического исследования». Проводится  на базе социологического факультета МГУ, является полевым этапом программы социологического исследования в рамках тематических студенческих проектов. Является маршрутной практикой проведения социологического исследования в г. Москве.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Производственная практика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«ПРОИЗВОДСТВЕННАЯ ПРАКТИКА»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Практика проходит как работа в организации по профилю  социологической деятельности, востребованной  на современном рынке труда. Практикант работает по плану деятельности (департаментов и отделов) принимающей организации.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Штриховая стрелка вправо 10"/>
          <p:cNvSpPr/>
          <p:nvPr/>
        </p:nvSpPr>
        <p:spPr>
          <a:xfrm>
            <a:off x="4286248" y="2000240"/>
            <a:ext cx="621218" cy="14287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1928794" y="1785926"/>
            <a:ext cx="549780" cy="14287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428860" y="1500174"/>
            <a:ext cx="549780" cy="14287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4296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Учебная практика 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квалификация (степень) выпускника «бакалавр»</a:t>
            </a:r>
          </a:p>
          <a:p>
            <a:endParaRPr lang="ru-RU" sz="1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ПО  ОБРАБОТКЕ  И   ПРЕДСТАВЛЕНИЮ   СОЦИАЛЬНОЙ   ИНФОРМАЦИИ»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Практика проводится в основном на базе социологического факультета МГУ,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с возможным привлечением специалистов и экспертов в области профессиональной социологической деятельности и возможностей их организаций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проведения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согласно учебному плану социологического факультета МГУ:</a:t>
            </a:r>
            <a:endParaRPr lang="ru-RU" b="1" dirty="0" smtClean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3143248"/>
          <a:ext cx="7143801" cy="2143142"/>
        </p:xfrm>
        <a:graphic>
          <a:graphicData uri="http://schemas.openxmlformats.org/drawingml/2006/table">
            <a:tbl>
              <a:tblPr/>
              <a:tblGrid>
                <a:gridCol w="1429709"/>
                <a:gridCol w="1456580"/>
                <a:gridCol w="1568807"/>
                <a:gridCol w="1568807"/>
                <a:gridCol w="1119898"/>
              </a:tblGrid>
              <a:tr h="535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практики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обучения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Семестр (курс)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8036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Учебная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Практика по обработке и представлению социальной информации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(после 1 курса)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семестра  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 недели)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  <a:tr h="803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Очно-заочная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(после 1 курса)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семестра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(2 недели)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5429264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  трудоемкость  практики  составляет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3 зачетных единицы = 108 академических часов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функции учебной практики состоят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формировании навыков профессиональной коммуникации и приобретении индивидуального и проектного  опыта  в  работе с социальной информацией для формирования и совершенствования компетенций, необходимых  для  современной  профессиональной деятельности   социолога.</a:t>
            </a:r>
            <a:endParaRPr lang="ru-RU" sz="2000" b="1" dirty="0" smtClean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вид практики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   возможность  студенту   подготовиться    к  изучению  дисциплин, преподаваемых  на   следующих  за  первым курсом, в том числе  к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дисциплине «Методология и методика социологического исследования», 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учебной практике «Социологическая исследовательская полевая практика» (весенний семестр 2 курса для очной и очно-заочной формы обучения), к работе в организациях-базах практики  для современной социологической деятельности  в   период производственной практики (после 6 семестра  для очной  и 8 семестра очно-заочной  формы обучения).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ПРАКТИКА   ПО   ОБРАБОТКЕ   И   ПРЕДСТАВЛЕНИЮ  СОЦИАЛЬНОЙ     ИНФОРМАЦИИ</a:t>
            </a:r>
            <a:r>
              <a:rPr lang="ru-RU" sz="1400" b="1" dirty="0" smtClean="0">
                <a:solidFill>
                  <a:srgbClr val="0066F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прохождения данной практики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практикант  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приобрести следующие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и навыки :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 умений и приобретение первичных профессиональных  навыков при исследовании социальных проблем в жизнедеятельности общества;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умений в формировании навыков поиска и получения информации для  реализации  настоящих учебных и будущих  профессиональных задач;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 теоретических и методических знаний о  социологической деятельности  и  культуре речи в  приобретении  навыков  профессиональной коммуникации;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  профессиональных коммуникативных  навыков, необходимых для проведения процедур сбора социологических данных;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навыков управления профессиональной коммуникацией;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 первичного опыта организационной работы социолога;</a:t>
            </a:r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 умений и  приобретение  навыков  в  подготовке  и самостоятельной работе  по  проведению полевых работ;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первичных навыков проектирования, корректировки и  реализации маршрутных  карт  выборки  в полевом этапе работы;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у студентов-практикантов навыков подготовки   и самостоятельного  проведения   процедуры  сбора социологических данных  в реальных условиях общения с респондентами;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у студентов-практикантов  первичных  навыков  обработки социологических данных и подготовки к дальнейшему анализу  после завершения процедуры сбора социологических данных;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теоретических и методических знаний для формирования  профессиональных  навыков  подготовки  первичных  социологических данных к  социологическому анализу, в том числе с помощью  пакетов  программ   по статистической  обработке  данных;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 умений      управления   рабочим   временем     и   применение полученного  опыта  в  организации   своей   работы   и  выполнения  плана прохождения практики;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приобретения  опыта  коллективной  и  групповой  работы в заданных условиях будущей профессиональной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  навыков   публичной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  презентации результатов   своей   работы;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профессиональных моральных и этических навыков работы социолога во взаимосвязи с профессиональным кодексом социолога .</a:t>
            </a:r>
          </a:p>
          <a:p>
            <a:pPr lvl="0"/>
            <a:endParaRPr lang="ru-RU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00CC"/>
                </a:solidFill>
              </a:rPr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/>
          </a:p>
          <a:p>
            <a:endParaRPr lang="ru-RU" sz="20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357958"/>
            <a:ext cx="7858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Arial Narrow" pitchFamily="34" charset="0"/>
              </a:rPr>
              <a:t> 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00CC"/>
                </a:solidFill>
              </a:rPr>
              <a:t> 23 ноября  2012г </a:t>
            </a:r>
            <a:r>
              <a:rPr lang="ru-RU" sz="1000" dirty="0" smtClean="0">
                <a:solidFill>
                  <a:srgbClr val="0000CC"/>
                </a:solidFill>
              </a:rPr>
              <a:t>Социологический ф-та МГУ имени  М.В. Ломоносова</a:t>
            </a:r>
            <a:r>
              <a:rPr lang="ru-RU" sz="1000" dirty="0" smtClean="0">
                <a:solidFill>
                  <a:srgbClr val="00008E"/>
                </a:solidFill>
              </a:rPr>
              <a:t> </a:t>
            </a:r>
            <a:endParaRPr lang="ru-RU" sz="1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logo_so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35795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«ПРАКТИКА   ПО   ОБРАБОТКЕ   И   ПРЕДСТАВЛЕНИЮ  СОЦИАЛЬНОЙ     ИНФОРМАЦИИ»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rgbClr val="00B0F0"/>
      </a:dk1>
      <a:lt1>
        <a:srgbClr val="FFFF6D"/>
      </a:lt1>
      <a:dk2>
        <a:srgbClr val="0000CC"/>
      </a:dk2>
      <a:lt2>
        <a:srgbClr val="FFF39D"/>
      </a:lt2>
      <a:accent1>
        <a:srgbClr val="FF0000"/>
      </a:accent1>
      <a:accent2>
        <a:srgbClr val="00B0F0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9529</TotalTime>
  <Words>1943</Words>
  <Application>Microsoft Office PowerPoint</Application>
  <PresentationFormat>Экран (4:3)</PresentationFormat>
  <Paragraphs>372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Оперативный этап </vt:lpstr>
      <vt:lpstr>Слайд 19</vt:lpstr>
      <vt:lpstr>Слайд 20</vt:lpstr>
      <vt:lpstr>Слайд 21</vt:lpstr>
      <vt:lpstr> ПОДГОТОВКА   (ОЖИДАНИЕ)     начала  ОТЧЕТА   ПЕРЕД   КОМИССИЕЙ      ФАКУЛЬТЕТА                                                                                                              1 курса  специальность «Социология» ПО   ИТОГАМ    ПРАКТИКИ           «Обработка   и   представление   социальной   информации»  (6 июля 2012г.)</vt:lpstr>
      <vt:lpstr> ОТЧЕТ  ПО ИТОГАМ  ПРАКТИКИ  1 курса   -будущие  БАКАЛАВРЫ</vt:lpstr>
      <vt:lpstr>Слайд 24</vt:lpstr>
      <vt:lpstr>Слайд 25</vt:lpstr>
      <vt:lpstr>Слайд 26</vt:lpstr>
      <vt:lpstr>Слайд 27</vt:lpstr>
      <vt:lpstr>СПАСИБО  ВСЕМ   ЗА  СОТРУДНИЧЕСТВО! ЖЕЛАЕМ  ВСЕМ  УДАЧИ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187</cp:revision>
  <dcterms:created xsi:type="dcterms:W3CDTF">2011-10-31T21:54:28Z</dcterms:created>
  <dcterms:modified xsi:type="dcterms:W3CDTF">2012-11-22T22:07:10Z</dcterms:modified>
</cp:coreProperties>
</file>