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803" autoAdjust="0"/>
  </p:normalViewPr>
  <p:slideViewPr>
    <p:cSldViewPr>
      <p:cViewPr varScale="1">
        <p:scale>
          <a:sx n="67" d="100"/>
          <a:sy n="67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FC3CD-C9B3-468D-837C-08562700E327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A0A4B-092A-4611-8618-448264920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035546"/>
          </a:xfrm>
        </p:spPr>
        <p:txBody>
          <a:bodyPr>
            <a:normAutofit/>
          </a:bodyPr>
          <a:lstStyle/>
          <a:p>
            <a:pPr hangingPunct="0"/>
            <a:r>
              <a:rPr lang="ru-RU" sz="900" dirty="0" smtClean="0"/>
              <a:t/>
            </a:r>
            <a:br>
              <a:rPr lang="ru-RU" sz="900" dirty="0" smtClean="0"/>
            </a:br>
            <a:r>
              <a:rPr lang="ru-RU" sz="900" dirty="0" smtClean="0"/>
              <a:t> </a:t>
            </a:r>
            <a:br>
              <a:rPr lang="ru-RU" sz="900" dirty="0" smtClean="0"/>
            </a:br>
            <a:r>
              <a:rPr lang="ru-RU" sz="900" dirty="0" smtClean="0"/>
              <a:t> </a:t>
            </a:r>
            <a:br>
              <a:rPr lang="ru-RU" sz="900" dirty="0" smtClean="0"/>
            </a:br>
            <a:endParaRPr lang="ru-RU" sz="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244407" cy="1964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7560840" cy="3888432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Сравнительный анализ учебных планов вузов России осуществляющих обучение по направлению подготовки </a:t>
            </a:r>
            <a: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«Социология» (</a:t>
            </a:r>
            <a:r>
              <a:rPr lang="ru-RU" sz="2800" b="1" dirty="0" err="1" smtClean="0">
                <a:solidFill>
                  <a:schemeClr val="tx1"/>
                </a:solidFill>
                <a:latin typeface="Bookman Old Style" pitchFamily="18" charset="0"/>
              </a:rPr>
              <a:t>бакалавриат</a:t>
            </a:r>
            <a:r>
              <a:rPr lang="ru-RU" sz="2800" b="1" dirty="0" smtClean="0">
                <a:solidFill>
                  <a:schemeClr val="tx1"/>
                </a:solidFill>
                <a:latin typeface="Bookman Old Style" pitchFamily="18" charset="0"/>
              </a:rPr>
              <a:t>)</a:t>
            </a:r>
          </a:p>
          <a:p>
            <a:endParaRPr lang="ru-RU" sz="2800" b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r"/>
            <a:r>
              <a:rPr lang="ru-RU" sz="1600" i="1" dirty="0" smtClean="0">
                <a:solidFill>
                  <a:srgbClr val="7030A0"/>
                </a:solidFill>
              </a:rPr>
              <a:t>Заместитель председателя УМС по </a:t>
            </a:r>
          </a:p>
          <a:p>
            <a:pPr algn="r"/>
            <a:r>
              <a:rPr lang="ru-RU" sz="1600" i="1" dirty="0" smtClean="0">
                <a:solidFill>
                  <a:srgbClr val="7030A0"/>
                </a:solidFill>
              </a:rPr>
              <a:t>социологии и социальной антропологии </a:t>
            </a:r>
          </a:p>
          <a:p>
            <a:pPr algn="r"/>
            <a:r>
              <a:rPr lang="ru-RU" sz="1600" i="1" dirty="0" smtClean="0">
                <a:solidFill>
                  <a:srgbClr val="7030A0"/>
                </a:solidFill>
              </a:rPr>
              <a:t>УМО по классическому университетскому образованию</a:t>
            </a:r>
          </a:p>
          <a:p>
            <a:pPr algn="r"/>
            <a:r>
              <a:rPr lang="ru-RU" sz="1600" i="1" dirty="0" smtClean="0">
                <a:solidFill>
                  <a:srgbClr val="7030A0"/>
                </a:solidFill>
              </a:rPr>
              <a:t>к.э.н., доцент Зырянов В.В.</a:t>
            </a:r>
          </a:p>
          <a:p>
            <a:endParaRPr lang="ru-RU" sz="28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ru-RU" sz="2000" b="1" u="sng" dirty="0" smtClean="0">
                <a:latin typeface="Bookman Old Style" pitchFamily="18" charset="0"/>
              </a:rPr>
              <a:t>Группа </a:t>
            </a:r>
            <a:r>
              <a:rPr lang="ru-RU" sz="2000" b="1" u="sng" dirty="0" err="1" smtClean="0">
                <a:latin typeface="Bookman Old Style" pitchFamily="18" charset="0"/>
              </a:rPr>
              <a:t>общепрофессиональных</a:t>
            </a:r>
            <a:r>
              <a:rPr lang="ru-RU" sz="2000" b="1" u="sng" dirty="0" smtClean="0">
                <a:latin typeface="Bookman Old Style" pitchFamily="18" charset="0"/>
              </a:rPr>
              <a:t> дисциплин (продолжение)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214422"/>
          <a:ext cx="8644000" cy="5429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3140"/>
                <a:gridCol w="1571636"/>
                <a:gridCol w="758616"/>
                <a:gridCol w="860602"/>
                <a:gridCol w="1059201"/>
                <a:gridCol w="728202"/>
                <a:gridCol w="860602"/>
                <a:gridCol w="662001"/>
              </a:tblGrid>
              <a:tr h="76089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Дисциплины</a:t>
                      </a:r>
                      <a:r>
                        <a:rPr lang="ru-RU" b="1" baseline="0" dirty="0" smtClean="0"/>
                        <a:t> </a:t>
                      </a:r>
                      <a:endParaRPr lang="ru-RU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baseline="0" dirty="0" smtClean="0"/>
                        <a:t>цикла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зачётных единиц на дисциплины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Наличие / отсутствие дисциплины</a:t>
                      </a:r>
                      <a:r>
                        <a:rPr lang="ru-RU" b="1" baseline="0" dirty="0" smtClean="0"/>
                        <a:t> в </a:t>
                      </a:r>
                      <a:r>
                        <a:rPr lang="ru-RU" b="1" baseline="0" dirty="0" err="1" smtClean="0"/>
                        <a:t>уч</a:t>
                      </a:r>
                      <a:r>
                        <a:rPr lang="ru-RU" b="1" baseline="0" dirty="0" smtClean="0"/>
                        <a:t>. плане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0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МГУ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СПбГУ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НИУ</a:t>
                      </a:r>
                      <a:r>
                        <a:rPr lang="ru-RU" b="1" baseline="0" dirty="0" smtClean="0"/>
                        <a:t> ВШЭ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ЮФУ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УрФУ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РГСУ</a:t>
                      </a:r>
                      <a:endParaRPr lang="ru-RU" b="1" dirty="0"/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6559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2 - 4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559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статистика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3 - 4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559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Демография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3 - 5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276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Политология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2 - 3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559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экология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2 - 4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559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антропология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72547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Bookman Old Style" pitchFamily="18" charset="0"/>
              </a:rPr>
              <a:t>Группа специальных профессиональных дисциплин</a:t>
            </a:r>
            <a:endParaRPr lang="ru-RU" sz="2200" b="1" dirty="0">
              <a:latin typeface="Bookman Old Style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071548"/>
          <a:ext cx="8572563" cy="5500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20"/>
                <a:gridCol w="785818"/>
                <a:gridCol w="1071570"/>
                <a:gridCol w="1285885"/>
                <a:gridCol w="857257"/>
                <a:gridCol w="912088"/>
                <a:gridCol w="802425"/>
              </a:tblGrid>
              <a:tr h="85725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Дисциплины</a:t>
                      </a:r>
                      <a:r>
                        <a:rPr lang="ru-RU" b="1" baseline="0" dirty="0" smtClean="0"/>
                        <a:t> цикла</a:t>
                      </a:r>
                      <a:endParaRPr lang="ru-RU" b="1" dirty="0" smtClean="0"/>
                    </a:p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Наличие / отсутствие дисциплины</a:t>
                      </a:r>
                      <a:r>
                        <a:rPr lang="ru-RU" b="1" baseline="0" dirty="0" smtClean="0"/>
                        <a:t> в </a:t>
                      </a:r>
                      <a:r>
                        <a:rPr lang="ru-RU" b="1" baseline="0" dirty="0" err="1" smtClean="0"/>
                        <a:t>уч</a:t>
                      </a:r>
                      <a:r>
                        <a:rPr lang="ru-RU" b="1" baseline="0" dirty="0" smtClean="0"/>
                        <a:t>. плане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зачётных единиц на дисциплины</a:t>
                      </a:r>
                      <a:endParaRPr lang="ru-RU" b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0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СПбГУ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НИУ</a:t>
                      </a:r>
                      <a:r>
                        <a:rPr lang="ru-RU" b="1" baseline="0" dirty="0" smtClean="0"/>
                        <a:t> ВШЭ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ЮФУ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УрФУ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РГСУ</a:t>
                      </a:r>
                      <a:endParaRPr lang="ru-RU" b="1" dirty="0"/>
                    </a:p>
                  </a:txBody>
                  <a:tcPr anchor="ctr"/>
                </a:tc>
              </a:tr>
              <a:tr h="7004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Экономическа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 социология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+ 5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424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м/</a:t>
                      </a:r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отношений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452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религии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Этносоциология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семьи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культуры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Политическая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социология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Социология управления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357166"/>
            <a:ext cx="8858312" cy="610936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Дисциплины, которые в прежних стандартах были обязательными, теперь игнорируются (в нашей выборке в половине  - 5/6 учебных планов) или выносятся в разряд «по выбору», а значит, не закладываются в базу социологического образования – это: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молодёжи,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организаций,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воспитания,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Социолингвистика,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общественного мнения,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труда,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коммуникации.</a:t>
            </a:r>
            <a:endParaRPr kumimoji="0" lang="ru-RU" sz="23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Даже такая классическая дисциплина как </a:t>
            </a:r>
            <a:r>
              <a:rPr kumimoji="0" lang="ru-RU" sz="23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Социальная структура и стратификация </a:t>
            </a:r>
            <a:r>
              <a:rPr kumimoji="0" lang="ru-RU" sz="2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представлена только в МГУ, СПбГУ и ВШЭ.</a:t>
            </a:r>
            <a:endParaRPr kumimoji="0" lang="ru-RU" sz="23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4940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Анализ учебных планов показал, что они отражают некоторые «родовые» привязанности социологических факультетов и кафедр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 профилю вуза или к некоторым прежним наработкам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 Кроме того, прослеживается и некоторая зависимость учебных планов от необходимости в новых условиях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обеспечить нагрузкой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не только своих преподавателей, но и преподавателей других </a:t>
            </a: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кафедр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факультета. 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Так, учебный план </a:t>
            </a:r>
            <a:r>
              <a:rPr lang="ru-RU" sz="2200" b="1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НИУ ВШЭ </a:t>
            </a: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совершенно очевидно даже </a:t>
            </a:r>
            <a:r>
              <a:rPr lang="ru-RU" sz="2200" b="1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до </a:t>
            </a:r>
            <a:r>
              <a:rPr lang="ru-RU" sz="2200" b="1" dirty="0" err="1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профилизации</a:t>
            </a:r>
            <a:r>
              <a:rPr lang="ru-RU" sz="2200" b="1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имеет экономический вектор, о чем свидетельствую и приведённые выше данные о количестве </a:t>
            </a:r>
            <a:r>
              <a:rPr lang="ru-RU" sz="2200" dirty="0" err="1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з.е</a:t>
            </a: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 на Экономику и Экономическую социологию, а также наличие в плане таких дисциплин как </a:t>
            </a:r>
            <a:r>
              <a:rPr lang="ru-RU" sz="2200" i="1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потребления, Социология финансового поведения населения </a:t>
            </a: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как основных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и по выбору - </a:t>
            </a:r>
            <a:r>
              <a:rPr lang="ru-RU" sz="2200" i="1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хозяйственного развития, Экономика труда, Социология труда и занятости, Менеджмент, Маркетинг</a:t>
            </a:r>
            <a:endParaRPr lang="ru-RU" sz="2200" dirty="0" smtClean="0"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500042"/>
            <a:ext cx="8715436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Учебный план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РГСУ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также достаточно явно отражает тот факт, что приоритетным направлением в вузе является направление подготовки «Социальная работа» - отсюда целый блок дисциплин этой ориентации – </a:t>
            </a:r>
          </a:p>
          <a:p>
            <a:pPr marL="0" marR="0" lvl="0" indent="45085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Теория и практика социальной работы, </a:t>
            </a:r>
          </a:p>
          <a:p>
            <a:pPr marL="442913" marR="0" lvl="0" indent="7938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Теория и методика социальной работы, Социология социальной работы, </a:t>
            </a:r>
          </a:p>
          <a:p>
            <a:pPr marL="0" marR="0" lvl="0" indent="45085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социальной сферы,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Социология социальной политики, </a:t>
            </a:r>
          </a:p>
          <a:p>
            <a:pPr marL="0" marR="0" lvl="0" indent="45085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Теория и методика инклюзивного образования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на которые выделено 18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з.е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214290"/>
            <a:ext cx="8786874" cy="57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В учебном плане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СПбГУ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также угадываются значительные наработки факультета в области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Социальной антропологии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, что выражено в большем, чем  у остальных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университетов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числе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з.е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. непосредственно на эту дисциплину – 6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з.е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., а также таких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наличие дисциплин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как </a:t>
            </a:r>
          </a:p>
          <a:p>
            <a:pPr lvl="0" indent="265113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Bookman Old Style" pitchFamily="18" charset="0"/>
                <a:cs typeface="Times New Roman" pitchFamily="18" charset="0"/>
              </a:rPr>
              <a:t>Межкультурная коммуникация, </a:t>
            </a:r>
          </a:p>
          <a:p>
            <a:pPr lvl="0" indent="265113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Bookman Old Style" pitchFamily="18" charset="0"/>
                <a:cs typeface="Times New Roman" pitchFamily="18" charset="0"/>
              </a:rPr>
              <a:t>Современные теории культуры,</a:t>
            </a:r>
          </a:p>
          <a:p>
            <a:pPr lvl="0" indent="265113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Социология личности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(в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уч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планах </a:t>
            </a: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других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вузов её нет), </a:t>
            </a:r>
          </a:p>
          <a:p>
            <a:pPr marR="0" indent="265113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присутствие в блоке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дисциплин по выбору, эксклюзивных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предметов: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Times New Roman" pitchFamily="18" charset="0"/>
            </a:endParaRPr>
          </a:p>
          <a:p>
            <a:pPr marR="0" indent="265113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Bookman Old Style" pitchFamily="18" charset="0"/>
                <a:cs typeface="Times New Roman" pitchFamily="18" charset="0"/>
              </a:rPr>
              <a:t>Введение в социальную антропологию, </a:t>
            </a:r>
          </a:p>
          <a:p>
            <a:pPr marR="0" indent="265113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Bookman Old Style" pitchFamily="18" charset="0"/>
                <a:cs typeface="Times New Roman" pitchFamily="18" charset="0"/>
              </a:rPr>
              <a:t>Антропология города.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142852"/>
            <a:ext cx="8715436" cy="60016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ходе анализа обнаружилось, что ряд дисциплин прописанных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 ФГОС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оказался не востребованным социологическими факультетами и кафедрами при составлении своих учебных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планов.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Так не </a:t>
            </a:r>
            <a:r>
              <a:rPr lang="ru-RU" sz="24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нашлось места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таким дисциплинам как: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Экология,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Антропология,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Эволюционная биология,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Массовая коммуникация и общество,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Социология труда,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Социальная политика, </a:t>
            </a:r>
          </a:p>
          <a:p>
            <a:pPr marL="442913" marR="0" lvl="0" indent="79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Социология общественных движений и гражданского общества,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 Социология общественного мнения и Институциональная экономика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Times New Roman" pitchFamily="18" charset="0"/>
              </a:rPr>
              <a:t>использовались только ЮФУ.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796908"/>
          </a:xfrm>
          <a:solidFill>
            <a:srgbClr val="FFFF66"/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Вопросы, которые возникли в результате проведённого анализа: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357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1)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Не устанавливает ли современный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ФГОС (СУС) 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по социологии слишком широкие рамки, а значит, и слишком большие возможности вариации дисциплин и др. элементов ООП, чтобы отвечать требованиям работодателей к выпускнику с квалификацией «социолог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»? </a:t>
            </a:r>
          </a:p>
          <a:p>
            <a:pPr marL="0" indent="0">
              <a:buNone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2)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 Можно ли считать, что все вузы готовят бакалавров и магистров, которым в равной мере можно присваивать квалификацию «социолог»?</a:t>
            </a:r>
            <a:endParaRPr lang="ru-RU" sz="2400" dirty="0" smtClean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3)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 Позволяет ли  каждый из учебных планов и, соответствующие ООП на их основе, обеспечить заявленные во ФГОС (или СУС) и ООП компетенции и результаты обучения?</a:t>
            </a:r>
            <a:endParaRPr lang="ru-RU" sz="2400" dirty="0" smtClean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4)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 Можно ли и как осуществлять академическую мобильность при имеющемся различии учебных планов по набору дисциплин, </a:t>
            </a:r>
            <a:r>
              <a:rPr lang="ru-RU" sz="2400" dirty="0" err="1" smtClean="0">
                <a:latin typeface="+mj-lt"/>
                <a:ea typeface="+mj-ea"/>
                <a:cs typeface="+mj-cs"/>
              </a:rPr>
              <a:t>з.е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., отводимых на их изучение, месте дисциплин относительно друг друга в учебном плане?</a:t>
            </a:r>
            <a:endParaRPr lang="ru-RU" sz="2400" dirty="0" smtClean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ru-RU" sz="24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СПАСИБО ЗА ВНИМАНИЕ !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357166"/>
            <a:ext cx="85011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 настоящее время  </a:t>
            </a:r>
            <a:r>
              <a:rPr lang="ru-RU" b="1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более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130 вузов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России ведут подготовку социологов.  В них обучаются специалисты, бакалавры и магистры по очной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очно-заочной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формам обучения на бюджетной и возмездной основе, всего </a:t>
            </a:r>
            <a:r>
              <a:rPr lang="ru-RU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около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21,5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тысячи будущих социологов.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1538" y="1785929"/>
          <a:ext cx="7072362" cy="4950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5951"/>
                <a:gridCol w="2876411"/>
              </a:tblGrid>
              <a:tr h="51594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Федеральный округ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Число обучающихся (чел)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Центральный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8920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Северо-Западный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Южный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Приволжский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3370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Уральский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Сибирский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Дальневосточный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830</a:t>
                      </a:r>
                      <a:endParaRPr lang="ru-RU" sz="2400" dirty="0"/>
                    </a:p>
                  </a:txBody>
                  <a:tcPr anchor="ctr"/>
                </a:tc>
              </a:tr>
              <a:tr h="515941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Северо-Кавказский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350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8072494" cy="57861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В 21 субъекте федерации, нет вузов, готовящих социологов. </a:t>
            </a:r>
          </a:p>
          <a:p>
            <a:r>
              <a:rPr lang="ru-RU" sz="2400" u="sng" dirty="0" smtClean="0"/>
              <a:t>Республики :</a:t>
            </a:r>
          </a:p>
          <a:p>
            <a:r>
              <a:rPr lang="ru-RU" sz="2400" dirty="0" smtClean="0"/>
              <a:t>Марий Эл, Чувашская,</a:t>
            </a:r>
          </a:p>
          <a:p>
            <a:r>
              <a:rPr lang="ru-RU" sz="2400" dirty="0" smtClean="0"/>
              <a:t>Ингушетия, Кабардино-Балкарская, Карачаево-Черкесская, Чеченская, </a:t>
            </a:r>
          </a:p>
          <a:p>
            <a:r>
              <a:rPr lang="ru-RU" sz="2400" dirty="0" smtClean="0"/>
              <a:t> Адыгея, Калмыкия, </a:t>
            </a:r>
          </a:p>
          <a:p>
            <a:r>
              <a:rPr lang="ru-RU" sz="2400" dirty="0" smtClean="0"/>
              <a:t> Горный Алтай, Бурятия, Тыва,</a:t>
            </a:r>
          </a:p>
          <a:p>
            <a:r>
              <a:rPr lang="ru-RU" sz="2400" dirty="0" smtClean="0"/>
              <a:t> Коми.</a:t>
            </a:r>
          </a:p>
          <a:p>
            <a:endParaRPr lang="ru-RU" sz="1000" dirty="0" smtClean="0"/>
          </a:p>
          <a:p>
            <a:r>
              <a:rPr lang="ru-RU" sz="2400" dirty="0" smtClean="0"/>
              <a:t> </a:t>
            </a:r>
            <a:r>
              <a:rPr lang="ru-RU" sz="2400" u="sng" dirty="0" smtClean="0"/>
              <a:t>Камчатский край.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u="sng" dirty="0" smtClean="0"/>
              <a:t>Автономные округа: </a:t>
            </a:r>
          </a:p>
          <a:p>
            <a:r>
              <a:rPr lang="ru-RU" sz="2400" dirty="0" smtClean="0"/>
              <a:t>Ненецкий, Чукотский и Ханты-Мансийский, </a:t>
            </a:r>
          </a:p>
          <a:p>
            <a:r>
              <a:rPr lang="ru-RU" sz="2400" u="sng" dirty="0" smtClean="0"/>
              <a:t>Области:</a:t>
            </a:r>
          </a:p>
          <a:p>
            <a:r>
              <a:rPr lang="ru-RU" sz="2400" dirty="0" smtClean="0"/>
              <a:t> Калужская, </a:t>
            </a:r>
          </a:p>
          <a:p>
            <a:r>
              <a:rPr lang="ru-RU" sz="2400" dirty="0" smtClean="0"/>
              <a:t>Ленинградская, Новгородская, Псковская.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15436" cy="1000132"/>
          </a:xfrm>
          <a:solidFill>
            <a:srgbClr val="FFFF66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latin typeface="Bookman Old Style" pitchFamily="18" charset="0"/>
              </a:rPr>
              <a:t>Рейтинг </a:t>
            </a:r>
            <a:r>
              <a:rPr lang="ru-RU" sz="2000" dirty="0" smtClean="0">
                <a:latin typeface="Bookman Old Style" pitchFamily="18" charset="0"/>
              </a:rPr>
              <a:t>крупнейших </a:t>
            </a:r>
            <a:r>
              <a:rPr lang="ru-RU" sz="2000" dirty="0" smtClean="0">
                <a:latin typeface="Bookman Old Style" pitchFamily="18" charset="0"/>
              </a:rPr>
              <a:t>суммарных наборов социологов на программы подготовки </a:t>
            </a:r>
            <a:r>
              <a:rPr lang="ru-RU" sz="2000" b="1" dirty="0" smtClean="0">
                <a:latin typeface="Bookman Old Style" pitchFamily="18" charset="0"/>
              </a:rPr>
              <a:t>бакалавров и магистров</a:t>
            </a:r>
            <a:r>
              <a:rPr lang="ru-RU" sz="2000" dirty="0" smtClean="0">
                <a:latin typeface="Bookman Old Style" pitchFamily="18" charset="0"/>
              </a:rPr>
              <a:t> </a:t>
            </a: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>в </a:t>
            </a:r>
            <a:r>
              <a:rPr lang="ru-RU" sz="2000" dirty="0" smtClean="0">
                <a:latin typeface="Bookman Old Style" pitchFamily="18" charset="0"/>
              </a:rPr>
              <a:t>2010 и  2012 гг.  </a:t>
            </a:r>
            <a:endParaRPr lang="ru-RU" sz="2000" dirty="0">
              <a:latin typeface="Bookman Old Style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214422"/>
          <a:ext cx="8715436" cy="5476242"/>
        </p:xfrm>
        <a:graphic>
          <a:graphicData uri="http://schemas.openxmlformats.org/drawingml/2006/table">
            <a:tbl>
              <a:tblPr/>
              <a:tblGrid>
                <a:gridCol w="5761564"/>
                <a:gridCol w="1476936"/>
                <a:gridCol w="1476936"/>
              </a:tblGrid>
              <a:tr h="6423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Университет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зачисленных на 1 курс (чел)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ГУ «Высшая Школа Экономики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»  (НИУ ВШЭ)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245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227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СПбГУ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217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МГУ имени М.В.Ломоносова (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соц.</a:t>
                      </a:r>
                      <a:r>
                        <a:rPr lang="ru-RU" sz="18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ф</a:t>
                      </a:r>
                      <a:r>
                        <a:rPr lang="ru-RU" sz="1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ак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166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СПб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филиал ГУ ВШЭ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Московский педагогический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131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Уральский ГУ имени А.М. Горького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 2011 г.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УрФУ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Башкирский ГУ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Алтайский ГУ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Тульский ГУ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РГСУ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Сибирский ФУ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Южный ФУ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Дальневосточный ФУ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283" marR="612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Анализ динамики и численности приёма на программы бакалавриата и магистратуры позволяет, на наш взгляд, сделать несколько </a:t>
            </a:r>
            <a:r>
              <a:rPr lang="ru-RU" sz="2000" u="sng" dirty="0" smtClean="0"/>
              <a:t>выводов:</a:t>
            </a:r>
            <a:endParaRPr lang="ru-RU" sz="2000" u="sng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928670"/>
            <a:ext cx="8715436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9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о-первых,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доля </a:t>
            </a: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внебюджетных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наборов в общей численности приёмов на </a:t>
            </a: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бакалавриат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большинстве вузов находится в пределах от 25 до 50%, исключения - Сибирский ФУ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78% и Санкт-Петербургский филиал НИУ ВШЭ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13%,</a:t>
            </a:r>
            <a:r>
              <a:rPr kumimoji="0" lang="ru-RU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объяснимо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Красноярском крае Сибирский ФУ, это единственное место, где готовят социологов, а в Санкт-Петербурге, напротив, их готовят кроме, филиала ВШЭ, еще в семи университетах.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В-вторых,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</a:t>
            </a: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магистров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подавляющем большинстве вузов либо отсутствует, либо имеет незначительный контингент (7-13 человек), исключения составляют НИУ ВШЭ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93 человека (!!!), СПбГУ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78, и МПГУ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35.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В-третьих,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внебюджетных наборов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общей численности приёмов </a:t>
            </a: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магистратуру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весьма незначительна (7% в СПбГУ), либо равна нулю (МПГУ).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В-четвёртых,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создании федеральных университетов, если в них до этого не было подготовки социологов, то её почти сразу же открыли или усилили.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В-пятых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2012 году </a:t>
            </a: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отмечен спад приёма во всех вузах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кроме СПбГУ, что вызвано особо неблагоприятной демографической ситуацией в 2012 году и возрастанием конкуренции, т.к. социологические факультеты и отделения продолжают открываться, при этом </a:t>
            </a: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падение приёма в нестоличных вузах значительно больше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в московских и санкт-петербургских (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Алтайский ГУ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4 раза, Тульский ГУ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 раза, Башкирский ГУ на 45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%).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214290"/>
            <a:ext cx="878687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Исходными позициями анализа должны были бы быть положения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Профессионального стандарта социолога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однако, его пока нет. Поэтому наиболее приемлемыми критериями анализа учебных планов должны служить Образовательные стандарты – ФГОС и самостоятельно устанавливаемые стандарты (СУС), которые могут быть разработаны вузами, имеющими на это право, а также соответствие их основным тенденциям и параметрам социологического образования в лучших университетах мира.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Для сравнения были выбраны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учебные планы социологического факультета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МГУ,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СПбГУ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НИУ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ВШЭ, ЮФУ,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УрФУ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и РГСУ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Выбор этих вузов продиктован тем, что НИУ ВШЭ представляет либеральную линию социологического образования, ЮФУ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УрФУ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– сильные и достаточно независимые региональные центры, причём все указанные выше вузы имеют право работать по собственным стандартам, а в РГСУ – работает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один из наиболее самостоятельных социологических факультетов, работающих по ФГОС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. Кроме того, учебные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планы этих университетов можно было получить в открытом доступе.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72560" cy="500066"/>
          </a:xfrm>
        </p:spPr>
        <p:txBody>
          <a:bodyPr>
            <a:normAutofit fontScale="90000"/>
          </a:bodyPr>
          <a:lstStyle/>
          <a:p>
            <a:r>
              <a:rPr lang="ru-RU" sz="2400" b="1" u="sng" dirty="0" smtClean="0">
                <a:latin typeface="Bookman Old Style" pitchFamily="18" charset="0"/>
              </a:rPr>
              <a:t>Гуманитарный, социальный и экономический цикл.</a:t>
            </a:r>
            <a:r>
              <a:rPr lang="ru-RU" sz="2400" b="1" dirty="0" smtClean="0">
                <a:latin typeface="Bookman Old Style" pitchFamily="18" charset="0"/>
              </a:rPr>
              <a:t> </a:t>
            </a:r>
            <a:endParaRPr lang="ru-RU" sz="2400" b="1" dirty="0">
              <a:latin typeface="Bookman Old Style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142984"/>
          <a:ext cx="8286808" cy="5538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826"/>
                <a:gridCol w="1000132"/>
                <a:gridCol w="1071570"/>
                <a:gridCol w="1143008"/>
                <a:gridCol w="1000132"/>
                <a:gridCol w="1071570"/>
                <a:gridCol w="1071570"/>
              </a:tblGrid>
              <a:tr h="500066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Дисциплины</a:t>
                      </a:r>
                      <a:r>
                        <a:rPr lang="ru-RU" b="1" baseline="0" dirty="0" smtClean="0"/>
                        <a:t> цикла</a:t>
                      </a:r>
                      <a:endParaRPr lang="ru-RU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зачётных единиц на дисциплины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0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СПбГУ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НИУ</a:t>
                      </a:r>
                      <a:r>
                        <a:rPr lang="ru-RU" b="1" baseline="0" dirty="0" smtClean="0"/>
                        <a:t> ВШЭ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ЮФУ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УрФУ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РГСУ</a:t>
                      </a:r>
                      <a:endParaRPr lang="ru-RU" b="1" dirty="0"/>
                    </a:p>
                  </a:txBody>
                  <a:tcPr anchor="ctr"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Философия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/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Экономика (экономическая теория)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 anchor="ctr"/>
                </a:tc>
              </a:tr>
              <a:tr h="6572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Иностранный язык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</a:t>
                      </a:r>
                      <a:endParaRPr lang="ru-RU" b="1" dirty="0"/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Психология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Русский язык</a:t>
                      </a:r>
                      <a:r>
                        <a:rPr lang="ru-RU" b="1" baseline="0" dirty="0" smtClean="0"/>
                        <a:t> и культура речи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История, Логика, Основы права</a:t>
                      </a:r>
                      <a:endParaRPr lang="ru-RU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различия не существенны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</a:tr>
              <a:tr h="500066">
                <a:tc gridSpan="7">
                  <a:txBody>
                    <a:bodyPr/>
                    <a:lstStyle/>
                    <a:p>
                      <a:endParaRPr lang="ru-RU" sz="16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6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плане ВШЭ кроме того, ещё есть </a:t>
                      </a: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 экономических учений – 6 </a:t>
                      </a:r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з.е</a:t>
                      </a:r>
                      <a:r>
                        <a:rPr lang="ru-RU" sz="16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600" b="1" i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200" b="1" u="sng" dirty="0" smtClean="0">
                <a:latin typeface="Bookman Old Style" pitchFamily="18" charset="0"/>
              </a:rPr>
              <a:t>Математический и естественнонаучный цикл.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3" y="1000111"/>
          <a:ext cx="8715434" cy="5449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8708"/>
                <a:gridCol w="659151"/>
                <a:gridCol w="952106"/>
                <a:gridCol w="1171823"/>
                <a:gridCol w="805628"/>
                <a:gridCol w="805628"/>
                <a:gridCol w="732390"/>
              </a:tblGrid>
              <a:tr h="595117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Дисциплины</a:t>
                      </a:r>
                      <a:r>
                        <a:rPr lang="ru-RU" b="1" baseline="0" dirty="0" smtClean="0"/>
                        <a:t> цикла</a:t>
                      </a:r>
                      <a:endParaRPr lang="ru-RU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зачётных единиц на дисциплины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353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СПбГУ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НИУ</a:t>
                      </a:r>
                      <a:r>
                        <a:rPr lang="ru-RU" b="1" baseline="0" dirty="0" smtClean="0"/>
                        <a:t> ВШЭ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ЮФУ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УрФУ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РГСУ</a:t>
                      </a:r>
                      <a:endParaRPr lang="ru-RU" b="1" dirty="0"/>
                    </a:p>
                  </a:txBody>
                  <a:tcPr anchor="ctr"/>
                </a:tc>
              </a:tr>
              <a:tr h="629323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Математика (с теорией вероятностей и мат. статистикой) </a:t>
                      </a:r>
                      <a:endParaRPr lang="ru-RU" sz="16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4718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Информатика</a:t>
                      </a:r>
                      <a:r>
                        <a:rPr lang="ru-RU" sz="16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endParaRPr lang="ru-RU" sz="1600" b="1" i="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  <a:tr h="58448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Концепции современного естествознания</a:t>
                      </a:r>
                      <a:endParaRPr lang="ru-RU" sz="16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</a:t>
                      </a:r>
                      <a:endParaRPr lang="ru-RU" sz="16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</a:t>
                      </a:r>
                      <a:endParaRPr lang="ru-RU" sz="16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  <a:tr h="77810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РГСУ, кроме того, введены курсы «Введение в математику и информатику» -2 </a:t>
                      </a:r>
                      <a:r>
                        <a:rPr lang="ru-RU" sz="16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з.е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и «Математические методы анализа в социологии» – 3 </a:t>
                      </a:r>
                      <a:r>
                        <a:rPr lang="ru-RU" sz="16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з.е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6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42933">
                <a:tc gridSpan="7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Современные информационные технологии в социальных науках, Прикладное программное обеспечение, Социальная информатика, Информационные технологии в социологии, Обработка данных в </a:t>
                      </a:r>
                      <a:r>
                        <a:rPr lang="ru-RU" sz="16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Excel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Обработка данных в </a:t>
                      </a:r>
                      <a:r>
                        <a:rPr lang="ru-RU" sz="16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Vortex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Обработка данных в SPSS, Методы прикладной статистики для социологов, Анализ статистической информации в программе «Статистический пакет для социальных наук», Методы обработки и анализа социальной информации, Анализ данных в социологии, Теория измерений в социологии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200" b="1" u="sng" dirty="0" smtClean="0">
                <a:latin typeface="Bookman Old Style" pitchFamily="18" charset="0"/>
              </a:rPr>
              <a:t>Цикл </a:t>
            </a:r>
            <a:r>
              <a:rPr lang="ru-RU" sz="2200" b="1" u="sng" dirty="0" err="1" smtClean="0">
                <a:latin typeface="Bookman Old Style" pitchFamily="18" charset="0"/>
              </a:rPr>
              <a:t>общепрофессиональных</a:t>
            </a:r>
            <a:r>
              <a:rPr lang="ru-RU" sz="2200" b="1" u="sng" dirty="0" smtClean="0">
                <a:latin typeface="Bookman Old Style" pitchFamily="18" charset="0"/>
              </a:rPr>
              <a:t> дисциплин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142984"/>
          <a:ext cx="8715436" cy="4857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7586"/>
                <a:gridCol w="704694"/>
                <a:gridCol w="960175"/>
                <a:gridCol w="1181754"/>
                <a:gridCol w="812456"/>
                <a:gridCol w="960175"/>
                <a:gridCol w="738596"/>
              </a:tblGrid>
              <a:tr h="742458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Дисциплины</a:t>
                      </a:r>
                      <a:r>
                        <a:rPr lang="ru-RU" b="1" baseline="0" dirty="0" smtClean="0"/>
                        <a:t> цикла</a:t>
                      </a:r>
                      <a:endParaRPr lang="ru-RU" b="1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зачётных единиц на дисциплины</a:t>
                      </a:r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24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СПбГУ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НИУ</a:t>
                      </a:r>
                      <a:r>
                        <a:rPr lang="ru-RU" b="1" baseline="0" dirty="0" smtClean="0"/>
                        <a:t> ВШЭ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ЮФУ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УрФУ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РГСУ</a:t>
                      </a:r>
                      <a:endParaRPr lang="ru-RU" b="1" dirty="0"/>
                    </a:p>
                  </a:txBody>
                  <a:tcPr anchor="ctr"/>
                </a:tc>
              </a:tr>
              <a:tr h="63639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социологии (по  ФГОС)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424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 социологии 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36392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Обе дисциплины вместе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25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19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21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22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24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29</a:t>
                      </a:r>
                      <a:endParaRPr lang="ru-RU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3576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Методология и методы (методика) социологического исследования 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1669</Words>
  <Application>Microsoft Office PowerPoint</Application>
  <PresentationFormat>Экран (4:3)</PresentationFormat>
  <Paragraphs>356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    </vt:lpstr>
      <vt:lpstr>Слайд 2</vt:lpstr>
      <vt:lpstr>Слайд 3</vt:lpstr>
      <vt:lpstr>Рейтинг крупнейших суммарных наборов социологов на программы подготовки бакалавров и магистров  в 2010 и  2012 гг.  </vt:lpstr>
      <vt:lpstr>Анализ динамики и численности приёма на программы бакалавриата и магистратуры позволяет, на наш взгляд, сделать несколько выводов:</vt:lpstr>
      <vt:lpstr>Слайд 6</vt:lpstr>
      <vt:lpstr>Гуманитарный, социальный и экономический цикл. </vt:lpstr>
      <vt:lpstr>Математический и естественнонаучный цикл.</vt:lpstr>
      <vt:lpstr>Цикл общепрофессиональных дисциплин </vt:lpstr>
      <vt:lpstr>Группа общепрофессиональных дисциплин (продолжение)</vt:lpstr>
      <vt:lpstr>Группа специальных профессиональных дисциплин</vt:lpstr>
      <vt:lpstr>Слайд 12</vt:lpstr>
      <vt:lpstr>Слайд 13</vt:lpstr>
      <vt:lpstr>Слайд 14</vt:lpstr>
      <vt:lpstr>Слайд 15</vt:lpstr>
      <vt:lpstr>Слайд 16</vt:lpstr>
      <vt:lpstr>Вопросы, которые возникли в результате проведённого анализа: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анализ учебных планов вузов России осуществляющих обучение по направлению подготовки  «Социология» (бакалавриат)</dc:title>
  <dc:creator>User</dc:creator>
  <cp:lastModifiedBy>User</cp:lastModifiedBy>
  <cp:revision>119</cp:revision>
  <dcterms:created xsi:type="dcterms:W3CDTF">2012-11-18T16:55:26Z</dcterms:created>
  <dcterms:modified xsi:type="dcterms:W3CDTF">2012-11-22T19:11:32Z</dcterms:modified>
</cp:coreProperties>
</file>