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68" r:id="rId1"/>
  </p:sldMasterIdLst>
  <p:sldIdLst>
    <p:sldId id="256" r:id="rId2"/>
    <p:sldId id="26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888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F671081-7B87-4E3A-BA4F-AFFAC544CD10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5A69A0-ADC8-4E62-B960-BA550B4EB1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71081-7B87-4E3A-BA4F-AFFAC544CD10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A69A0-ADC8-4E62-B960-BA550B4EB1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71081-7B87-4E3A-BA4F-AFFAC544CD10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A69A0-ADC8-4E62-B960-BA550B4EB1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71081-7B87-4E3A-BA4F-AFFAC544CD10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A69A0-ADC8-4E62-B960-BA550B4EB1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71081-7B87-4E3A-BA4F-AFFAC544CD10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A69A0-ADC8-4E62-B960-BA550B4EB1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71081-7B87-4E3A-BA4F-AFFAC544CD10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A69A0-ADC8-4E62-B960-BA550B4EB1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71081-7B87-4E3A-BA4F-AFFAC544CD10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A69A0-ADC8-4E62-B960-BA550B4EB1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71081-7B87-4E3A-BA4F-AFFAC544CD10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A69A0-ADC8-4E62-B960-BA550B4EB1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F671081-7B87-4E3A-BA4F-AFFAC544CD10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A69A0-ADC8-4E62-B960-BA550B4EB1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F671081-7B87-4E3A-BA4F-AFFAC544CD10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5A69A0-ADC8-4E62-B960-BA550B4EB15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F671081-7B87-4E3A-BA4F-AFFAC544CD10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5A69A0-ADC8-4E62-B960-BA550B4EB15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F671081-7B87-4E3A-BA4F-AFFAC544CD10}" type="datetimeFigureOut">
              <a:rPr lang="ru-RU" smtClean="0"/>
              <a:pPr/>
              <a:t>12.11.2013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15A69A0-ADC8-4E62-B960-BA550B4EB15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cio.asu.r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971600" y="1052736"/>
            <a:ext cx="7488832" cy="2088232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ru-RU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5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Магистратура по направлению «социология»</a:t>
            </a:r>
            <a:r>
              <a:rPr lang="ru-RU" sz="4400" dirty="0" smtClean="0">
                <a:solidFill>
                  <a:srgbClr val="FF0000"/>
                </a:solidFill>
              </a:rPr>
              <a:t/>
            </a:r>
            <a:br>
              <a:rPr lang="ru-RU" sz="4400" dirty="0" smtClean="0">
                <a:solidFill>
                  <a:srgbClr val="FF0000"/>
                </a:solidFill>
              </a:rPr>
            </a:br>
            <a:endParaRPr lang="ru-RU" sz="4400" dirty="0">
              <a:solidFill>
                <a:srgbClr val="FF0000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763688" y="3573016"/>
            <a:ext cx="6912768" cy="2337296"/>
          </a:xfrm>
        </p:spPr>
        <p:txBody>
          <a:bodyPr>
            <a:normAutofit/>
          </a:bodyPr>
          <a:lstStyle/>
          <a:p>
            <a:pPr algn="r"/>
            <a:r>
              <a:rPr lang="ru-RU" sz="1800" b="1" dirty="0" smtClean="0"/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Колесникова О.Н., </a:t>
            </a:r>
          </a:p>
          <a:p>
            <a:pPr algn="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декан факультета социологии </a:t>
            </a:r>
          </a:p>
          <a:p>
            <a:pPr algn="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Алтайский государственный университет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04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260648"/>
            <a:ext cx="7920880" cy="6192688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ru-RU" sz="7200" b="1" i="1" dirty="0">
                <a:solidFill>
                  <a:srgbClr val="0070C0"/>
                </a:solidFill>
              </a:rPr>
              <a:t>Приложение 6</a:t>
            </a:r>
          </a:p>
          <a:p>
            <a:pPr marL="0" indent="0" algn="ctr">
              <a:buNone/>
            </a:pPr>
            <a:r>
              <a:rPr lang="ru-RU" sz="7200" b="1" i="1" dirty="0">
                <a:solidFill>
                  <a:srgbClr val="0070C0"/>
                </a:solidFill>
              </a:rPr>
              <a:t>Образец титульного листа </a:t>
            </a:r>
            <a:endParaRPr lang="ru-RU" sz="7200" b="1" i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u-RU" sz="7200" b="1" i="1" dirty="0" smtClean="0">
                <a:solidFill>
                  <a:srgbClr val="0070C0"/>
                </a:solidFill>
              </a:rPr>
              <a:t>автореферата </a:t>
            </a:r>
            <a:r>
              <a:rPr lang="ru-RU" sz="7200" b="1" i="1" dirty="0">
                <a:solidFill>
                  <a:srgbClr val="0070C0"/>
                </a:solidFill>
              </a:rPr>
              <a:t>магистерской диссертации</a:t>
            </a:r>
          </a:p>
          <a:p>
            <a:pPr marL="0" indent="0" algn="r">
              <a:buNone/>
            </a:pPr>
            <a:endParaRPr lang="ru-RU" sz="5600" b="1" i="1" dirty="0" smtClean="0"/>
          </a:p>
          <a:p>
            <a:pPr marL="0" indent="0" algn="r">
              <a:buNone/>
            </a:pPr>
            <a:endParaRPr lang="ru-RU" sz="5600" b="1" i="1" dirty="0"/>
          </a:p>
          <a:p>
            <a:pPr marL="0" indent="0" algn="r">
              <a:buNone/>
            </a:pPr>
            <a:r>
              <a:rPr lang="ru-RU" sz="6400" b="1" i="1" dirty="0" smtClean="0"/>
              <a:t>На </a:t>
            </a:r>
            <a:r>
              <a:rPr lang="ru-RU" sz="6400" b="1" i="1" dirty="0"/>
              <a:t>правах рукописи</a:t>
            </a:r>
          </a:p>
          <a:p>
            <a:pPr marL="0" indent="0" algn="r">
              <a:buNone/>
            </a:pPr>
            <a:r>
              <a:rPr lang="ru-RU" sz="6400" b="1" dirty="0"/>
              <a:t> </a:t>
            </a:r>
          </a:p>
          <a:p>
            <a:pPr marL="0" indent="0" algn="ctr">
              <a:buNone/>
            </a:pPr>
            <a:r>
              <a:rPr lang="ru-RU" sz="6400" b="1" dirty="0"/>
              <a:t> </a:t>
            </a:r>
          </a:p>
          <a:p>
            <a:pPr marL="0" indent="0" algn="ctr">
              <a:buNone/>
            </a:pPr>
            <a:r>
              <a:rPr lang="ru-RU" sz="6400" b="1" dirty="0"/>
              <a:t>  </a:t>
            </a:r>
            <a:r>
              <a:rPr lang="ru-RU" sz="6400" b="1" dirty="0" err="1" smtClean="0"/>
              <a:t>Рзаева</a:t>
            </a:r>
            <a:r>
              <a:rPr lang="ru-RU" sz="6400" b="1" dirty="0" smtClean="0"/>
              <a:t> Сабина </a:t>
            </a:r>
            <a:r>
              <a:rPr lang="ru-RU" sz="6400" b="1" dirty="0" err="1" smtClean="0"/>
              <a:t>Валеховна</a:t>
            </a:r>
            <a:r>
              <a:rPr lang="ru-RU" sz="6400" b="1" dirty="0" smtClean="0"/>
              <a:t> </a:t>
            </a:r>
            <a:endParaRPr lang="ru-RU" sz="6400" b="1" dirty="0"/>
          </a:p>
          <a:p>
            <a:pPr marL="0" indent="0" algn="ctr">
              <a:buNone/>
            </a:pPr>
            <a:r>
              <a:rPr lang="ru-RU" sz="6400" b="1" dirty="0"/>
              <a:t> </a:t>
            </a:r>
          </a:p>
          <a:p>
            <a:pPr marL="0" indent="0" algn="ctr">
              <a:buNone/>
            </a:pPr>
            <a:r>
              <a:rPr lang="ru-RU" sz="6400" b="1" dirty="0" smtClean="0"/>
              <a:t>Миграционное поведение как стратегия реализации жизненных планов молодежи: формирование установок в агропромышленном регионе </a:t>
            </a:r>
          </a:p>
          <a:p>
            <a:pPr marL="0" indent="0" algn="ctr">
              <a:buNone/>
            </a:pPr>
            <a:r>
              <a:rPr lang="ru-RU" sz="6400" b="1" dirty="0" smtClean="0"/>
              <a:t>(на примере Алтайского края)</a:t>
            </a:r>
            <a:endParaRPr lang="ru-RU" sz="6400" b="1" dirty="0"/>
          </a:p>
          <a:p>
            <a:pPr marL="0" indent="0" algn="ctr">
              <a:buNone/>
            </a:pPr>
            <a:r>
              <a:rPr lang="ru-RU" sz="6400" b="1" dirty="0"/>
              <a:t> </a:t>
            </a:r>
          </a:p>
          <a:p>
            <a:pPr marL="0" indent="0" algn="ctr">
              <a:buNone/>
            </a:pPr>
            <a:r>
              <a:rPr lang="ru-RU" sz="6400" b="1" dirty="0"/>
              <a:t> </a:t>
            </a:r>
          </a:p>
          <a:p>
            <a:pPr marL="0" indent="0" algn="ctr">
              <a:buNone/>
            </a:pPr>
            <a:r>
              <a:rPr lang="ru-RU" sz="6400" b="1" dirty="0"/>
              <a:t> </a:t>
            </a:r>
          </a:p>
          <a:p>
            <a:pPr marL="0" indent="0" algn="ctr">
              <a:buNone/>
            </a:pPr>
            <a:r>
              <a:rPr lang="ru-RU" sz="6400" b="1" dirty="0"/>
              <a:t> </a:t>
            </a:r>
          </a:p>
          <a:p>
            <a:pPr marL="0" indent="0" algn="ctr">
              <a:buNone/>
            </a:pPr>
            <a:r>
              <a:rPr lang="ru-RU" sz="6400" b="1" dirty="0"/>
              <a:t>Автореферат</a:t>
            </a:r>
          </a:p>
          <a:p>
            <a:pPr marL="0" indent="0" algn="ctr">
              <a:buNone/>
            </a:pPr>
            <a:r>
              <a:rPr lang="ru-RU" sz="6400" b="1" dirty="0"/>
              <a:t>диссертации на соискание степени магистра социологии</a:t>
            </a:r>
            <a:br>
              <a:rPr lang="ru-RU" sz="6400" b="1" dirty="0"/>
            </a:br>
            <a:r>
              <a:rPr lang="ru-RU" sz="6400" b="1" dirty="0"/>
              <a:t>по направлению 040100 – Социология</a:t>
            </a:r>
          </a:p>
          <a:p>
            <a:pPr marL="0" indent="0" algn="ctr">
              <a:buNone/>
            </a:pPr>
            <a:r>
              <a:rPr lang="ru-RU" sz="6400" b="1" dirty="0"/>
              <a:t>профиль подготовки – Социология управления</a:t>
            </a:r>
          </a:p>
          <a:p>
            <a:pPr marL="0" indent="0" algn="ctr">
              <a:buNone/>
            </a:pPr>
            <a:r>
              <a:rPr lang="ru-RU" sz="5600" dirty="0"/>
              <a:t> </a:t>
            </a:r>
          </a:p>
          <a:p>
            <a:pPr marL="0" indent="0" algn="ctr">
              <a:buNone/>
            </a:pPr>
            <a:r>
              <a:rPr lang="ru-RU" sz="5600" dirty="0"/>
              <a:t> </a:t>
            </a:r>
          </a:p>
          <a:p>
            <a:pPr marL="0" indent="0" algn="ctr">
              <a:buNone/>
            </a:pPr>
            <a:r>
              <a:rPr lang="ru-RU" sz="5600" dirty="0"/>
              <a:t> </a:t>
            </a:r>
          </a:p>
          <a:p>
            <a:pPr marL="0" indent="0" algn="ctr">
              <a:buNone/>
            </a:pPr>
            <a:r>
              <a:rPr lang="ru-RU" sz="5600" dirty="0"/>
              <a:t>   </a:t>
            </a:r>
          </a:p>
          <a:p>
            <a:pPr marL="0" indent="0" algn="ctr">
              <a:buNone/>
            </a:pPr>
            <a:r>
              <a:rPr lang="ru-RU" sz="5600" dirty="0"/>
              <a:t>Барнаул - 2012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5616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746643"/>
          </a:xfrm>
        </p:spPr>
        <p:txBody>
          <a:bodyPr>
            <a:normAutofit fontScale="85000" lnSpcReduction="20000"/>
          </a:bodyPr>
          <a:lstStyle/>
          <a:p>
            <a:pPr marL="109728" indent="0" algn="r">
              <a:lnSpc>
                <a:spcPct val="80000"/>
              </a:lnSpc>
              <a:buNone/>
            </a:pPr>
            <a:r>
              <a:rPr lang="ru-RU" altLang="ru-RU" sz="2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altLang="ru-RU" sz="2200" b="1" i="1" dirty="0" bmk="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риложение 7</a:t>
            </a:r>
            <a:br>
              <a:rPr lang="ru-RU" altLang="ru-RU" sz="2200" b="1" i="1" dirty="0" bmk="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200" b="1" i="1" dirty="0" smtClean="0" bmk="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r">
              <a:lnSpc>
                <a:spcPct val="80000"/>
              </a:lnSpc>
              <a:buNone/>
            </a:pPr>
            <a:r>
              <a:rPr lang="ru-RU" altLang="ru-RU" sz="2200" b="1" i="1" dirty="0" smtClean="0" bmk="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Образец </a:t>
            </a:r>
            <a:r>
              <a:rPr lang="ru-RU" altLang="ru-RU" sz="2200" b="1" i="1" dirty="0" bmk="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второй страницы автореферата магистерской </a:t>
            </a:r>
            <a:r>
              <a:rPr lang="ru-RU" altLang="ru-RU" sz="2200" b="1" i="1" dirty="0" smtClean="0" bmk="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диссертации</a:t>
            </a:r>
          </a:p>
          <a:p>
            <a:pPr marL="109728" indent="0" algn="r">
              <a:lnSpc>
                <a:spcPct val="80000"/>
              </a:lnSpc>
              <a:buNone/>
            </a:pPr>
            <a:endParaRPr lang="ru-RU" altLang="ru-RU" sz="1200" dirty="0" smtClean="0">
              <a:latin typeface="Times New Roman" panose="02020603050405020304" pitchFamily="18" charset="0"/>
              <a:ea typeface="Times New Roman" pitchFamily="18" charset="0"/>
              <a:cs typeface="Times New Roman" panose="02020603050405020304" pitchFamily="18" charset="0"/>
            </a:endParaRPr>
          </a:p>
          <a:p>
            <a:pPr marL="109728" indent="0" algn="ctr">
              <a:lnSpc>
                <a:spcPct val="80000"/>
              </a:lnSpc>
              <a:buNone/>
            </a:pPr>
            <a:r>
              <a:rPr lang="ru-RU" altLang="ru-RU" sz="14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Работа </a:t>
            </a:r>
            <a:r>
              <a:rPr lang="ru-RU" alt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выполнена на кафедре психологии коммуникаций и </a:t>
            </a:r>
            <a:r>
              <a:rPr lang="ru-RU" altLang="ru-RU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психотехнологий</a:t>
            </a:r>
            <a:r>
              <a:rPr lang="ru-RU" alt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Алтайского государственного </a:t>
            </a:r>
            <a:r>
              <a:rPr lang="ru-RU" altLang="ru-RU" sz="14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университета</a:t>
            </a:r>
          </a:p>
          <a:p>
            <a:pPr marL="109728" indent="0">
              <a:buNone/>
            </a:pPr>
            <a:r>
              <a:rPr lang="ru-RU" altLang="ru-RU" sz="1400" dirty="0" smtClean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Научный руководитель:	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доктор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социологических наук, доцент,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2728" lvl="8" indent="0">
              <a:spcBef>
                <a:spcPts val="400"/>
              </a:spcBef>
              <a:buClr>
                <a:schemeClr val="accent1"/>
              </a:buClr>
              <a:buSzPct val="68000"/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ведущий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сотрудник Алтайской лаборатории </a:t>
            </a:r>
          </a:p>
          <a:p>
            <a:pPr marL="1252728" lvl="8" indent="0">
              <a:spcBef>
                <a:spcPts val="400"/>
              </a:spcBef>
              <a:buClr>
                <a:schemeClr val="accent1"/>
              </a:buClr>
              <a:buSzPct val="68000"/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Института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экономики и организации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2728" lvl="8" indent="0">
              <a:spcBef>
                <a:spcPts val="400"/>
              </a:spcBef>
              <a:buClr>
                <a:schemeClr val="accent1"/>
              </a:buClr>
              <a:buSzPct val="68000"/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промышленного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производства СО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</a:t>
            </a:r>
          </a:p>
          <a:p>
            <a:pPr marL="1252728" lvl="8" indent="0">
              <a:spcBef>
                <a:spcPts val="400"/>
              </a:spcBef>
              <a:buClr>
                <a:schemeClr val="accent1"/>
              </a:buClr>
              <a:buSzPct val="68000"/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Сергиенко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Алие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Мустафаевна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Официальные рецензенты:	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Кандидат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социологических наук, доцент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кафедры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эмпирической социологии и конфликтологии </a:t>
            </a: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факультета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социологии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АлтГУ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Гончарова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Наталья Петровна</a:t>
            </a:r>
          </a:p>
          <a:p>
            <a:pPr marL="109728" indent="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Начальник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Федеральной миграционной службы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России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Алтайскому краю, кандидат юридических наук</a:t>
            </a:r>
          </a:p>
          <a:p>
            <a:pPr marL="109728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Лёвин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Павел Николаевич</a:t>
            </a:r>
          </a:p>
          <a:p>
            <a:pPr marL="109728" indent="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Кандидат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исторических наук, доцент</a:t>
            </a:r>
          </a:p>
          <a:p>
            <a:pPr marL="109728" indent="0">
              <a:buNone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Тарасова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Елена Владимировна</a:t>
            </a:r>
          </a:p>
          <a:p>
            <a:pPr marL="1252728" lvl="8" indent="0">
              <a:spcBef>
                <a:spcPts val="400"/>
              </a:spcBef>
              <a:buClr>
                <a:schemeClr val="accent1"/>
              </a:buClr>
              <a:buSzPct val="68000"/>
              <a:buNone/>
            </a:pPr>
            <a:endParaRPr lang="ru-RU" sz="1000" dirty="0">
              <a:solidFill>
                <a:schemeClr val="accent6"/>
              </a:solidFill>
            </a:endParaRPr>
          </a:p>
          <a:p>
            <a:pPr marL="1252728" lvl="8" indent="0">
              <a:spcBef>
                <a:spcPts val="400"/>
              </a:spcBef>
              <a:buClr>
                <a:schemeClr val="accent1"/>
              </a:buClr>
              <a:buSzPct val="68000"/>
              <a:buNone/>
            </a:pPr>
            <a:endParaRPr lang="ru-RU" sz="1000" dirty="0">
              <a:solidFill>
                <a:schemeClr val="accent6"/>
              </a:solidFill>
            </a:endParaRPr>
          </a:p>
          <a:p>
            <a:pPr marL="1252728" lvl="8" indent="0">
              <a:spcBef>
                <a:spcPts val="400"/>
              </a:spcBef>
              <a:buClr>
                <a:schemeClr val="accent1"/>
              </a:buClr>
              <a:buSzPct val="68000"/>
              <a:buNone/>
            </a:pPr>
            <a:endParaRPr lang="ru-RU" sz="1000" dirty="0">
              <a:solidFill>
                <a:schemeClr val="accent6"/>
              </a:solidFill>
            </a:endParaRPr>
          </a:p>
          <a:p>
            <a:pPr marL="109728" lvl="0" indent="0" fontAlgn="base">
              <a:lnSpc>
                <a:spcPct val="80000"/>
              </a:lnSpc>
              <a:buNone/>
            </a:pPr>
            <a:r>
              <a:rPr lang="ru-RU" altLang="ru-RU" sz="14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Защита диссертации состоится «7» июня 2012 года в 8 часов в 514 аудитории корпуса «Д» </a:t>
            </a:r>
            <a:r>
              <a:rPr lang="ru-RU" altLang="ru-RU" sz="1400" dirty="0" err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АлтГУ</a:t>
            </a:r>
            <a:r>
              <a:rPr lang="ru-RU" altLang="ru-RU" sz="14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.</a:t>
            </a:r>
          </a:p>
          <a:p>
            <a:pPr marL="109728" lvl="0" indent="0" fontAlgn="base">
              <a:lnSpc>
                <a:spcPct val="80000"/>
              </a:lnSpc>
              <a:buNone/>
            </a:pPr>
            <a:r>
              <a:rPr lang="ru-RU" altLang="ru-RU" sz="14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С диссертацией можно ознакомиться в учебно-методическом кабинете факультета социологии (Барнаул, </a:t>
            </a:r>
            <a:r>
              <a:rPr lang="ru-RU" altLang="ru-RU" sz="1400" dirty="0" err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ул.Димитрова</a:t>
            </a:r>
            <a:r>
              <a:rPr lang="ru-RU" altLang="ru-RU" sz="14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, 66, 507а).</a:t>
            </a:r>
          </a:p>
          <a:p>
            <a:pPr marL="109728" lvl="0" indent="0" fontAlgn="base">
              <a:lnSpc>
                <a:spcPct val="80000"/>
              </a:lnSpc>
              <a:buNone/>
            </a:pPr>
            <a:r>
              <a:rPr lang="ru-RU" altLang="ru-RU" sz="14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Автореферат разослан «30» мая 2012 года</a:t>
            </a:r>
          </a:p>
          <a:p>
            <a:pPr marL="109728" lvl="0" indent="0" fontAlgn="base">
              <a:lnSpc>
                <a:spcPct val="80000"/>
              </a:lnSpc>
              <a:buNone/>
            </a:pPr>
            <a:r>
              <a:rPr lang="ru-RU" altLang="ru-RU" sz="14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Диссертант __________________ /</a:t>
            </a:r>
            <a:r>
              <a:rPr lang="ru-RU" altLang="ru-RU" sz="1400" dirty="0" err="1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С.В.Рзаева</a:t>
            </a:r>
            <a:r>
              <a:rPr lang="ru-RU" altLang="ru-RU" sz="1400" dirty="0">
                <a:latin typeface="Times New Roman" panose="02020603050405020304" pitchFamily="18" charset="0"/>
                <a:ea typeface="Times New Roman" pitchFamily="18" charset="0"/>
                <a:cs typeface="Times New Roman" panose="02020603050405020304" pitchFamily="18" charset="0"/>
              </a:rPr>
              <a:t>/</a:t>
            </a:r>
          </a:p>
          <a:p>
            <a:pPr marL="109728" indent="0" algn="r">
              <a:lnSpc>
                <a:spcPct val="80000"/>
              </a:lnSpc>
              <a:buNone/>
            </a:pPr>
            <a:r>
              <a:rPr lang="ru-RU" altLang="ru-RU" sz="1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						</a:t>
            </a:r>
          </a:p>
          <a:p>
            <a:pPr marL="109728" indent="0" algn="r">
              <a:lnSpc>
                <a:spcPct val="80000"/>
              </a:lnSpc>
              <a:buNone/>
            </a:pPr>
            <a:endParaRPr lang="ru-RU" sz="1000" b="1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5112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/>
          <a:lstStyle/>
          <a:p>
            <a:pPr marL="109728" indent="0" algn="ctr">
              <a:buNone/>
            </a:pPr>
            <a:r>
              <a:rPr lang="ru-RU" sz="2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автореферата</a:t>
            </a:r>
            <a:r>
              <a:rPr lang="ru-RU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09728" indent="0">
              <a:buNone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Общая характеристика работы: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темы исследования;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научной разработанности;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объект, предмет, цель, задачи и гипотезы исследования;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теоретические и методологические основы исследования;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информационная база исследования;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положения, выносимые на защиту;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теоретическая и практическая значимость исследования;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апробация результатов исследования</a:t>
            </a:r>
          </a:p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работы</a:t>
            </a:r>
          </a:p>
          <a:p>
            <a:pPr marL="109728" indent="0">
              <a:buNone/>
            </a:pPr>
            <a:endPara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Основное содержание работы:</a:t>
            </a:r>
          </a:p>
          <a:p>
            <a:pPr marL="109728" indent="0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характеристика содержания введения, основного текста (глав и параграфов) и заключения диссертации</a:t>
            </a:r>
          </a:p>
          <a:p>
            <a:pPr marL="109728" indent="0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Список публикаций автора по теме диссертации</a:t>
            </a:r>
          </a:p>
          <a:p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6141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endParaRPr lang="ru-RU" sz="5600" dirty="0" smtClean="0">
              <a:solidFill>
                <a:srgbClr val="FF0000"/>
              </a:solidFill>
            </a:endParaRPr>
          </a:p>
          <a:p>
            <a:pPr marL="109728" indent="0" algn="ctr">
              <a:buNone/>
            </a:pPr>
            <a:endParaRPr lang="ru-RU" sz="5600" dirty="0">
              <a:solidFill>
                <a:srgbClr val="FF0000"/>
              </a:solidFill>
            </a:endParaRPr>
          </a:p>
          <a:p>
            <a:pPr marL="109728" indent="0" algn="ctr">
              <a:buNone/>
            </a:pPr>
            <a:r>
              <a:rPr lang="ru-RU" sz="5600" dirty="0" smtClean="0">
                <a:solidFill>
                  <a:srgbClr val="FF0000"/>
                </a:solidFill>
              </a:rPr>
              <a:t>СПАСИБО ЗА ВНИМАНИЕ!</a:t>
            </a:r>
            <a:endParaRPr lang="ru-RU" sz="5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520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920880" cy="532859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Факультет социологии Алтайского государственного университета 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 2002 года)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подготовки магистров по направлению «Социология»: </a:t>
            </a:r>
            <a:b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«Современные методы и технологии </a:t>
            </a:r>
            <a:b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изучении социальных проблем общества»</a:t>
            </a:r>
            <a:b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«Социология права»</a:t>
            </a:r>
            <a:b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«Социология и этика бизнеса»</a:t>
            </a:r>
            <a:b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«Социология управления»</a:t>
            </a:r>
            <a:b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Выпуск - 103 магистра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004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4"/>
            <a:ext cx="8568953" cy="5721499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итоговой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государственной аттестации магистратуры </a:t>
            </a:r>
          </a:p>
          <a:p>
            <a:pPr algn="ctr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утверждена на ученом совете факультета социологии 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протокол №2 от 28.09.2012 г.)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>
              <a:buNone/>
            </a:pPr>
            <a:r>
              <a:rPr lang="ru-RU" b="1" dirty="0"/>
              <a:t> </a:t>
            </a:r>
            <a:r>
              <a:rPr lang="ru-RU" b="1" dirty="0" smtClean="0"/>
              <a:t>сайт:</a:t>
            </a:r>
            <a:r>
              <a:rPr lang="ru-RU" dirty="0" smtClean="0"/>
              <a:t> </a:t>
            </a:r>
            <a:r>
              <a:rPr lang="en-US" sz="2000" b="1" dirty="0" smtClean="0">
                <a:solidFill>
                  <a:srgbClr val="FF0000"/>
                </a:solidFill>
                <a:hlinkClick r:id="rId2"/>
              </a:rPr>
              <a:t>www.socio.asu.ru</a:t>
            </a:r>
            <a:r>
              <a:rPr lang="ru-RU" sz="2000" dirty="0" smtClean="0">
                <a:solidFill>
                  <a:srgbClr val="FF0000"/>
                </a:solidFill>
              </a:rPr>
              <a:t> </a:t>
            </a:r>
            <a:r>
              <a:rPr lang="ru-RU" sz="2000" dirty="0" smtClean="0"/>
              <a:t>/студентам / учебно-методическая документация / магистры: требования к диссертациям (</a:t>
            </a:r>
            <a:r>
              <a:rPr lang="en-US" sz="2000" dirty="0" smtClean="0"/>
              <a:t>doc)</a:t>
            </a:r>
            <a:r>
              <a:rPr lang="ru-RU" sz="2000" dirty="0" smtClean="0"/>
              <a:t>.</a:t>
            </a:r>
          </a:p>
          <a:p>
            <a:pPr marL="45720" indent="0">
              <a:buNone/>
            </a:pP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315833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8466144" cy="4835624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 об итоговой государственной аттестации магистров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Состав, содержание и форма итоговой государственной аттестации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к выпускным квалификационным работам магистров (магистерским диссертациям)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подготовки магистерской диссертации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и объем магистерской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диссертации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по содержанию магистерской диссертации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по оформлению магистерской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диссертации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(защита) магистерской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диссертации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 публичной защиты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52718"/>
            <a:ext cx="8496944" cy="13716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</a:t>
            </a:r>
            <a:b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к диссертации</a:t>
            </a:r>
            <a:endParaRPr lang="ru-RU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977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1" y="0"/>
            <a:ext cx="7992888" cy="6669360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ru-RU" sz="6400" b="1" i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u-RU" sz="7200" b="1" i="1" dirty="0" smtClean="0">
                <a:solidFill>
                  <a:srgbClr val="0070C0"/>
                </a:solidFill>
              </a:rPr>
              <a:t>Приложение 1</a:t>
            </a:r>
          </a:p>
          <a:p>
            <a:pPr marL="0" indent="0" algn="ctr">
              <a:buNone/>
            </a:pPr>
            <a:r>
              <a:rPr lang="ru-RU" sz="7200" b="1" i="1" dirty="0" smtClean="0">
                <a:solidFill>
                  <a:srgbClr val="0070C0"/>
                </a:solidFill>
              </a:rPr>
              <a:t>Образец титульного листа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sz="4000" dirty="0" smtClean="0"/>
              <a:t>Министерство образования и науки РФ</a:t>
            </a:r>
          </a:p>
          <a:p>
            <a:pPr marL="0" indent="0" algn="ctr">
              <a:buNone/>
            </a:pPr>
            <a:r>
              <a:rPr lang="ru-RU" sz="4000" dirty="0" smtClean="0"/>
              <a:t>Федеральное государственное бюджетное образовательное учреждение</a:t>
            </a:r>
          </a:p>
          <a:p>
            <a:pPr marL="0" indent="0" algn="ctr">
              <a:buNone/>
            </a:pPr>
            <a:r>
              <a:rPr lang="ru-RU" sz="4000" dirty="0" smtClean="0"/>
              <a:t>высшего профессионального образования</a:t>
            </a:r>
          </a:p>
          <a:p>
            <a:pPr marL="0" indent="0" algn="ctr">
              <a:buNone/>
            </a:pPr>
            <a:r>
              <a:rPr lang="ru-RU" sz="4000" dirty="0" smtClean="0"/>
              <a:t>«Алтайский государственный университет»</a:t>
            </a:r>
          </a:p>
          <a:p>
            <a:pPr marL="0" indent="0" algn="ctr">
              <a:buNone/>
            </a:pPr>
            <a:r>
              <a:rPr lang="ru-RU" sz="4000" dirty="0" smtClean="0"/>
              <a:t>Факультет социологии</a:t>
            </a:r>
          </a:p>
          <a:p>
            <a:pPr marL="0" indent="0" algn="ctr">
              <a:buNone/>
            </a:pPr>
            <a:r>
              <a:rPr lang="ru-RU" sz="4000" dirty="0" smtClean="0"/>
              <a:t>Кафедра психологии коммуникаций и </a:t>
            </a:r>
            <a:r>
              <a:rPr lang="ru-RU" sz="4000" dirty="0" err="1" smtClean="0"/>
              <a:t>психотехнологий</a:t>
            </a:r>
            <a:endParaRPr lang="ru-RU" sz="4000" dirty="0" smtClean="0"/>
          </a:p>
          <a:p>
            <a:pPr marL="0" indent="0">
              <a:buNone/>
            </a:pPr>
            <a:endParaRPr lang="ru-RU" sz="4000" dirty="0" smtClean="0"/>
          </a:p>
          <a:p>
            <a:pPr marL="0" indent="0" algn="ctr">
              <a:buNone/>
            </a:pPr>
            <a:r>
              <a:rPr lang="ru-RU" sz="4000" dirty="0" err="1" smtClean="0"/>
              <a:t>Рзаева</a:t>
            </a:r>
            <a:r>
              <a:rPr lang="ru-RU" sz="4000" dirty="0" smtClean="0"/>
              <a:t> </a:t>
            </a:r>
            <a:r>
              <a:rPr lang="ru-RU" sz="4000" dirty="0" err="1" smtClean="0"/>
              <a:t>Сабина</a:t>
            </a:r>
            <a:r>
              <a:rPr lang="ru-RU" sz="4000" dirty="0" smtClean="0"/>
              <a:t> </a:t>
            </a:r>
            <a:r>
              <a:rPr lang="ru-RU" sz="4000" dirty="0" err="1" smtClean="0"/>
              <a:t>Валеховна</a:t>
            </a:r>
            <a:endParaRPr lang="ru-RU" sz="4000" dirty="0" smtClean="0"/>
          </a:p>
          <a:p>
            <a:pPr marL="0" indent="0" algn="ctr">
              <a:buNone/>
            </a:pPr>
            <a:endParaRPr lang="ru-RU" sz="4000" dirty="0" smtClean="0"/>
          </a:p>
          <a:p>
            <a:pPr algn="ctr"/>
            <a:r>
              <a:rPr lang="ru-RU" sz="4000" dirty="0" smtClean="0"/>
              <a:t>Миграционное поведение как стратегия реализации жизненных планов молодежи: формирование установок в агропромышленном регионе </a:t>
            </a:r>
          </a:p>
          <a:p>
            <a:pPr algn="ctr"/>
            <a:r>
              <a:rPr lang="ru-RU" sz="4000" dirty="0" smtClean="0"/>
              <a:t>(на примере Алтайского края)</a:t>
            </a:r>
          </a:p>
          <a:p>
            <a:pPr marL="0" indent="0" algn="ctr">
              <a:buNone/>
            </a:pPr>
            <a:endParaRPr lang="ru-RU" sz="4000" dirty="0" smtClean="0"/>
          </a:p>
          <a:p>
            <a:pPr marL="0" indent="0" algn="ctr">
              <a:buNone/>
            </a:pPr>
            <a:r>
              <a:rPr lang="ru-RU" sz="4000" dirty="0" smtClean="0"/>
              <a:t>Диссертация</a:t>
            </a:r>
          </a:p>
          <a:p>
            <a:pPr marL="0" indent="0" algn="ctr">
              <a:buNone/>
            </a:pPr>
            <a:r>
              <a:rPr lang="ru-RU" sz="4000" dirty="0" smtClean="0"/>
              <a:t>на соискание степени магистра социологии </a:t>
            </a:r>
          </a:p>
          <a:p>
            <a:pPr marL="0" indent="0" algn="ctr">
              <a:buNone/>
            </a:pPr>
            <a:r>
              <a:rPr lang="ru-RU" sz="4000" dirty="0" smtClean="0"/>
              <a:t>по направлению 040100 – Социология</a:t>
            </a:r>
          </a:p>
          <a:p>
            <a:pPr marL="0" indent="0" algn="ctr">
              <a:buNone/>
            </a:pPr>
            <a:r>
              <a:rPr lang="ru-RU" sz="4000" dirty="0" smtClean="0"/>
              <a:t>профиль подготовки – Социология управления</a:t>
            </a:r>
          </a:p>
          <a:p>
            <a:pPr marL="0" indent="0">
              <a:buNone/>
            </a:pPr>
            <a:endParaRPr lang="ru-RU" sz="4000" dirty="0" smtClean="0"/>
          </a:p>
          <a:p>
            <a:pPr marL="0" indent="0">
              <a:buNone/>
            </a:pPr>
            <a:endParaRPr lang="ru-RU" sz="4000" dirty="0" smtClean="0"/>
          </a:p>
          <a:p>
            <a:pPr marL="0" indent="0">
              <a:buNone/>
            </a:pPr>
            <a:r>
              <a:rPr lang="ru-RU" sz="4000" dirty="0" smtClean="0"/>
              <a:t>Допущена к защите				Научный </a:t>
            </a:r>
            <a:r>
              <a:rPr lang="ru-RU" sz="4000" dirty="0"/>
              <a:t>руководитель:                                                                                                                                                                                       </a:t>
            </a:r>
          </a:p>
          <a:p>
            <a:pPr marL="0" indent="0">
              <a:buNone/>
            </a:pPr>
            <a:r>
              <a:rPr lang="ru-RU" sz="4000" dirty="0"/>
              <a:t>кафедрой психологии коммуникаций и </a:t>
            </a:r>
            <a:r>
              <a:rPr lang="ru-RU" sz="4000" dirty="0" err="1" smtClean="0"/>
              <a:t>психотехнологий</a:t>
            </a:r>
            <a:r>
              <a:rPr lang="ru-RU" sz="4000" dirty="0" smtClean="0"/>
              <a:t>	</a:t>
            </a:r>
            <a:r>
              <a:rPr lang="ru-RU" sz="4000" dirty="0" err="1" smtClean="0"/>
              <a:t>д.с.н</a:t>
            </a:r>
            <a:r>
              <a:rPr lang="ru-RU" sz="4000" dirty="0" smtClean="0"/>
              <a:t>., </a:t>
            </a:r>
            <a:r>
              <a:rPr lang="ru-RU" sz="4000" dirty="0"/>
              <a:t>профессор </a:t>
            </a:r>
            <a:r>
              <a:rPr lang="ru-RU" sz="4000" dirty="0" smtClean="0"/>
              <a:t>Сергиенко А.М.</a:t>
            </a:r>
            <a:endParaRPr lang="ru-RU" sz="4000" dirty="0"/>
          </a:p>
          <a:p>
            <a:pPr marL="0" indent="0">
              <a:buNone/>
            </a:pPr>
            <a:r>
              <a:rPr lang="ru-RU" sz="4000" dirty="0"/>
              <a:t> «___» _______________ 200_ г</a:t>
            </a:r>
            <a:r>
              <a:rPr lang="ru-RU" sz="4000" dirty="0" smtClean="0"/>
              <a:t>.			__________________________</a:t>
            </a:r>
            <a:endParaRPr lang="ru-RU" sz="4000" dirty="0"/>
          </a:p>
          <a:p>
            <a:pPr marL="0" indent="0">
              <a:buNone/>
            </a:pPr>
            <a:r>
              <a:rPr lang="ru-RU" sz="4000" dirty="0" smtClean="0"/>
              <a:t>Зав. кафедрой, д.с.н., профессор			Магистерская диссертация защищена</a:t>
            </a:r>
            <a:endParaRPr lang="ru-RU" sz="4000" dirty="0"/>
          </a:p>
          <a:p>
            <a:pPr marL="0" indent="0">
              <a:buNone/>
            </a:pPr>
            <a:r>
              <a:rPr lang="ru-RU" sz="4000" dirty="0" smtClean="0"/>
              <a:t>_________________ Максимова С.Г.			</a:t>
            </a:r>
            <a:r>
              <a:rPr lang="ru-RU" sz="4000" dirty="0"/>
              <a:t>«__» _____________________ 201__ г.</a:t>
            </a:r>
            <a:r>
              <a:rPr lang="ru-RU" sz="4000" dirty="0" smtClean="0"/>
              <a:t>		</a:t>
            </a:r>
          </a:p>
          <a:p>
            <a:pPr marL="0" indent="0">
              <a:buNone/>
            </a:pPr>
            <a:r>
              <a:rPr lang="ru-RU" sz="4000" dirty="0" smtClean="0"/>
              <a:t>________________________________			</a:t>
            </a:r>
            <a:r>
              <a:rPr lang="ru-RU" sz="4000" dirty="0"/>
              <a:t>Оценка _________________________</a:t>
            </a:r>
          </a:p>
          <a:p>
            <a:pPr marL="0" indent="0">
              <a:buNone/>
            </a:pPr>
            <a:r>
              <a:rPr lang="ru-RU" sz="2800" dirty="0" smtClean="0"/>
              <a:t>					</a:t>
            </a:r>
            <a:r>
              <a:rPr lang="ru-RU" sz="4000" dirty="0"/>
              <a:t>Председатель ГАК</a:t>
            </a:r>
          </a:p>
          <a:p>
            <a:pPr marL="0" indent="0">
              <a:buNone/>
            </a:pPr>
            <a:r>
              <a:rPr lang="ru-RU" sz="4000" dirty="0" smtClean="0"/>
              <a:t>					________________________________</a:t>
            </a:r>
            <a:endParaRPr lang="ru-RU" sz="4000" dirty="0"/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sz="2800" dirty="0"/>
          </a:p>
          <a:p>
            <a:pPr marL="0" indent="0" algn="ctr">
              <a:buNone/>
            </a:pPr>
            <a:r>
              <a:rPr lang="ru-RU" sz="4000" dirty="0"/>
              <a:t>Барнаул, 2012</a:t>
            </a:r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4075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260648"/>
            <a:ext cx="7776864" cy="62646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300" b="1" i="1" dirty="0">
                <a:solidFill>
                  <a:srgbClr val="0070C0"/>
                </a:solidFill>
              </a:rPr>
              <a:t>Приложение 2</a:t>
            </a:r>
          </a:p>
          <a:p>
            <a:pPr marL="0" indent="0" algn="ctr">
              <a:buNone/>
            </a:pPr>
            <a:endParaRPr lang="ru-RU" sz="2300" b="1" dirty="0" smtClean="0"/>
          </a:p>
          <a:p>
            <a:pPr marL="0" indent="0" algn="ctr">
              <a:buNone/>
            </a:pPr>
            <a:r>
              <a:rPr lang="ru-RU" sz="2300" b="1" i="1" dirty="0">
                <a:solidFill>
                  <a:srgbClr val="0070C0"/>
                </a:solidFill>
              </a:rPr>
              <a:t>Образец окончания последней страницы магистерской </a:t>
            </a:r>
            <a:r>
              <a:rPr lang="ru-RU" sz="2300" b="1" i="1" dirty="0" smtClean="0">
                <a:solidFill>
                  <a:srgbClr val="0070C0"/>
                </a:solidFill>
              </a:rPr>
              <a:t>диссертации</a:t>
            </a:r>
          </a:p>
          <a:p>
            <a:pPr marL="0" indent="0" algn="ctr">
              <a:buNone/>
            </a:pPr>
            <a:endParaRPr lang="ru-RU" sz="2300" b="1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1700" dirty="0"/>
              <a:t>Данная диссертация выполнена мной самостоятельно, плагиата не содержит. Все использованные в ней из опубликованной научной литературы и иных документов идеи, концепции, статистические материалы и факты сопровождены соответствующими ссылками</a:t>
            </a:r>
          </a:p>
          <a:p>
            <a:pPr marL="0" indent="0">
              <a:buNone/>
            </a:pPr>
            <a:r>
              <a:rPr lang="ru-RU" sz="1700" dirty="0"/>
              <a:t> </a:t>
            </a:r>
          </a:p>
          <a:p>
            <a:pPr marL="0" indent="0">
              <a:buNone/>
            </a:pPr>
            <a:r>
              <a:rPr lang="ru-RU" sz="1700" dirty="0"/>
              <a:t>«______» _________________ 200 ___ г.</a:t>
            </a:r>
          </a:p>
          <a:p>
            <a:pPr marL="0" indent="0">
              <a:buNone/>
            </a:pPr>
            <a:r>
              <a:rPr lang="ru-RU" sz="1700" dirty="0"/>
              <a:t> </a:t>
            </a:r>
          </a:p>
          <a:p>
            <a:pPr marL="0" indent="0">
              <a:buNone/>
            </a:pPr>
            <a:r>
              <a:rPr lang="ru-RU" sz="1700" dirty="0"/>
              <a:t> </a:t>
            </a:r>
          </a:p>
          <a:p>
            <a:pPr marL="0" indent="0">
              <a:buNone/>
            </a:pPr>
            <a:r>
              <a:rPr lang="ru-RU" sz="1700" dirty="0"/>
              <a:t>________________________________ /_________________________/</a:t>
            </a:r>
          </a:p>
          <a:p>
            <a:pPr marL="0" indent="0">
              <a:buNone/>
            </a:pPr>
            <a:r>
              <a:rPr lang="ru-RU" sz="1700" baseline="30000" dirty="0"/>
              <a:t>(подпись диссертанта) 				(расшифровка подписи</a:t>
            </a:r>
            <a:r>
              <a:rPr lang="ru-RU" sz="2100" baseline="30000" dirty="0"/>
              <a:t>)</a:t>
            </a:r>
            <a:endParaRPr lang="ru-RU" sz="2100" dirty="0"/>
          </a:p>
          <a:p>
            <a:pPr marL="0" indent="0">
              <a:buNone/>
            </a:pPr>
            <a:r>
              <a:rPr lang="ru-RU" sz="2100" dirty="0"/>
              <a:t/>
            </a:r>
            <a:br>
              <a:rPr lang="ru-RU" sz="2100" dirty="0"/>
            </a:br>
            <a:r>
              <a:rPr lang="ru-RU" sz="1600" dirty="0"/>
              <a:t>Этот текст печатается вслед за заключением, то есть перед списком использованной литературы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728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88640"/>
            <a:ext cx="8136904" cy="6552728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ru-RU" sz="3800" b="1" i="1" dirty="0">
                <a:solidFill>
                  <a:srgbClr val="0070C0"/>
                </a:solidFill>
              </a:rPr>
              <a:t>Приложение 3</a:t>
            </a:r>
          </a:p>
          <a:p>
            <a:pPr marL="0" indent="0" algn="ctr">
              <a:buNone/>
            </a:pPr>
            <a:r>
              <a:rPr lang="ru-RU" sz="3800" b="1" i="1" dirty="0">
                <a:solidFill>
                  <a:srgbClr val="0070C0"/>
                </a:solidFill>
              </a:rPr>
              <a:t>Образец отзыва научного </a:t>
            </a:r>
            <a:r>
              <a:rPr lang="ru-RU" sz="3800" b="1" i="1" dirty="0" smtClean="0">
                <a:solidFill>
                  <a:srgbClr val="0070C0"/>
                </a:solidFill>
              </a:rPr>
              <a:t>руководителя</a:t>
            </a:r>
          </a:p>
          <a:p>
            <a:pPr marL="0" indent="0" algn="r">
              <a:buNone/>
            </a:pPr>
            <a:endParaRPr lang="ru-RU" sz="2300" b="1" i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u-RU" sz="2500" b="1" dirty="0"/>
              <a:t>Отзыв</a:t>
            </a:r>
          </a:p>
          <a:p>
            <a:pPr marL="0" indent="0" algn="ctr">
              <a:buNone/>
            </a:pPr>
            <a:r>
              <a:rPr lang="ru-RU" sz="2500" dirty="0"/>
              <a:t> </a:t>
            </a:r>
          </a:p>
          <a:p>
            <a:pPr marL="0" indent="0" algn="ctr">
              <a:buNone/>
            </a:pPr>
            <a:r>
              <a:rPr lang="ru-RU" sz="2500" dirty="0"/>
              <a:t> </a:t>
            </a:r>
          </a:p>
          <a:p>
            <a:pPr marL="0" indent="0" algn="ctr">
              <a:buNone/>
            </a:pPr>
            <a:r>
              <a:rPr lang="ru-RU" sz="2500" dirty="0"/>
              <a:t>научного руководителя ___________________________________________</a:t>
            </a:r>
          </a:p>
          <a:p>
            <a:pPr marL="0" indent="0" algn="ctr">
              <a:buNone/>
            </a:pPr>
            <a:r>
              <a:rPr lang="ru-RU" sz="2500" dirty="0"/>
              <a:t>								(Ф.И.О)</a:t>
            </a:r>
          </a:p>
          <a:p>
            <a:pPr marL="0" indent="0" algn="ctr">
              <a:buNone/>
            </a:pPr>
            <a:r>
              <a:rPr lang="ru-RU" sz="2500" dirty="0"/>
              <a:t>на диссертацию _________________________________________________</a:t>
            </a:r>
          </a:p>
          <a:p>
            <a:pPr marL="0" indent="0" algn="ctr">
              <a:buNone/>
            </a:pPr>
            <a:r>
              <a:rPr lang="ru-RU" sz="2500" dirty="0"/>
              <a:t>								(Ф.И.О.)</a:t>
            </a:r>
          </a:p>
          <a:p>
            <a:pPr marL="0" indent="0" algn="ctr">
              <a:buNone/>
            </a:pPr>
            <a:r>
              <a:rPr lang="ru-RU" sz="2500" dirty="0"/>
              <a:t>по теме: «_______________________________________________________</a:t>
            </a:r>
          </a:p>
          <a:p>
            <a:pPr marL="0" indent="0" algn="ctr">
              <a:buNone/>
            </a:pPr>
            <a:r>
              <a:rPr lang="ru-RU" sz="2500" dirty="0" smtClean="0"/>
              <a:t>_______________________________________________________________________________________________________________________________</a:t>
            </a:r>
          </a:p>
          <a:p>
            <a:pPr marL="0" indent="0" algn="ctr">
              <a:buNone/>
            </a:pPr>
            <a:r>
              <a:rPr lang="ru-RU" sz="2500" dirty="0" smtClean="0"/>
              <a:t>_______», </a:t>
            </a:r>
            <a:r>
              <a:rPr lang="ru-RU" sz="2500" dirty="0"/>
              <a:t>представленную на соискание степени магистра социологии по направлению 040100 – Социология управления</a:t>
            </a:r>
          </a:p>
          <a:p>
            <a:pPr marL="0" indent="0" algn="ctr">
              <a:buNone/>
            </a:pPr>
            <a:r>
              <a:rPr lang="ru-RU" sz="2500" dirty="0"/>
              <a:t> </a:t>
            </a:r>
          </a:p>
          <a:p>
            <a:pPr marL="0" indent="0" algn="ctr">
              <a:buNone/>
            </a:pPr>
            <a:r>
              <a:rPr lang="ru-RU" sz="2500" dirty="0"/>
              <a:t>(Текст отзыва на 2 – 5 страницах).</a:t>
            </a:r>
          </a:p>
          <a:p>
            <a:pPr marL="0" indent="0" algn="ctr">
              <a:buNone/>
            </a:pPr>
            <a:r>
              <a:rPr lang="ru-RU" sz="2500" dirty="0"/>
              <a:t> </a:t>
            </a:r>
          </a:p>
          <a:p>
            <a:pPr marL="0" indent="0" algn="ctr">
              <a:buNone/>
            </a:pPr>
            <a:r>
              <a:rPr lang="ru-RU" sz="2500" dirty="0"/>
              <a:t> </a:t>
            </a:r>
          </a:p>
          <a:p>
            <a:pPr marL="0" indent="0" algn="ctr">
              <a:buNone/>
            </a:pPr>
            <a:r>
              <a:rPr lang="ru-RU" sz="2500" dirty="0"/>
              <a:t> </a:t>
            </a:r>
          </a:p>
          <a:p>
            <a:pPr marL="0" indent="0" algn="ctr">
              <a:buNone/>
            </a:pPr>
            <a:r>
              <a:rPr lang="ru-RU" sz="2500" dirty="0"/>
              <a:t> </a:t>
            </a:r>
          </a:p>
          <a:p>
            <a:pPr marL="0" indent="0" algn="ctr">
              <a:buNone/>
            </a:pPr>
            <a:r>
              <a:rPr lang="ru-RU" sz="2500" dirty="0"/>
              <a:t> </a:t>
            </a:r>
          </a:p>
          <a:p>
            <a:pPr marL="0" indent="0" algn="ctr">
              <a:buNone/>
            </a:pPr>
            <a:r>
              <a:rPr lang="ru-RU" sz="2500" dirty="0"/>
              <a:t> </a:t>
            </a:r>
          </a:p>
          <a:p>
            <a:pPr marL="0" indent="0" algn="r">
              <a:buNone/>
            </a:pPr>
            <a:r>
              <a:rPr lang="ru-RU" sz="2500" dirty="0"/>
              <a:t>Научный руководитель,</a:t>
            </a:r>
          </a:p>
          <a:p>
            <a:pPr marL="0" indent="0" algn="r">
              <a:buNone/>
            </a:pPr>
            <a:r>
              <a:rPr lang="ru-RU" sz="2500" dirty="0"/>
              <a:t>уч. степень, звание</a:t>
            </a:r>
            <a:r>
              <a:rPr lang="ru-RU" sz="2500" dirty="0" smtClean="0"/>
              <a:t>, должность</a:t>
            </a:r>
            <a:endParaRPr lang="ru-RU" sz="2500" dirty="0"/>
          </a:p>
          <a:p>
            <a:pPr marL="0" indent="0" algn="r">
              <a:buNone/>
            </a:pPr>
            <a:r>
              <a:rPr lang="ru-RU" sz="2500" dirty="0" smtClean="0"/>
              <a:t>	</a:t>
            </a:r>
            <a:r>
              <a:rPr lang="ru-RU" sz="2500" dirty="0"/>
              <a:t>						</a:t>
            </a:r>
            <a:r>
              <a:rPr lang="ru-RU" sz="2500" dirty="0" smtClean="0"/>
              <a:t>__________________________</a:t>
            </a:r>
            <a:endParaRPr lang="ru-RU" sz="2500" dirty="0"/>
          </a:p>
          <a:p>
            <a:pPr marL="0" indent="0" algn="r">
              <a:buNone/>
            </a:pPr>
            <a:r>
              <a:rPr lang="ru-RU" sz="2500" dirty="0"/>
              <a:t>										(подпись)</a:t>
            </a:r>
          </a:p>
          <a:p>
            <a:pPr marL="0" indent="0" algn="ctr">
              <a:buNone/>
            </a:pPr>
            <a:r>
              <a:rPr lang="ru-RU" sz="2500" dirty="0"/>
              <a:t> </a:t>
            </a:r>
          </a:p>
          <a:p>
            <a:pPr marL="0" indent="0" algn="ctr">
              <a:buNone/>
            </a:pPr>
            <a:r>
              <a:rPr lang="ru-RU" sz="2500" dirty="0"/>
              <a:t> </a:t>
            </a:r>
          </a:p>
          <a:p>
            <a:pPr marL="0" indent="0" algn="ctr">
              <a:buNone/>
            </a:pPr>
            <a:r>
              <a:rPr lang="ru-RU" sz="2500" dirty="0"/>
              <a:t>«_____» ____________________ 200__г.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381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0"/>
            <a:ext cx="7920880" cy="6741368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buNone/>
            </a:pPr>
            <a:r>
              <a:rPr lang="ru-RU" sz="4500" b="1" i="1" dirty="0">
                <a:solidFill>
                  <a:srgbClr val="0070C0"/>
                </a:solidFill>
              </a:rPr>
              <a:t>Приложение 4</a:t>
            </a:r>
          </a:p>
          <a:p>
            <a:pPr marL="0" indent="0" algn="ctr">
              <a:buNone/>
            </a:pPr>
            <a:r>
              <a:rPr lang="ru-RU" sz="4500" b="1" i="1" dirty="0">
                <a:solidFill>
                  <a:srgbClr val="0070C0"/>
                </a:solidFill>
              </a:rPr>
              <a:t>Образец рецензии на магистерскую диссертацию</a:t>
            </a:r>
          </a:p>
          <a:p>
            <a:pPr marL="0" indent="0" algn="ctr">
              <a:buNone/>
            </a:pPr>
            <a:endParaRPr lang="ru-RU" sz="3600" dirty="0" smtClean="0"/>
          </a:p>
          <a:p>
            <a:pPr marL="0" indent="0" algn="ctr">
              <a:buNone/>
            </a:pPr>
            <a:endParaRPr lang="ru-RU" sz="3600" dirty="0" smtClean="0"/>
          </a:p>
          <a:p>
            <a:pPr marL="0" indent="0" algn="ctr">
              <a:buNone/>
            </a:pPr>
            <a:r>
              <a:rPr lang="ru-RU" sz="3600" b="1" dirty="0" smtClean="0"/>
              <a:t>Рецензия </a:t>
            </a:r>
            <a:r>
              <a:rPr lang="ru-RU" sz="3600" b="1" dirty="0"/>
              <a:t>на диссертацию</a:t>
            </a:r>
          </a:p>
          <a:p>
            <a:pPr marL="0" indent="0" algn="ctr">
              <a:buNone/>
            </a:pPr>
            <a:r>
              <a:rPr lang="ru-RU" sz="3600" dirty="0"/>
              <a:t>____________________________________________________________________</a:t>
            </a:r>
          </a:p>
          <a:p>
            <a:pPr marL="0" indent="0" algn="ctr">
              <a:buNone/>
            </a:pPr>
            <a:r>
              <a:rPr lang="ru-RU" sz="3600" dirty="0"/>
              <a:t>(Ф.И.О. магистранта (</a:t>
            </a:r>
            <a:r>
              <a:rPr lang="ru-RU" sz="3600" dirty="0" err="1"/>
              <a:t>ки</a:t>
            </a:r>
            <a:r>
              <a:rPr lang="ru-RU" sz="3600" dirty="0"/>
              <a:t>))</a:t>
            </a:r>
          </a:p>
          <a:p>
            <a:pPr marL="0" indent="0" algn="ctr">
              <a:buNone/>
            </a:pPr>
            <a:r>
              <a:rPr lang="ru-RU" sz="3600" dirty="0"/>
              <a:t>по теме: «____________________________________________________________</a:t>
            </a:r>
          </a:p>
          <a:p>
            <a:pPr marL="0" indent="0" algn="ctr">
              <a:buNone/>
            </a:pPr>
            <a:r>
              <a:rPr lang="ru-RU" sz="3600" dirty="0"/>
              <a:t>_______________________________________________________________________________________________________________________________________»,</a:t>
            </a:r>
          </a:p>
          <a:p>
            <a:pPr marL="0" indent="0" algn="ctr">
              <a:buNone/>
            </a:pPr>
            <a:r>
              <a:rPr lang="ru-RU" sz="3600" dirty="0"/>
              <a:t>представленную на соискание ученой степени магистра социологии по направлению 040100 – Социология управления</a:t>
            </a:r>
          </a:p>
          <a:p>
            <a:pPr marL="0" indent="0" algn="ctr">
              <a:buNone/>
            </a:pPr>
            <a:r>
              <a:rPr lang="ru-RU" sz="3600" dirty="0"/>
              <a:t> </a:t>
            </a:r>
          </a:p>
          <a:p>
            <a:pPr marL="0" indent="0" algn="ctr">
              <a:buNone/>
            </a:pPr>
            <a:r>
              <a:rPr lang="ru-RU" sz="3600" dirty="0"/>
              <a:t> </a:t>
            </a:r>
          </a:p>
          <a:p>
            <a:pPr marL="0" indent="0" algn="ctr">
              <a:buNone/>
            </a:pPr>
            <a:r>
              <a:rPr lang="ru-RU" sz="3600" dirty="0"/>
              <a:t> </a:t>
            </a:r>
          </a:p>
          <a:p>
            <a:pPr marL="0" indent="0" algn="ctr">
              <a:buNone/>
            </a:pPr>
            <a:r>
              <a:rPr lang="ru-RU" sz="3600" dirty="0"/>
              <a:t> </a:t>
            </a:r>
          </a:p>
          <a:p>
            <a:pPr marL="0" indent="0" algn="ctr">
              <a:buNone/>
            </a:pPr>
            <a:r>
              <a:rPr lang="ru-RU" sz="3600" dirty="0"/>
              <a:t>(Текст рецензии на 2 – 3 страницах).</a:t>
            </a:r>
          </a:p>
          <a:p>
            <a:pPr marL="0" indent="0" algn="ctr">
              <a:buNone/>
            </a:pPr>
            <a:r>
              <a:rPr lang="ru-RU" sz="3600" dirty="0"/>
              <a:t> </a:t>
            </a:r>
          </a:p>
          <a:p>
            <a:pPr marL="0" indent="0" algn="ctr">
              <a:buNone/>
            </a:pPr>
            <a:r>
              <a:rPr lang="ru-RU" sz="3600" dirty="0"/>
              <a:t> </a:t>
            </a:r>
          </a:p>
          <a:p>
            <a:pPr marL="0" indent="0" algn="ctr">
              <a:buNone/>
            </a:pPr>
            <a:r>
              <a:rPr lang="ru-RU" sz="3600" dirty="0"/>
              <a:t> </a:t>
            </a:r>
          </a:p>
          <a:p>
            <a:pPr marL="0" indent="0" algn="ctr">
              <a:buNone/>
            </a:pPr>
            <a:r>
              <a:rPr lang="ru-RU" sz="3600" dirty="0"/>
              <a:t> </a:t>
            </a:r>
            <a:endParaRPr lang="ru-RU" sz="3600" dirty="0" smtClean="0"/>
          </a:p>
          <a:p>
            <a:pPr marL="0" indent="0" algn="ctr">
              <a:buNone/>
            </a:pPr>
            <a:endParaRPr lang="ru-RU" sz="3600" dirty="0"/>
          </a:p>
          <a:p>
            <a:pPr marL="0" indent="0" algn="ctr">
              <a:buNone/>
            </a:pPr>
            <a:r>
              <a:rPr lang="ru-RU" sz="3600" dirty="0"/>
              <a:t>Прорецензированная работа заслуживает ___________ оценки.</a:t>
            </a:r>
          </a:p>
          <a:p>
            <a:pPr marL="0" indent="0" algn="ctr">
              <a:buNone/>
            </a:pPr>
            <a:r>
              <a:rPr lang="ru-RU" sz="3600" dirty="0"/>
              <a:t>«______» _______________ 200 __ г.</a:t>
            </a:r>
          </a:p>
          <a:p>
            <a:pPr marL="0" indent="0" algn="ctr">
              <a:buNone/>
            </a:pPr>
            <a:r>
              <a:rPr lang="ru-RU" sz="3600" dirty="0"/>
              <a:t>_____________________ /__________________________/</a:t>
            </a:r>
          </a:p>
          <a:p>
            <a:pPr marL="0" indent="0" algn="ctr">
              <a:buNone/>
            </a:pPr>
            <a:r>
              <a:rPr lang="ru-RU" sz="3600" dirty="0"/>
              <a:t>	(подпись)				(расшифровка подписи)</a:t>
            </a:r>
          </a:p>
          <a:p>
            <a:pPr marL="0" indent="0" algn="ctr">
              <a:buNone/>
            </a:pPr>
            <a:r>
              <a:rPr lang="ru-RU" sz="3600" dirty="0"/>
              <a:t> </a:t>
            </a:r>
          </a:p>
          <a:p>
            <a:pPr marL="0" indent="0" algn="ctr">
              <a:buNone/>
            </a:pPr>
            <a:r>
              <a:rPr lang="ru-RU" sz="3600" dirty="0"/>
              <a:t>МП _______________________________________________________________</a:t>
            </a:r>
          </a:p>
          <a:p>
            <a:pPr marL="0" indent="0" algn="ctr">
              <a:buNone/>
            </a:pPr>
            <a:r>
              <a:rPr lang="ru-RU" sz="3600" dirty="0"/>
              <a:t>			(должность и место работы рецензента)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0760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476672"/>
            <a:ext cx="7632848" cy="626469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ru-RU" sz="3800" b="1" i="1" dirty="0">
                <a:solidFill>
                  <a:srgbClr val="0070C0"/>
                </a:solidFill>
              </a:rPr>
              <a:t>Приложение 5</a:t>
            </a:r>
          </a:p>
          <a:p>
            <a:pPr marL="0" indent="0" algn="ctr">
              <a:buNone/>
            </a:pPr>
            <a:r>
              <a:rPr lang="ru-RU" sz="3800" b="1" i="1" dirty="0">
                <a:solidFill>
                  <a:srgbClr val="0070C0"/>
                </a:solidFill>
              </a:rPr>
              <a:t>Справка о практическом внедрении предложений, содержащихся в диссертации</a:t>
            </a:r>
          </a:p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b="1" dirty="0" smtClean="0"/>
              <a:t>Справка о </a:t>
            </a:r>
            <a:r>
              <a:rPr lang="ru-RU" b="1" dirty="0"/>
              <a:t>практическом внедрении предложений, содержащихся в диссертации </a:t>
            </a:r>
            <a:r>
              <a:rPr lang="ru-RU" dirty="0"/>
              <a:t>____________________________________________________________________</a:t>
            </a:r>
          </a:p>
          <a:p>
            <a:pPr marL="0" indent="0">
              <a:buNone/>
            </a:pPr>
            <a:r>
              <a:rPr lang="ru-RU" baseline="30000" dirty="0"/>
              <a:t>(Ф.И.О. диссертанта)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по теме: «____________________________________________________________</a:t>
            </a:r>
          </a:p>
          <a:p>
            <a:pPr marL="0" indent="0">
              <a:buNone/>
            </a:pPr>
            <a:r>
              <a:rPr lang="ru-RU" dirty="0"/>
              <a:t>_______________________________________________________________________________________________________________________________________»,</a:t>
            </a:r>
          </a:p>
          <a:p>
            <a:pPr marL="0" indent="0">
              <a:buNone/>
            </a:pPr>
            <a:r>
              <a:rPr lang="ru-RU" dirty="0"/>
              <a:t>представленной на соискание ученой степени магистра социологии по направлению 040100 – Социология управления.</a:t>
            </a:r>
          </a:p>
          <a:p>
            <a:pPr marL="0" indent="0">
              <a:buNone/>
            </a:pPr>
            <a:r>
              <a:rPr lang="ru-RU" dirty="0"/>
              <a:t>Подтверждаю, что ___________________________________________________</a:t>
            </a:r>
          </a:p>
          <a:p>
            <a:pPr marL="0" indent="0">
              <a:buNone/>
            </a:pPr>
            <a:r>
              <a:rPr lang="ru-RU" dirty="0"/>
              <a:t>							(далее текст на 1 странице)</a:t>
            </a:r>
          </a:p>
          <a:p>
            <a:pPr marL="0" indent="0">
              <a:buNone/>
            </a:pPr>
            <a:r>
              <a:rPr lang="ru-RU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«______» _______________ 200 __ г.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_____________________ /__________________________/</a:t>
            </a:r>
          </a:p>
          <a:p>
            <a:pPr marL="0" indent="0">
              <a:buNone/>
            </a:pPr>
            <a:r>
              <a:rPr lang="ru-RU" dirty="0"/>
              <a:t>	(подпись)				(расшифровка подписи)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/>
              <a:t>МП _______________________________________________________________</a:t>
            </a:r>
          </a:p>
          <a:p>
            <a:pPr marL="0" indent="0">
              <a:buNone/>
            </a:pPr>
            <a:r>
              <a:rPr lang="ru-RU" dirty="0"/>
              <a:t>			(должность и место работы выдавшего справку)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69413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</TotalTime>
  <Words>393</Words>
  <Application>Microsoft Office PowerPoint</Application>
  <PresentationFormat>Экран (4:3)</PresentationFormat>
  <Paragraphs>213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 Магистратура по направлению «социология» </vt:lpstr>
      <vt:lpstr>Факультет социологии Алтайского государственного университета  (с 2002 года) Программы подготовки магистров по направлению «Социология»:  «Современные методы и технологии  в изучении социальных проблем общества» «Социология права» «Социология и этика бизнеса» «Социология управления» Выпуск - 103 магистра</vt:lpstr>
      <vt:lpstr>Презентация PowerPoint</vt:lpstr>
      <vt:lpstr>Содержание  требований к диссертации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init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Магистерская диссертация (модель автореферата)</dc:title>
  <dc:creator>kolesnikova</dc:creator>
  <cp:lastModifiedBy>kolesnikova</cp:lastModifiedBy>
  <cp:revision>15</cp:revision>
  <dcterms:created xsi:type="dcterms:W3CDTF">2013-11-12T04:44:19Z</dcterms:created>
  <dcterms:modified xsi:type="dcterms:W3CDTF">2013-11-12T07:13:08Z</dcterms:modified>
</cp:coreProperties>
</file>