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91" r:id="rId6"/>
    <p:sldId id="292" r:id="rId7"/>
    <p:sldId id="293" r:id="rId8"/>
    <p:sldId id="294" r:id="rId9"/>
    <p:sldId id="295" r:id="rId10"/>
    <p:sldId id="296" r:id="rId11"/>
    <p:sldId id="262" r:id="rId12"/>
    <p:sldId id="263" r:id="rId13"/>
    <p:sldId id="264" r:id="rId14"/>
    <p:sldId id="267" r:id="rId15"/>
    <p:sldId id="268" r:id="rId16"/>
    <p:sldId id="288" r:id="rId17"/>
    <p:sldId id="285" r:id="rId18"/>
    <p:sldId id="277" r:id="rId19"/>
    <p:sldId id="278" r:id="rId20"/>
    <p:sldId id="279" r:id="rId21"/>
    <p:sldId id="280" r:id="rId22"/>
    <p:sldId id="281" r:id="rId23"/>
    <p:sldId id="283" r:id="rId24"/>
    <p:sldId id="284" r:id="rId25"/>
    <p:sldId id="286" r:id="rId26"/>
    <p:sldId id="297" r:id="rId27"/>
    <p:sldId id="287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930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B5EB56-F2A1-412E-A6AE-35F7AE9F0F7B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8B76EBCB-D8D3-417E-823A-4F2AB7F5BF4A}">
      <dgm:prSet phldrT="[Текст]" custT="1"/>
      <dgm:spPr/>
      <dgm:t>
        <a:bodyPr/>
        <a:lstStyle/>
        <a:p>
          <a:r>
            <a:rPr lang="ru-RU" sz="3200" b="1" dirty="0" smtClean="0">
              <a:solidFill>
                <a:schemeClr val="tx1"/>
              </a:solidFill>
              <a:latin typeface="Cambria" panose="02040503050406030204" pitchFamily="18" charset="0"/>
            </a:rPr>
            <a:t>знания;</a:t>
          </a:r>
          <a:endParaRPr lang="ru-RU" sz="3200" b="1" dirty="0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4B981818-5638-4FF1-A6A7-437567B27DF9}" type="parTrans" cxnId="{C1FC291E-1BEF-4959-97B0-FCC9814587E5}">
      <dgm:prSet/>
      <dgm:spPr/>
      <dgm:t>
        <a:bodyPr/>
        <a:lstStyle/>
        <a:p>
          <a:endParaRPr lang="ru-RU" sz="3200" b="1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D8B65211-61D1-4339-9D45-6717D554B761}" type="sibTrans" cxnId="{C1FC291E-1BEF-4959-97B0-FCC9814587E5}">
      <dgm:prSet/>
      <dgm:spPr/>
      <dgm:t>
        <a:bodyPr/>
        <a:lstStyle/>
        <a:p>
          <a:endParaRPr lang="ru-RU" sz="3200" b="1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5C366E32-07A3-490E-B11E-A5F3EE584266}">
      <dgm:prSet custT="1"/>
      <dgm:spPr/>
      <dgm:t>
        <a:bodyPr/>
        <a:lstStyle/>
        <a:p>
          <a:r>
            <a:rPr lang="ru-RU" sz="3200" b="1" dirty="0" smtClean="0">
              <a:solidFill>
                <a:schemeClr val="tx1"/>
              </a:solidFill>
              <a:latin typeface="Cambria" panose="02040503050406030204" pitchFamily="18" charset="0"/>
            </a:rPr>
            <a:t>практические умения;</a:t>
          </a:r>
          <a:endParaRPr lang="en-US" sz="3200" b="1" dirty="0" smtClean="0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CBEA2945-0E0E-49D2-BD37-CA8106C61AA0}" type="parTrans" cxnId="{30234F0D-E57F-40EE-AF19-56049CDC8C2F}">
      <dgm:prSet/>
      <dgm:spPr/>
      <dgm:t>
        <a:bodyPr/>
        <a:lstStyle/>
        <a:p>
          <a:endParaRPr lang="ru-RU" sz="3200" b="1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4374571E-D36C-457B-AB8C-28153ED2FC31}" type="sibTrans" cxnId="{30234F0D-E57F-40EE-AF19-56049CDC8C2F}">
      <dgm:prSet/>
      <dgm:spPr/>
      <dgm:t>
        <a:bodyPr/>
        <a:lstStyle/>
        <a:p>
          <a:endParaRPr lang="ru-RU" sz="3200" b="1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C8310822-B62E-45FA-B6E6-B514F0DDDE69}">
      <dgm:prSet custT="1"/>
      <dgm:spPr/>
      <dgm:t>
        <a:bodyPr/>
        <a:lstStyle/>
        <a:p>
          <a:r>
            <a:rPr lang="ru-RU" sz="3200" b="1" dirty="0" smtClean="0">
              <a:solidFill>
                <a:schemeClr val="tx1"/>
              </a:solidFill>
              <a:latin typeface="Cambria" panose="02040503050406030204" pitchFamily="18" charset="0"/>
            </a:rPr>
            <a:t>опыт деятельности.</a:t>
          </a:r>
          <a:endParaRPr lang="ru-RU" sz="3200" b="1" dirty="0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D0E7A877-3FB3-444B-8E57-4C6C2B6A2181}" type="parTrans" cxnId="{C899C299-61C3-4C53-8044-60B331575982}">
      <dgm:prSet/>
      <dgm:spPr/>
      <dgm:t>
        <a:bodyPr/>
        <a:lstStyle/>
        <a:p>
          <a:endParaRPr lang="ru-RU" sz="3200" b="1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562CC1C8-0621-4AC6-9F38-FA8B56872F02}" type="sibTrans" cxnId="{C899C299-61C3-4C53-8044-60B331575982}">
      <dgm:prSet/>
      <dgm:spPr/>
      <dgm:t>
        <a:bodyPr/>
        <a:lstStyle/>
        <a:p>
          <a:endParaRPr lang="ru-RU" sz="3200" b="1">
            <a:solidFill>
              <a:schemeClr val="tx1"/>
            </a:solidFill>
            <a:latin typeface="Cambria" panose="02040503050406030204" pitchFamily="18" charset="0"/>
          </a:endParaRPr>
        </a:p>
      </dgm:t>
    </dgm:pt>
    <dgm:pt modelId="{A6887AAF-990A-471F-A5AA-7AD6B5ED20EB}" type="pres">
      <dgm:prSet presAssocID="{79B5EB56-F2A1-412E-A6AE-35F7AE9F0F7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6477D98-E82B-4985-9B21-26C7FF42E86E}" type="pres">
      <dgm:prSet presAssocID="{8B76EBCB-D8D3-417E-823A-4F2AB7F5BF4A}" presName="parentLin" presStyleCnt="0"/>
      <dgm:spPr/>
    </dgm:pt>
    <dgm:pt modelId="{71F0275E-9468-484A-923E-07316B18924D}" type="pres">
      <dgm:prSet presAssocID="{8B76EBCB-D8D3-417E-823A-4F2AB7F5BF4A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743970F0-1111-430E-90E6-AD3D1B59F778}" type="pres">
      <dgm:prSet presAssocID="{8B76EBCB-D8D3-417E-823A-4F2AB7F5BF4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20D7D5-B8A4-43F2-9102-92E52B33666C}" type="pres">
      <dgm:prSet presAssocID="{8B76EBCB-D8D3-417E-823A-4F2AB7F5BF4A}" presName="negativeSpace" presStyleCnt="0"/>
      <dgm:spPr/>
    </dgm:pt>
    <dgm:pt modelId="{53BAE76B-907C-4514-89D0-988ECE896F7F}" type="pres">
      <dgm:prSet presAssocID="{8B76EBCB-D8D3-417E-823A-4F2AB7F5BF4A}" presName="childText" presStyleLbl="conFgAcc1" presStyleIdx="0" presStyleCnt="3">
        <dgm:presLayoutVars>
          <dgm:bulletEnabled val="1"/>
        </dgm:presLayoutVars>
      </dgm:prSet>
      <dgm:spPr/>
    </dgm:pt>
    <dgm:pt modelId="{63DF0918-DD02-48AC-9FC8-0FE496FEA5C7}" type="pres">
      <dgm:prSet presAssocID="{D8B65211-61D1-4339-9D45-6717D554B761}" presName="spaceBetweenRectangles" presStyleCnt="0"/>
      <dgm:spPr/>
    </dgm:pt>
    <dgm:pt modelId="{74B6B5F4-8E7D-4B66-8BA7-010F896DECB4}" type="pres">
      <dgm:prSet presAssocID="{5C366E32-07A3-490E-B11E-A5F3EE584266}" presName="parentLin" presStyleCnt="0"/>
      <dgm:spPr/>
    </dgm:pt>
    <dgm:pt modelId="{BF2E29B9-32C6-4632-9644-6592FEFC9AC5}" type="pres">
      <dgm:prSet presAssocID="{5C366E32-07A3-490E-B11E-A5F3EE584266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7A22AFDB-32E6-452E-918D-55366C55AEAC}" type="pres">
      <dgm:prSet presAssocID="{5C366E32-07A3-490E-B11E-A5F3EE58426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186339-AFE9-438E-B3AD-B2C1E0794738}" type="pres">
      <dgm:prSet presAssocID="{5C366E32-07A3-490E-B11E-A5F3EE584266}" presName="negativeSpace" presStyleCnt="0"/>
      <dgm:spPr/>
    </dgm:pt>
    <dgm:pt modelId="{8BECEDBD-DB5A-444C-8BF3-67EEBF1BB269}" type="pres">
      <dgm:prSet presAssocID="{5C366E32-07A3-490E-B11E-A5F3EE584266}" presName="childText" presStyleLbl="conFgAcc1" presStyleIdx="1" presStyleCnt="3">
        <dgm:presLayoutVars>
          <dgm:bulletEnabled val="1"/>
        </dgm:presLayoutVars>
      </dgm:prSet>
      <dgm:spPr/>
    </dgm:pt>
    <dgm:pt modelId="{DB366322-4239-4125-84CA-0729DFF3AB34}" type="pres">
      <dgm:prSet presAssocID="{4374571E-D36C-457B-AB8C-28153ED2FC31}" presName="spaceBetweenRectangles" presStyleCnt="0"/>
      <dgm:spPr/>
    </dgm:pt>
    <dgm:pt modelId="{150DFD40-23E5-4C0E-9D61-F50C5B0430A2}" type="pres">
      <dgm:prSet presAssocID="{C8310822-B62E-45FA-B6E6-B514F0DDDE69}" presName="parentLin" presStyleCnt="0"/>
      <dgm:spPr/>
    </dgm:pt>
    <dgm:pt modelId="{EE020E1F-5B70-4C03-92A5-310BF2065B9C}" type="pres">
      <dgm:prSet presAssocID="{C8310822-B62E-45FA-B6E6-B514F0DDDE69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80EA56EA-E6D9-4CBA-AF1A-B7B896C48396}" type="pres">
      <dgm:prSet presAssocID="{C8310822-B62E-45FA-B6E6-B514F0DDDE6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97622A-A09B-4CDE-A347-FFB719BC653C}" type="pres">
      <dgm:prSet presAssocID="{C8310822-B62E-45FA-B6E6-B514F0DDDE69}" presName="negativeSpace" presStyleCnt="0"/>
      <dgm:spPr/>
    </dgm:pt>
    <dgm:pt modelId="{BE6626E2-89BA-4CF4-96B6-5B969DBEA5F3}" type="pres">
      <dgm:prSet presAssocID="{C8310822-B62E-45FA-B6E6-B514F0DDDE6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1FC291E-1BEF-4959-97B0-FCC9814587E5}" srcId="{79B5EB56-F2A1-412E-A6AE-35F7AE9F0F7B}" destId="{8B76EBCB-D8D3-417E-823A-4F2AB7F5BF4A}" srcOrd="0" destOrd="0" parTransId="{4B981818-5638-4FF1-A6A7-437567B27DF9}" sibTransId="{D8B65211-61D1-4339-9D45-6717D554B761}"/>
    <dgm:cxn modelId="{30234F0D-E57F-40EE-AF19-56049CDC8C2F}" srcId="{79B5EB56-F2A1-412E-A6AE-35F7AE9F0F7B}" destId="{5C366E32-07A3-490E-B11E-A5F3EE584266}" srcOrd="1" destOrd="0" parTransId="{CBEA2945-0E0E-49D2-BD37-CA8106C61AA0}" sibTransId="{4374571E-D36C-457B-AB8C-28153ED2FC31}"/>
    <dgm:cxn modelId="{70CBCCA2-CE1E-46E1-8167-CE55BEE763FF}" type="presOf" srcId="{C8310822-B62E-45FA-B6E6-B514F0DDDE69}" destId="{80EA56EA-E6D9-4CBA-AF1A-B7B896C48396}" srcOrd="1" destOrd="0" presId="urn:microsoft.com/office/officeart/2005/8/layout/list1"/>
    <dgm:cxn modelId="{C349AE88-C37A-4749-80F5-7C1F2CF2D3CF}" type="presOf" srcId="{8B76EBCB-D8D3-417E-823A-4F2AB7F5BF4A}" destId="{743970F0-1111-430E-90E6-AD3D1B59F778}" srcOrd="1" destOrd="0" presId="urn:microsoft.com/office/officeart/2005/8/layout/list1"/>
    <dgm:cxn modelId="{973AEEAE-D900-41A2-86C9-9081ECD81C7C}" type="presOf" srcId="{8B76EBCB-D8D3-417E-823A-4F2AB7F5BF4A}" destId="{71F0275E-9468-484A-923E-07316B18924D}" srcOrd="0" destOrd="0" presId="urn:microsoft.com/office/officeart/2005/8/layout/list1"/>
    <dgm:cxn modelId="{6BEF85FF-B8DF-4815-94A5-DB0145D75765}" type="presOf" srcId="{5C366E32-07A3-490E-B11E-A5F3EE584266}" destId="{7A22AFDB-32E6-452E-918D-55366C55AEAC}" srcOrd="1" destOrd="0" presId="urn:microsoft.com/office/officeart/2005/8/layout/list1"/>
    <dgm:cxn modelId="{52C84ABF-4D4F-4947-B2E2-BD25738D2A16}" type="presOf" srcId="{C8310822-B62E-45FA-B6E6-B514F0DDDE69}" destId="{EE020E1F-5B70-4C03-92A5-310BF2065B9C}" srcOrd="0" destOrd="0" presId="urn:microsoft.com/office/officeart/2005/8/layout/list1"/>
    <dgm:cxn modelId="{C899C299-61C3-4C53-8044-60B331575982}" srcId="{79B5EB56-F2A1-412E-A6AE-35F7AE9F0F7B}" destId="{C8310822-B62E-45FA-B6E6-B514F0DDDE69}" srcOrd="2" destOrd="0" parTransId="{D0E7A877-3FB3-444B-8E57-4C6C2B6A2181}" sibTransId="{562CC1C8-0621-4AC6-9F38-FA8B56872F02}"/>
    <dgm:cxn modelId="{2E2AD552-F1D5-491B-9DF1-127F4700B0FF}" type="presOf" srcId="{79B5EB56-F2A1-412E-A6AE-35F7AE9F0F7B}" destId="{A6887AAF-990A-471F-A5AA-7AD6B5ED20EB}" srcOrd="0" destOrd="0" presId="urn:microsoft.com/office/officeart/2005/8/layout/list1"/>
    <dgm:cxn modelId="{C667EAC4-35ED-4C5E-931B-0171E3CA14C2}" type="presOf" srcId="{5C366E32-07A3-490E-B11E-A5F3EE584266}" destId="{BF2E29B9-32C6-4632-9644-6592FEFC9AC5}" srcOrd="0" destOrd="0" presId="urn:microsoft.com/office/officeart/2005/8/layout/list1"/>
    <dgm:cxn modelId="{2FBA5EF4-3D7F-4B9E-99FE-5FE46CDBA9B2}" type="presParOf" srcId="{A6887AAF-990A-471F-A5AA-7AD6B5ED20EB}" destId="{B6477D98-E82B-4985-9B21-26C7FF42E86E}" srcOrd="0" destOrd="0" presId="urn:microsoft.com/office/officeart/2005/8/layout/list1"/>
    <dgm:cxn modelId="{66A29092-91CD-4847-83AF-3A90E50E6ED4}" type="presParOf" srcId="{B6477D98-E82B-4985-9B21-26C7FF42E86E}" destId="{71F0275E-9468-484A-923E-07316B18924D}" srcOrd="0" destOrd="0" presId="urn:microsoft.com/office/officeart/2005/8/layout/list1"/>
    <dgm:cxn modelId="{53B8FDF2-D64C-4FA1-B751-290323BCACFE}" type="presParOf" srcId="{B6477D98-E82B-4985-9B21-26C7FF42E86E}" destId="{743970F0-1111-430E-90E6-AD3D1B59F778}" srcOrd="1" destOrd="0" presId="urn:microsoft.com/office/officeart/2005/8/layout/list1"/>
    <dgm:cxn modelId="{B1902A9F-FBA3-4EB7-A76A-4536F7686DAB}" type="presParOf" srcId="{A6887AAF-990A-471F-A5AA-7AD6B5ED20EB}" destId="{A920D7D5-B8A4-43F2-9102-92E52B33666C}" srcOrd="1" destOrd="0" presId="urn:microsoft.com/office/officeart/2005/8/layout/list1"/>
    <dgm:cxn modelId="{DAC09DB5-BBB3-43C0-9715-7E9FC108F278}" type="presParOf" srcId="{A6887AAF-990A-471F-A5AA-7AD6B5ED20EB}" destId="{53BAE76B-907C-4514-89D0-988ECE896F7F}" srcOrd="2" destOrd="0" presId="urn:microsoft.com/office/officeart/2005/8/layout/list1"/>
    <dgm:cxn modelId="{B7037BFB-90A9-44A2-B653-0E8852147067}" type="presParOf" srcId="{A6887AAF-990A-471F-A5AA-7AD6B5ED20EB}" destId="{63DF0918-DD02-48AC-9FC8-0FE496FEA5C7}" srcOrd="3" destOrd="0" presId="urn:microsoft.com/office/officeart/2005/8/layout/list1"/>
    <dgm:cxn modelId="{2BBD7DE3-EDCF-425A-8D42-570E06B6D98C}" type="presParOf" srcId="{A6887AAF-990A-471F-A5AA-7AD6B5ED20EB}" destId="{74B6B5F4-8E7D-4B66-8BA7-010F896DECB4}" srcOrd="4" destOrd="0" presId="urn:microsoft.com/office/officeart/2005/8/layout/list1"/>
    <dgm:cxn modelId="{200889B3-5B85-4628-B796-39328DADA7FA}" type="presParOf" srcId="{74B6B5F4-8E7D-4B66-8BA7-010F896DECB4}" destId="{BF2E29B9-32C6-4632-9644-6592FEFC9AC5}" srcOrd="0" destOrd="0" presId="urn:microsoft.com/office/officeart/2005/8/layout/list1"/>
    <dgm:cxn modelId="{E9F95309-8EA8-48FF-927D-4B7946A9118C}" type="presParOf" srcId="{74B6B5F4-8E7D-4B66-8BA7-010F896DECB4}" destId="{7A22AFDB-32E6-452E-918D-55366C55AEAC}" srcOrd="1" destOrd="0" presId="urn:microsoft.com/office/officeart/2005/8/layout/list1"/>
    <dgm:cxn modelId="{35C50571-C123-4C9F-815D-9C50487DC24D}" type="presParOf" srcId="{A6887AAF-990A-471F-A5AA-7AD6B5ED20EB}" destId="{8D186339-AFE9-438E-B3AD-B2C1E0794738}" srcOrd="5" destOrd="0" presId="urn:microsoft.com/office/officeart/2005/8/layout/list1"/>
    <dgm:cxn modelId="{427A5E09-5332-4B9B-8254-524CF4007950}" type="presParOf" srcId="{A6887AAF-990A-471F-A5AA-7AD6B5ED20EB}" destId="{8BECEDBD-DB5A-444C-8BF3-67EEBF1BB269}" srcOrd="6" destOrd="0" presId="urn:microsoft.com/office/officeart/2005/8/layout/list1"/>
    <dgm:cxn modelId="{E53EF00E-2AF8-4AF1-8F06-B4075EC63983}" type="presParOf" srcId="{A6887AAF-990A-471F-A5AA-7AD6B5ED20EB}" destId="{DB366322-4239-4125-84CA-0729DFF3AB34}" srcOrd="7" destOrd="0" presId="urn:microsoft.com/office/officeart/2005/8/layout/list1"/>
    <dgm:cxn modelId="{9B631745-E42D-4326-9A6F-6DD48990D357}" type="presParOf" srcId="{A6887AAF-990A-471F-A5AA-7AD6B5ED20EB}" destId="{150DFD40-23E5-4C0E-9D61-F50C5B0430A2}" srcOrd="8" destOrd="0" presId="urn:microsoft.com/office/officeart/2005/8/layout/list1"/>
    <dgm:cxn modelId="{494CE7FA-52F3-486D-AC1A-238573CE6AD2}" type="presParOf" srcId="{150DFD40-23E5-4C0E-9D61-F50C5B0430A2}" destId="{EE020E1F-5B70-4C03-92A5-310BF2065B9C}" srcOrd="0" destOrd="0" presId="urn:microsoft.com/office/officeart/2005/8/layout/list1"/>
    <dgm:cxn modelId="{53FED77C-F778-4608-A1C4-01A98B9FD1FC}" type="presParOf" srcId="{150DFD40-23E5-4C0E-9D61-F50C5B0430A2}" destId="{80EA56EA-E6D9-4CBA-AF1A-B7B896C48396}" srcOrd="1" destOrd="0" presId="urn:microsoft.com/office/officeart/2005/8/layout/list1"/>
    <dgm:cxn modelId="{25169700-1684-41D0-BC95-7896FA5A3BD6}" type="presParOf" srcId="{A6887AAF-990A-471F-A5AA-7AD6B5ED20EB}" destId="{C297622A-A09B-4CDE-A347-FFB719BC653C}" srcOrd="9" destOrd="0" presId="urn:microsoft.com/office/officeart/2005/8/layout/list1"/>
    <dgm:cxn modelId="{7042C555-8B34-484E-9F1A-AEC5D44653EA}" type="presParOf" srcId="{A6887AAF-990A-471F-A5AA-7AD6B5ED20EB}" destId="{BE6626E2-89BA-4CF4-96B6-5B969DBEA5F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BAE76B-907C-4514-89D0-988ECE896F7F}">
      <dsp:nvSpPr>
        <dsp:cNvPr id="0" name=""/>
        <dsp:cNvSpPr/>
      </dsp:nvSpPr>
      <dsp:spPr>
        <a:xfrm>
          <a:off x="0" y="564307"/>
          <a:ext cx="8424936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3970F0-1111-430E-90E6-AD3D1B59F778}">
      <dsp:nvSpPr>
        <dsp:cNvPr id="0" name=""/>
        <dsp:cNvSpPr/>
      </dsp:nvSpPr>
      <dsp:spPr>
        <a:xfrm>
          <a:off x="421246" y="62467"/>
          <a:ext cx="5897455" cy="10036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10" tIns="0" rIns="222910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tx1"/>
              </a:solidFill>
              <a:latin typeface="Cambria" panose="02040503050406030204" pitchFamily="18" charset="0"/>
            </a:rPr>
            <a:t>знания;</a:t>
          </a:r>
          <a:endParaRPr lang="ru-RU" sz="3200" b="1" kern="1200" dirty="0">
            <a:solidFill>
              <a:schemeClr val="tx1"/>
            </a:solidFill>
            <a:latin typeface="Cambria" panose="02040503050406030204" pitchFamily="18" charset="0"/>
          </a:endParaRPr>
        </a:p>
      </dsp:txBody>
      <dsp:txXfrm>
        <a:off x="470242" y="111463"/>
        <a:ext cx="5799463" cy="905688"/>
      </dsp:txXfrm>
    </dsp:sp>
    <dsp:sp modelId="{8BECEDBD-DB5A-444C-8BF3-67EEBF1BB269}">
      <dsp:nvSpPr>
        <dsp:cNvPr id="0" name=""/>
        <dsp:cNvSpPr/>
      </dsp:nvSpPr>
      <dsp:spPr>
        <a:xfrm>
          <a:off x="0" y="2106548"/>
          <a:ext cx="8424936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22AFDB-32E6-452E-918D-55366C55AEAC}">
      <dsp:nvSpPr>
        <dsp:cNvPr id="0" name=""/>
        <dsp:cNvSpPr/>
      </dsp:nvSpPr>
      <dsp:spPr>
        <a:xfrm>
          <a:off x="421246" y="1604708"/>
          <a:ext cx="5897455" cy="1003680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10" tIns="0" rIns="222910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tx1"/>
              </a:solidFill>
              <a:latin typeface="Cambria" panose="02040503050406030204" pitchFamily="18" charset="0"/>
            </a:rPr>
            <a:t>практические умения;</a:t>
          </a:r>
          <a:endParaRPr lang="en-US" sz="3200" b="1" kern="1200" dirty="0" smtClean="0">
            <a:solidFill>
              <a:schemeClr val="tx1"/>
            </a:solidFill>
            <a:latin typeface="Cambria" panose="02040503050406030204" pitchFamily="18" charset="0"/>
          </a:endParaRPr>
        </a:p>
      </dsp:txBody>
      <dsp:txXfrm>
        <a:off x="470242" y="1653704"/>
        <a:ext cx="5799463" cy="905688"/>
      </dsp:txXfrm>
    </dsp:sp>
    <dsp:sp modelId="{BE6626E2-89BA-4CF4-96B6-5B969DBEA5F3}">
      <dsp:nvSpPr>
        <dsp:cNvPr id="0" name=""/>
        <dsp:cNvSpPr/>
      </dsp:nvSpPr>
      <dsp:spPr>
        <a:xfrm>
          <a:off x="0" y="3648788"/>
          <a:ext cx="8424936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EA56EA-E6D9-4CBA-AF1A-B7B896C48396}">
      <dsp:nvSpPr>
        <dsp:cNvPr id="0" name=""/>
        <dsp:cNvSpPr/>
      </dsp:nvSpPr>
      <dsp:spPr>
        <a:xfrm>
          <a:off x="421246" y="3146947"/>
          <a:ext cx="5897455" cy="100368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10" tIns="0" rIns="222910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tx1"/>
              </a:solidFill>
              <a:latin typeface="Cambria" panose="02040503050406030204" pitchFamily="18" charset="0"/>
            </a:rPr>
            <a:t>опыт деятельности.</a:t>
          </a:r>
          <a:endParaRPr lang="ru-RU" sz="3200" b="1" kern="1200" dirty="0">
            <a:solidFill>
              <a:schemeClr val="tx1"/>
            </a:solidFill>
            <a:latin typeface="Cambria" panose="02040503050406030204" pitchFamily="18" charset="0"/>
          </a:endParaRPr>
        </a:p>
      </dsp:txBody>
      <dsp:txXfrm>
        <a:off x="470242" y="3195943"/>
        <a:ext cx="5799463" cy="9056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52502" y="5229200"/>
            <a:ext cx="5184576" cy="1470025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latin typeface="Cambria" panose="02040503050406030204" pitchFamily="18" charset="0"/>
              </a:rPr>
              <a:t>Докладчик: </a:t>
            </a:r>
            <a:br>
              <a:rPr lang="ru-RU" sz="2400" b="1" dirty="0" smtClean="0">
                <a:latin typeface="Cambria" panose="02040503050406030204" pitchFamily="18" charset="0"/>
              </a:rPr>
            </a:br>
            <a:r>
              <a:rPr lang="ru-RU" sz="2400" b="1" dirty="0" smtClean="0">
                <a:latin typeface="Cambria" panose="02040503050406030204" pitchFamily="18" charset="0"/>
              </a:rPr>
              <a:t>директор </a:t>
            </a:r>
            <a:r>
              <a:rPr lang="en-US" sz="2400" b="1" dirty="0" smtClean="0">
                <a:latin typeface="Cambria" panose="02040503050406030204" pitchFamily="18" charset="0"/>
              </a:rPr>
              <a:t>Tuning-</a:t>
            </a:r>
            <a:r>
              <a:rPr lang="ru-RU" sz="2400" b="1" dirty="0" smtClean="0">
                <a:latin typeface="Cambria" panose="02040503050406030204" pitchFamily="18" charset="0"/>
              </a:rPr>
              <a:t>центра</a:t>
            </a:r>
            <a:br>
              <a:rPr lang="ru-RU" sz="2400" b="1" dirty="0" smtClean="0">
                <a:latin typeface="Cambria" panose="02040503050406030204" pitchFamily="18" charset="0"/>
              </a:rPr>
            </a:br>
            <a:r>
              <a:rPr lang="ru-RU" sz="2400" b="1" dirty="0" smtClean="0">
                <a:latin typeface="Cambria" panose="02040503050406030204" pitchFamily="18" charset="0"/>
              </a:rPr>
              <a:t>Шаповалов Валерий Кириллович</a:t>
            </a:r>
            <a:endParaRPr lang="ru-RU" sz="2400" b="1" dirty="0">
              <a:latin typeface="Cambria" panose="020405030504060302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2483768" cy="1657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22249" y="1772816"/>
            <a:ext cx="8930137" cy="15081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mbria" panose="02040503050406030204" pitchFamily="18" charset="0"/>
              </a:rPr>
              <a:t>СЕВЕРО-КАВКАЗСКИЙ </a:t>
            </a:r>
          </a:p>
          <a:p>
            <a:pPr algn="ctr"/>
            <a:r>
              <a:rPr lang="ru-RU" sz="4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mbria" panose="02040503050406030204" pitchFamily="18" charset="0"/>
              </a:rPr>
              <a:t>ФЕДЕРАЛЬНЫЙ УНИВЕРСИТЕТ</a:t>
            </a:r>
            <a:endParaRPr lang="ru-RU" sz="4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ambria" panose="020405030504060302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58157" y="3501008"/>
            <a:ext cx="7110153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anose="02040503050406030204" pitchFamily="18" charset="0"/>
              </a:rPr>
              <a:t>«Опыт разработки новых ООП </a:t>
            </a:r>
            <a:endParaRPr lang="en-US" sz="2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ctr"/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anose="02040503050406030204" pitchFamily="18" charset="0"/>
              </a:rPr>
              <a:t>с использованием методологии 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anose="02040503050406030204" pitchFamily="18" charset="0"/>
              </a:rPr>
              <a:t>Tuning</a:t>
            </a:r>
            <a:r>
              <a:rPr lang="ru-RU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" panose="020405030504060302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46037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txBody>
          <a:bodyPr>
            <a:no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 smtClean="0">
                <a:latin typeface="Cambria" panose="02040503050406030204" pitchFamily="18" charset="0"/>
              </a:rPr>
              <a:t>Пример 4</a:t>
            </a:r>
            <a:r>
              <a:rPr lang="ru-RU" sz="2400" b="1" dirty="0">
                <a:latin typeface="Cambria" panose="02040503050406030204" pitchFamily="18" charset="0"/>
              </a:rPr>
              <a:t> </a:t>
            </a:r>
            <a:r>
              <a:rPr lang="ru-RU" sz="2400" dirty="0">
                <a:latin typeface="Cambria" panose="02040503050406030204" pitchFamily="18" charset="0"/>
              </a:rPr>
              <a:t/>
            </a:r>
            <a:br>
              <a:rPr lang="ru-RU" sz="2400" dirty="0">
                <a:latin typeface="Cambria" panose="02040503050406030204" pitchFamily="18" charset="0"/>
              </a:rPr>
            </a:br>
            <a:r>
              <a:rPr lang="ru-RU" sz="2700" b="1" dirty="0">
                <a:solidFill>
                  <a:srgbClr val="FF0000"/>
                </a:solidFill>
                <a:latin typeface="Cambria" panose="02040503050406030204" pitchFamily="18" charset="0"/>
              </a:rPr>
              <a:t>Матрица «компетенции-дисциплины» (реверсивная) </a:t>
            </a:r>
            <a:endParaRPr lang="ru-RU" sz="2700" dirty="0">
              <a:latin typeface="Cambria" panose="020405030504060302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1832666"/>
              </p:ext>
            </p:extLst>
          </p:nvPr>
        </p:nvGraphicFramePr>
        <p:xfrm>
          <a:off x="107504" y="1124744"/>
          <a:ext cx="8928992" cy="5767568"/>
        </p:xfrm>
        <a:graphic>
          <a:graphicData uri="http://schemas.openxmlformats.org/drawingml/2006/table">
            <a:tbl>
              <a:tblPr firstRow="1" firstCol="1" bandRow="1">
                <a:tableStyleId>{08FB837D-C827-4EFA-A057-4D05807E0F7C}</a:tableStyleId>
              </a:tblPr>
              <a:tblGrid>
                <a:gridCol w="2322990"/>
                <a:gridCol w="6606002"/>
              </a:tblGrid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mbria" panose="02040503050406030204" pitchFamily="18" charset="0"/>
                        </a:rPr>
                        <a:t>Компетенция</a:t>
                      </a:r>
                      <a:endParaRPr lang="ru-RU" sz="1800" b="1" dirty="0">
                        <a:latin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mbria" panose="02040503050406030204" pitchFamily="18" charset="0"/>
                        </a:rPr>
                        <a:t>Дисциплины, направленные на формирование данной компетенции</a:t>
                      </a:r>
                      <a:endParaRPr lang="ru-RU" sz="1800" b="1" dirty="0">
                        <a:latin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</a:tr>
              <a:tr h="5272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mbria" panose="02040503050406030204" pitchFamily="18" charset="0"/>
                        </a:rPr>
                        <a:t>ПК-3 Быть готовым к социально-профилактической деятельности по проблемам адаптации, </a:t>
                      </a:r>
                      <a:r>
                        <a:rPr lang="ru-RU" sz="1800" dirty="0" err="1" smtClean="0">
                          <a:latin typeface="Cambria" panose="02040503050406030204" pitchFamily="18" charset="0"/>
                        </a:rPr>
                        <a:t>ресоциализации</a:t>
                      </a:r>
                      <a:r>
                        <a:rPr lang="ru-RU" sz="1800" dirty="0" smtClean="0">
                          <a:latin typeface="Cambria" panose="02040503050406030204" pitchFamily="18" charset="0"/>
                        </a:rPr>
                        <a:t> и реабилитации </a:t>
                      </a:r>
                      <a:endParaRPr lang="ru-RU" sz="1800" dirty="0">
                        <a:latin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mbria" panose="02040503050406030204" pitchFamily="18" charset="0"/>
                        </a:rPr>
                        <a:t>Технология социальной работы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mbria" panose="02040503050406030204" pitchFamily="18" charset="0"/>
                        </a:rPr>
                        <a:t>Социальная педагогика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mbria" panose="02040503050406030204" pitchFamily="18" charset="0"/>
                        </a:rPr>
                        <a:t>Психология социальной работы</a:t>
                      </a:r>
                    </a:p>
                  </a:txBody>
                  <a:tcPr marL="68580" marR="68580" marT="0" marB="0"/>
                </a:tc>
              </a:tr>
              <a:tr h="17573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mbria" panose="02040503050406030204" pitchFamily="18" charset="0"/>
                        </a:rPr>
                        <a:t>ПК-10 Быть способным диагностировать состояние клиента и его социальную ситуацию с целью выявления проблем </a:t>
                      </a:r>
                      <a:endParaRPr lang="ru-RU" sz="1800" dirty="0">
                        <a:latin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mbria" panose="02040503050406030204" pitchFamily="18" charset="0"/>
                        </a:rPr>
                        <a:t>Социология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mbria" panose="02040503050406030204" pitchFamily="18" charset="0"/>
                        </a:rPr>
                        <a:t>Введение в профессию «Социальная работа»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mbria" panose="02040503050406030204" pitchFamily="18" charset="0"/>
                        </a:rPr>
                        <a:t>Теория социальной работы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mbria" panose="02040503050406030204" pitchFamily="18" charset="0"/>
                        </a:rPr>
                        <a:t>История социальной работы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mbria" panose="02040503050406030204" pitchFamily="18" charset="0"/>
                        </a:rPr>
                        <a:t>Современные теории социального благополучия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mbria" panose="02040503050406030204" pitchFamily="18" charset="0"/>
                        </a:rPr>
                        <a:t>Технология социальной работы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mbria" panose="02040503050406030204" pitchFamily="18" charset="0"/>
                        </a:rPr>
                        <a:t>Методы исследования в социальной работе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Cambria" panose="02040503050406030204" pitchFamily="18" charset="0"/>
                        </a:rPr>
                        <a:t>Основы социальной медицины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0" y="692696"/>
            <a:ext cx="9144000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solidFill>
                  <a:prstClr val="black"/>
                </a:solidFill>
                <a:latin typeface="Cambria" panose="02040503050406030204" pitchFamily="18" charset="0"/>
                <a:cs typeface="Times New Roman"/>
              </a:rPr>
              <a:t>	</a:t>
            </a:r>
            <a:endParaRPr lang="ru-RU" sz="2000" dirty="0">
              <a:solidFill>
                <a:prstClr val="black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435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1332" y="116632"/>
            <a:ext cx="9144000" cy="86895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2"/>
                </a:solidFill>
                <a:latin typeface="Cambria" panose="02040503050406030204" pitchFamily="18" charset="0"/>
              </a:rPr>
              <a:t>Результаты обучения</a:t>
            </a:r>
            <a:endParaRPr lang="ru-RU" b="1" dirty="0">
              <a:solidFill>
                <a:schemeClr val="accent2"/>
              </a:solidFill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96752"/>
            <a:ext cx="9036496" cy="5472608"/>
          </a:xfrm>
        </p:spPr>
        <p:txBody>
          <a:bodyPr>
            <a:normAutofit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en-US" dirty="0" smtClean="0">
                <a:latin typeface="Cambria" panose="02040503050406030204" pitchFamily="18" charset="0"/>
              </a:rPr>
              <a:t>	</a:t>
            </a:r>
            <a:r>
              <a:rPr lang="ru-RU" sz="3600" dirty="0" smtClean="0">
                <a:latin typeface="Cambria" panose="02040503050406030204" pitchFamily="18" charset="0"/>
              </a:rPr>
              <a:t>В </a:t>
            </a:r>
            <a:r>
              <a:rPr lang="ru-RU" sz="3600" dirty="0">
                <a:latin typeface="Cambria" panose="02040503050406030204" pitchFamily="18" charset="0"/>
              </a:rPr>
              <a:t>рамках методологии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Tuning</a:t>
            </a:r>
            <a:r>
              <a:rPr lang="en-US" sz="3600" dirty="0">
                <a:latin typeface="Cambria" panose="02040503050406030204" pitchFamily="18" charset="0"/>
              </a:rPr>
              <a:t> </a:t>
            </a:r>
            <a:r>
              <a:rPr lang="ru-RU" sz="3600" dirty="0">
                <a:latin typeface="Cambria" panose="02040503050406030204" pitchFamily="18" charset="0"/>
              </a:rPr>
              <a:t>результаты обучения определяются в терминах уровня компетенции, приобретаемой обучаемым</a:t>
            </a:r>
            <a:r>
              <a:rPr lang="ru-RU" sz="3600" dirty="0" smtClean="0">
                <a:latin typeface="Cambria" panose="02040503050406030204" pitchFamily="18" charset="0"/>
              </a:rPr>
              <a:t>.</a:t>
            </a:r>
          </a:p>
          <a:p>
            <a:pPr lvl="0" indent="0" algn="just">
              <a:buNone/>
            </a:pP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	Результаты </a:t>
            </a: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обучения </a:t>
            </a:r>
            <a:r>
              <a:rPr lang="ru-RU" sz="3600" dirty="0">
                <a:solidFill>
                  <a:prstClr val="black"/>
                </a:solidFill>
                <a:latin typeface="Cambria" panose="02040503050406030204" pitchFamily="18" charset="0"/>
              </a:rPr>
              <a:t>– это    своего рода индикаторы уровня освоения компетенции обучающимся. Результаты обучения должны сопровождаться соответствующими критериями оценки</a:t>
            </a:r>
            <a:r>
              <a:rPr lang="ru-RU" sz="3600" dirty="0" smtClean="0">
                <a:solidFill>
                  <a:prstClr val="black"/>
                </a:solidFill>
                <a:latin typeface="Cambria" panose="02040503050406030204" pitchFamily="18" charset="0"/>
              </a:rPr>
              <a:t>.</a:t>
            </a:r>
            <a:r>
              <a:rPr lang="ru-RU" sz="3600" dirty="0">
                <a:latin typeface="Cambria" panose="02040503050406030204" pitchFamily="18" charset="0"/>
              </a:rPr>
              <a:t> </a:t>
            </a:r>
            <a:endParaRPr lang="ru-RU" sz="3600" dirty="0">
              <a:solidFill>
                <a:prstClr val="black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563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1368152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Cambria" panose="02040503050406030204" pitchFamily="18" charset="0"/>
              </a:rPr>
              <a:t>Результаты обучения формулируются преподавателями как ожидаемые и измеряемые «составляющие» компетенций: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832170307"/>
              </p:ext>
            </p:extLst>
          </p:nvPr>
        </p:nvGraphicFramePr>
        <p:xfrm>
          <a:off x="395536" y="1988840"/>
          <a:ext cx="8424936" cy="4568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1564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podporina\Рабочий стол\rezult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756" y="3429000"/>
            <a:ext cx="9152756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036496" cy="6597352"/>
          </a:xfrm>
        </p:spPr>
        <p:txBody>
          <a:bodyPr>
            <a:normAutofit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3600" dirty="0" smtClean="0">
                <a:latin typeface="Cambria" panose="02040503050406030204" pitchFamily="18" charset="0"/>
              </a:rPr>
              <a:t>	Формулировка </a:t>
            </a:r>
            <a:r>
              <a:rPr lang="ru-RU" sz="3600" dirty="0">
                <a:latin typeface="Cambria" panose="02040503050406030204" pitchFamily="18" charset="0"/>
              </a:rPr>
              <a:t>результатов обучения является основой для оценки трудозатрат обучающегося и, следовательно, для распределения кредитов (зачетных единиц) по элементам (структурным единицам) образовательной программы.</a:t>
            </a:r>
          </a:p>
          <a:p>
            <a:endParaRPr lang="ru-RU" sz="3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184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4637112"/>
          </a:xfrm>
        </p:spPr>
        <p:txBody>
          <a:bodyPr>
            <a:normAutofit/>
          </a:bodyPr>
          <a:lstStyle/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600" dirty="0" smtClean="0">
                <a:latin typeface="Cambria" panose="02040503050406030204" pitchFamily="18" charset="0"/>
              </a:rPr>
              <a:t>	</a:t>
            </a: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Результат освоения компетенции</a:t>
            </a:r>
            <a:r>
              <a:rPr lang="ru-RU" sz="3600" dirty="0" smtClean="0">
                <a:latin typeface="Cambria" panose="02040503050406030204" pitchFamily="18" charset="0"/>
              </a:rPr>
              <a:t> - это интегративное владение знаниями, умениями и навыками, достаточное для выполнения соответствующей профессиональной деятельности.</a:t>
            </a:r>
            <a:endParaRPr lang="ru-RU" sz="3600" dirty="0">
              <a:latin typeface="Cambria" panose="02040503050406030204" pitchFamily="18" charset="0"/>
            </a:endParaRPr>
          </a:p>
          <a:p>
            <a:endParaRPr lang="ru-RU" sz="3600" dirty="0">
              <a:latin typeface="Cambria" panose="02040503050406030204" pitchFamily="18" charset="0"/>
            </a:endParaRPr>
          </a:p>
        </p:txBody>
      </p:sp>
      <p:pic>
        <p:nvPicPr>
          <p:cNvPr id="5122" name="Picture 2" descr="http://kharkov.comments.ua/img/2013101509145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222578"/>
            <a:ext cx="6444208" cy="3635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206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145435"/>
          </a:xfrm>
        </p:spPr>
        <p:txBody>
          <a:bodyPr>
            <a:normAutofit/>
          </a:bodyPr>
          <a:lstStyle/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500" dirty="0" smtClean="0">
                <a:latin typeface="Cambria" panose="02040503050406030204" pitchFamily="18" charset="0"/>
              </a:rPr>
              <a:t>	</a:t>
            </a:r>
            <a:r>
              <a:rPr lang="ru-RU" sz="35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Таблица </a:t>
            </a:r>
            <a:r>
              <a:rPr lang="ru-R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уровней </a:t>
            </a:r>
            <a:r>
              <a:rPr lang="ru-RU" sz="35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сформированности</a:t>
            </a:r>
            <a:r>
              <a:rPr lang="ru-RU" sz="3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 компетенции </a:t>
            </a:r>
            <a:r>
              <a:rPr lang="ru-RU" sz="3500" dirty="0">
                <a:latin typeface="Cambria" panose="02040503050406030204" pitchFamily="18" charset="0"/>
              </a:rPr>
              <a:t>– это таблица, в которой указаны индикаторы и дескрипторы формирования каждой компетенции по двум основным уровням: базовому и повышенному.</a:t>
            </a:r>
          </a:p>
        </p:txBody>
      </p:sp>
    </p:spTree>
    <p:extLst>
      <p:ext uri="{BB962C8B-B14F-4D97-AF65-F5344CB8AC3E}">
        <p14:creationId xmlns:p14="http://schemas.microsoft.com/office/powerpoint/2010/main" val="3378799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84784"/>
            <a:ext cx="8964488" cy="4968552"/>
          </a:xfrm>
        </p:spPr>
        <p:txBody>
          <a:bodyPr>
            <a:normAutofit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en-US" sz="3600" dirty="0" smtClean="0">
                <a:latin typeface="Cambria" panose="02040503050406030204" pitchFamily="18" charset="0"/>
              </a:rPr>
              <a:t>	</a:t>
            </a:r>
            <a:r>
              <a:rPr lang="ru-RU" sz="3600" dirty="0" smtClean="0">
                <a:latin typeface="Cambria" panose="02040503050406030204" pitchFamily="18" charset="0"/>
              </a:rPr>
              <a:t>Для </a:t>
            </a:r>
            <a:r>
              <a:rPr lang="ru-RU" sz="3600" dirty="0">
                <a:latin typeface="Cambria" panose="02040503050406030204" pitchFamily="18" charset="0"/>
              </a:rPr>
              <a:t>обеспечения сопоставимости </a:t>
            </a:r>
            <a:r>
              <a:rPr lang="ru-RU" sz="3600" dirty="0" smtClean="0">
                <a:latin typeface="Cambria" panose="02040503050406030204" pitchFamily="18" charset="0"/>
              </a:rPr>
              <a:t>уровней</a:t>
            </a:r>
            <a:r>
              <a:rPr lang="en-US" sz="3600" dirty="0" smtClean="0">
                <a:latin typeface="Cambria" panose="02040503050406030204" pitchFamily="18" charset="0"/>
              </a:rPr>
              <a:t> </a:t>
            </a:r>
            <a:r>
              <a:rPr lang="ru-RU" sz="3600" dirty="0" smtClean="0">
                <a:latin typeface="Cambria" panose="02040503050406030204" pitchFamily="18" charset="0"/>
              </a:rPr>
              <a:t>подготовленности обучаемого </a:t>
            </a:r>
            <a:r>
              <a:rPr lang="ru-RU" sz="3600" dirty="0">
                <a:latin typeface="Cambria" panose="02040503050406030204" pitchFamily="18" charset="0"/>
              </a:rPr>
              <a:t>по предметным областям разрабатываются </a:t>
            </a: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уровневые </a:t>
            </a: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д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e</a:t>
            </a:r>
            <a:r>
              <a:rPr lang="ru-RU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скрипторы</a:t>
            </a:r>
            <a:r>
              <a:rPr lang="ru-RU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,</a:t>
            </a:r>
            <a:r>
              <a:rPr lang="ru-RU" sz="3600" dirty="0" smtClean="0">
                <a:latin typeface="Cambria" panose="02040503050406030204" pitchFamily="18" charset="0"/>
              </a:rPr>
              <a:t> </a:t>
            </a:r>
            <a:r>
              <a:rPr lang="ru-RU" sz="3600" dirty="0">
                <a:latin typeface="Cambria" panose="02040503050406030204" pitchFamily="18" charset="0"/>
              </a:rPr>
              <a:t>также выраженные в терминах компетенций</a:t>
            </a:r>
            <a:r>
              <a:rPr lang="ru-RU" sz="3600" dirty="0" smtClean="0">
                <a:latin typeface="Cambria" panose="02040503050406030204" pitchFamily="18" charset="0"/>
              </a:rPr>
              <a:t>.</a:t>
            </a:r>
            <a:r>
              <a:rPr lang="en-US" sz="3600" dirty="0" smtClean="0">
                <a:latin typeface="Cambria" panose="02040503050406030204" pitchFamily="18" charset="0"/>
              </a:rPr>
              <a:t> </a:t>
            </a:r>
            <a:endParaRPr lang="ru-RU" sz="36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162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16632"/>
            <a:ext cx="9144000" cy="884063"/>
          </a:xfrm>
        </p:spPr>
        <p:txBody>
          <a:bodyPr>
            <a:normAutofit/>
          </a:bodyPr>
          <a:lstStyle/>
          <a:p>
            <a:pPr lvl="0">
              <a:spcBef>
                <a:spcPct val="20000"/>
              </a:spcBef>
            </a:pPr>
            <a:r>
              <a:rPr lang="ru-RU" sz="4000" b="1" dirty="0" smtClean="0">
                <a:solidFill>
                  <a:schemeClr val="accent2"/>
                </a:solidFill>
                <a:latin typeface="Cambria" panose="02040503050406030204" pitchFamily="18" charset="0"/>
                <a:ea typeface="+mn-ea"/>
                <a:cs typeface="+mn-cs"/>
              </a:rPr>
              <a:t>Уровни</a:t>
            </a:r>
            <a:r>
              <a:rPr lang="ru-RU" sz="4000" b="1" dirty="0">
                <a:solidFill>
                  <a:schemeClr val="accent2"/>
                </a:solidFill>
                <a:latin typeface="Cambria" panose="02040503050406030204" pitchFamily="18" charset="0"/>
                <a:ea typeface="+mn-ea"/>
                <a:cs typeface="+mn-cs"/>
              </a:rPr>
              <a:t>, индикаторы и </a:t>
            </a:r>
            <a:r>
              <a:rPr lang="ru-RU" sz="4000" b="1" dirty="0" smtClean="0">
                <a:solidFill>
                  <a:schemeClr val="accent2"/>
                </a:solidFill>
                <a:latin typeface="Cambria" panose="02040503050406030204" pitchFamily="18" charset="0"/>
                <a:ea typeface="+mn-ea"/>
                <a:cs typeface="+mn-cs"/>
              </a:rPr>
              <a:t>дескрипторы</a:t>
            </a:r>
            <a:endParaRPr lang="ru-RU" sz="4000" dirty="0">
              <a:solidFill>
                <a:schemeClr val="accent2"/>
              </a:solidFill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type="subTitle" idx="1"/>
          </p:nvPr>
        </p:nvSpPr>
        <p:spPr>
          <a:xfrm>
            <a:off x="0" y="1196752"/>
            <a:ext cx="9144000" cy="5661248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ru-RU" sz="2800" dirty="0" smtClean="0">
                <a:solidFill>
                  <a:prstClr val="black"/>
                </a:solidFill>
                <a:latin typeface="Cambria" panose="02040503050406030204" pitchFamily="18" charset="0"/>
              </a:rPr>
              <a:t>	</a:t>
            </a:r>
            <a:r>
              <a:rPr lang="ru-RU" sz="2800" b="1" dirty="0" smtClean="0">
                <a:solidFill>
                  <a:prstClr val="black"/>
                </a:solidFill>
                <a:latin typeface="Cambria" panose="02040503050406030204" pitchFamily="18" charset="0"/>
                <a:ea typeface="+mj-ea"/>
                <a:cs typeface="+mj-cs"/>
              </a:rPr>
              <a:t>Пример 5</a:t>
            </a:r>
            <a:endParaRPr lang="ru-RU" sz="2800" b="1" dirty="0">
              <a:solidFill>
                <a:prstClr val="black"/>
              </a:solidFill>
              <a:latin typeface="Cambria" panose="02040503050406030204" pitchFamily="18" charset="0"/>
            </a:endParaRPr>
          </a:p>
          <a:p>
            <a:pPr marL="0" indent="0" algn="just">
              <a:buNone/>
            </a:pPr>
            <a:r>
              <a:rPr lang="ru-RU" sz="2800" b="1" dirty="0" smtClean="0">
                <a:solidFill>
                  <a:prstClr val="black"/>
                </a:solidFill>
                <a:latin typeface="Cambria" panose="02040503050406030204" pitchFamily="18" charset="0"/>
              </a:rPr>
              <a:t>	</a:t>
            </a:r>
            <a:r>
              <a:rPr lang="ru-RU" sz="28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Наименование </a:t>
            </a:r>
            <a:r>
              <a:rPr lang="ru-RU" sz="2800" b="1" dirty="0">
                <a:solidFill>
                  <a:srgbClr val="FF0000"/>
                </a:solidFill>
                <a:latin typeface="Cambria" panose="02040503050406030204" pitchFamily="18" charset="0"/>
              </a:rPr>
              <a:t>компетенции:</a:t>
            </a:r>
            <a:r>
              <a:rPr lang="ru-RU" sz="2800" b="1" dirty="0">
                <a:solidFill>
                  <a:prstClr val="black"/>
                </a:solidFill>
                <a:latin typeface="Cambria" panose="02040503050406030204" pitchFamily="18" charset="0"/>
              </a:rPr>
              <a:t> </a:t>
            </a:r>
            <a:r>
              <a:rPr lang="ru-RU" sz="2800" dirty="0">
                <a:solidFill>
                  <a:prstClr val="black"/>
                </a:solidFill>
                <a:latin typeface="Cambria" panose="02040503050406030204" pitchFamily="18" charset="0"/>
              </a:rPr>
              <a:t>Способность к организационно-управленческой работе в подразделениях социальных учреждений и служб</a:t>
            </a:r>
            <a:br>
              <a:rPr lang="ru-RU" sz="2800" dirty="0">
                <a:solidFill>
                  <a:prstClr val="black"/>
                </a:solidFill>
                <a:latin typeface="Cambria" panose="02040503050406030204" pitchFamily="18" charset="0"/>
              </a:rPr>
            </a:br>
            <a:r>
              <a:rPr lang="ru-RU" sz="2800" dirty="0" smtClean="0">
                <a:solidFill>
                  <a:prstClr val="black"/>
                </a:solidFill>
                <a:latin typeface="Cambria" panose="02040503050406030204" pitchFamily="18" charset="0"/>
              </a:rPr>
              <a:t>	</a:t>
            </a:r>
            <a:r>
              <a:rPr lang="ru-RU" sz="28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Определение </a:t>
            </a:r>
            <a:r>
              <a:rPr lang="ru-RU" sz="2800" b="1" dirty="0">
                <a:solidFill>
                  <a:srgbClr val="FF0000"/>
                </a:solidFill>
                <a:latin typeface="Cambria" panose="02040503050406030204" pitchFamily="18" charset="0"/>
              </a:rPr>
              <a:t>компетенции: </a:t>
            </a:r>
            <a:r>
              <a:rPr lang="ru-RU" sz="2800" dirty="0">
                <a:solidFill>
                  <a:prstClr val="black"/>
                </a:solidFill>
                <a:latin typeface="Cambria" panose="02040503050406030204" pitchFamily="18" charset="0"/>
              </a:rPr>
              <a:t>Социальный работник способен организовывать деятельность по социальной работе на уровне подразделения социального учреждения (в том числе и </a:t>
            </a:r>
            <a:r>
              <a:rPr lang="ru-RU" sz="2800" dirty="0" err="1">
                <a:solidFill>
                  <a:prstClr val="black"/>
                </a:solidFill>
                <a:latin typeface="Cambria" panose="02040503050406030204" pitchFamily="18" charset="0"/>
              </a:rPr>
              <a:t>полипрофессионального</a:t>
            </a:r>
            <a:r>
              <a:rPr lang="ru-RU" sz="2800" dirty="0">
                <a:solidFill>
                  <a:prstClr val="black"/>
                </a:solidFill>
                <a:latin typeface="Cambria" panose="02040503050406030204" pitchFamily="18" charset="0"/>
              </a:rPr>
              <a:t>), учитывая особенности национально-культурного, половозрастного и социального положения граждан, нуждающихся </a:t>
            </a:r>
            <a:r>
              <a:rPr lang="ru-RU" sz="2800" dirty="0" smtClean="0">
                <a:solidFill>
                  <a:prstClr val="black"/>
                </a:solidFill>
                <a:latin typeface="Cambria" panose="02040503050406030204" pitchFamily="18" charset="0"/>
              </a:rPr>
              <a:t>в помощи.</a:t>
            </a:r>
            <a:endParaRPr lang="ru-RU" sz="28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23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Cambria" panose="02040503050406030204" pitchFamily="18" charset="0"/>
              </a:rPr>
              <a:t>Таблица уровней </a:t>
            </a:r>
            <a:r>
              <a:rPr lang="ru-RU" sz="2400" b="1" dirty="0" err="1">
                <a:latin typeface="Cambria" panose="02040503050406030204" pitchFamily="18" charset="0"/>
              </a:rPr>
              <a:t>сформированности</a:t>
            </a:r>
            <a:r>
              <a:rPr lang="ru-RU" sz="2400" b="1" dirty="0">
                <a:latin typeface="Cambria" panose="02040503050406030204" pitchFamily="18" charset="0"/>
              </a:rPr>
              <a:t> </a:t>
            </a:r>
            <a:r>
              <a:rPr lang="ru-RU" sz="2400" b="1" dirty="0" smtClean="0">
                <a:latin typeface="Cambria" panose="02040503050406030204" pitchFamily="18" charset="0"/>
              </a:rPr>
              <a:t>компетенции</a:t>
            </a:r>
            <a:endParaRPr lang="ru-RU" sz="2400" dirty="0">
              <a:latin typeface="Cambria" panose="020405030504060302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679075"/>
              </p:ext>
            </p:extLst>
          </p:nvPr>
        </p:nvGraphicFramePr>
        <p:xfrm>
          <a:off x="107503" y="404664"/>
          <a:ext cx="8928993" cy="65192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{72833802-FEF1-4C79-8D5D-14CF1EAF98D9}</a:tableStyleId>
              </a:tblPr>
              <a:tblGrid>
                <a:gridCol w="1569424"/>
                <a:gridCol w="1203594"/>
                <a:gridCol w="1319463"/>
                <a:gridCol w="1722397"/>
                <a:gridCol w="1391718"/>
                <a:gridCol w="1722397"/>
              </a:tblGrid>
              <a:tr h="482716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b="1" kern="1400" dirty="0">
                          <a:effectLst/>
                          <a:latin typeface="Cambria" panose="02040503050406030204" pitchFamily="18" charset="0"/>
                        </a:rPr>
                        <a:t>Уровень мастерства</a:t>
                      </a:r>
                      <a:endParaRPr lang="ru-RU" sz="1200" b="1" dirty="0">
                        <a:effectLst/>
                        <a:latin typeface="Cambria" panose="02040503050406030204" pitchFamily="18" charset="0"/>
                      </a:endParaRPr>
                    </a:p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b="1" kern="1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1200" b="1" dirty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50103" marR="5010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b="1" kern="1400" dirty="0">
                          <a:effectLst/>
                          <a:latin typeface="Cambria" panose="02040503050406030204" pitchFamily="18" charset="0"/>
                        </a:rPr>
                        <a:t>индикаторы</a:t>
                      </a:r>
                      <a:endParaRPr lang="ru-RU" sz="1200" b="1" dirty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50103" marR="50103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200" b="1" kern="1400" dirty="0" smtClean="0">
                          <a:effectLst/>
                          <a:latin typeface="Cambria" panose="02040503050406030204" pitchFamily="18" charset="0"/>
                        </a:rPr>
                        <a:t>Дескриптор </a:t>
                      </a:r>
                      <a:r>
                        <a:rPr lang="ru-RU" sz="1200" b="1" kern="1400" dirty="0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1200" b="1" dirty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50103" marR="50103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200" b="1" kern="1400" dirty="0" smtClean="0">
                          <a:effectLst/>
                          <a:latin typeface="Cambria" panose="02040503050406030204" pitchFamily="18" charset="0"/>
                        </a:rPr>
                        <a:t>Дескриптор </a:t>
                      </a:r>
                      <a:r>
                        <a:rPr lang="ru-RU" sz="1200" b="1" kern="1400" dirty="0">
                          <a:effectLst/>
                          <a:latin typeface="Cambria" panose="02040503050406030204" pitchFamily="18" charset="0"/>
                        </a:rPr>
                        <a:t>2</a:t>
                      </a:r>
                      <a:endParaRPr lang="ru-RU" sz="1200" b="1" dirty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50103" marR="50103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200" b="1" kern="1400" dirty="0" smtClean="0">
                          <a:effectLst/>
                          <a:latin typeface="Cambria" panose="02040503050406030204" pitchFamily="18" charset="0"/>
                        </a:rPr>
                        <a:t>Дескриптор </a:t>
                      </a:r>
                      <a:r>
                        <a:rPr lang="ru-RU" sz="1200" b="1" kern="1400" dirty="0">
                          <a:effectLst/>
                          <a:latin typeface="Cambria" panose="02040503050406030204" pitchFamily="18" charset="0"/>
                        </a:rPr>
                        <a:t>3</a:t>
                      </a:r>
                      <a:endParaRPr lang="ru-RU" sz="1200" b="1" dirty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50103" marR="50103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ru-RU" sz="1200" b="1" kern="1400" dirty="0" smtClean="0">
                          <a:effectLst/>
                          <a:latin typeface="Cambria" panose="02040503050406030204" pitchFamily="18" charset="0"/>
                        </a:rPr>
                        <a:t>Дескриптор </a:t>
                      </a:r>
                      <a:r>
                        <a:rPr lang="ru-RU" sz="1200" b="1" kern="1400" dirty="0">
                          <a:effectLst/>
                          <a:latin typeface="Cambria" panose="02040503050406030204" pitchFamily="18" charset="0"/>
                        </a:rPr>
                        <a:t>4</a:t>
                      </a:r>
                      <a:endParaRPr lang="ru-RU" sz="1200" b="1" dirty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50103" marR="50103" marT="0" marB="0"/>
                </a:tc>
              </a:tr>
              <a:tr h="770403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b="0" kern="1400" dirty="0">
                          <a:effectLst/>
                          <a:latin typeface="Cambria" panose="02040503050406030204" pitchFamily="18" charset="0"/>
                        </a:rPr>
                        <a:t>Указаны уровни освоения компетенции</a:t>
                      </a:r>
                      <a:endParaRPr lang="ru-RU" sz="1200" b="0" dirty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50103" marR="5010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b="0" kern="1400">
                          <a:effectLst/>
                          <a:latin typeface="Cambria" panose="02040503050406030204" pitchFamily="18" charset="0"/>
                        </a:rPr>
                        <a:t>Показатель уровня освоения компетенции</a:t>
                      </a:r>
                      <a:endParaRPr lang="ru-RU" sz="1200" b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50103" marR="50103" marT="0" marB="0"/>
                </a:tc>
                <a:tc gridSpan="4">
                  <a:txBody>
                    <a:bodyPr/>
                    <a:lstStyle/>
                    <a:p>
                      <a:pPr marR="759460" algn="ctr" hangingPunct="0">
                        <a:spcAft>
                          <a:spcPts val="0"/>
                        </a:spcAft>
                      </a:pPr>
                      <a:r>
                        <a:rPr lang="ru-RU" sz="1200" b="0" kern="1400">
                          <a:effectLst/>
                          <a:latin typeface="Cambria" panose="02040503050406030204" pitchFamily="18" charset="0"/>
                        </a:rPr>
                        <a:t>Описание знаний и умений, которыми владеет специалист</a:t>
                      </a:r>
                      <a:endParaRPr lang="ru-RU" sz="1200" b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50103" marR="5010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18607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b="0" kern="1400" dirty="0">
                          <a:effectLst/>
                          <a:latin typeface="Cambria" panose="02040503050406030204" pitchFamily="18" charset="0"/>
                        </a:rPr>
                        <a:t>Первый уровень (начальный) Способность организовывать и выполнять отдельные мероприятия в подразделении учреждения социального обслуживания</a:t>
                      </a:r>
                      <a:endParaRPr lang="ru-RU" sz="1200" b="0" dirty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50103" marR="5010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b="0" kern="1400">
                          <a:effectLst/>
                          <a:latin typeface="Cambria" panose="02040503050406030204" pitchFamily="18" charset="0"/>
                        </a:rPr>
                        <a:t>Умение планировать деятельность</a:t>
                      </a:r>
                      <a:endParaRPr lang="ru-RU" sz="1200" b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50103" marR="5010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b="0" kern="1400" dirty="0">
                          <a:effectLst/>
                          <a:latin typeface="Cambria" panose="02040503050406030204" pitchFamily="18" charset="0"/>
                        </a:rPr>
                        <a:t>Способен осознавать и формулировать задачи мероприятий по социальной работе на уровне подразделения</a:t>
                      </a:r>
                      <a:endParaRPr lang="ru-RU" sz="1200" b="0" dirty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50103" marR="5010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b="0" kern="1400">
                          <a:effectLst/>
                          <a:latin typeface="Cambria" panose="02040503050406030204" pitchFamily="18" charset="0"/>
                        </a:rPr>
                        <a:t>Знает нормативные и правовые документы, регламентирующие деятельность социальных учреждений, и умеет использовать </a:t>
                      </a:r>
                      <a:endParaRPr lang="ru-RU" sz="1200" b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50103" marR="5010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b="0" kern="1400">
                          <a:effectLst/>
                          <a:latin typeface="Cambria" panose="02040503050406030204" pitchFamily="18" charset="0"/>
                        </a:rPr>
                        <a:t>Умеет составлять собственные планы работы  и планы деятельности малого рабочего коллектива</a:t>
                      </a:r>
                      <a:endParaRPr lang="ru-RU" sz="1200" b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50103" marR="5010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b="0" kern="1400">
                          <a:effectLst/>
                          <a:latin typeface="Cambria" panose="02040503050406030204" pitchFamily="18" charset="0"/>
                        </a:rPr>
                        <a:t>Способен при планировании учитывать условия проживания клиентов и ресурсы  социальной среды</a:t>
                      </a:r>
                      <a:endParaRPr lang="ru-RU" sz="1200" b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50103" marR="50103" marT="0" marB="0"/>
                </a:tc>
              </a:tr>
              <a:tr h="15408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1200" b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50103" marR="5010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  <a:latin typeface="Cambria" panose="02040503050406030204" pitchFamily="18" charset="0"/>
                        </a:rPr>
                        <a:t>Умение организовывать деятельность</a:t>
                      </a:r>
                      <a:endParaRPr lang="ru-RU" sz="1200" b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50103" marR="5010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b="0" kern="1400">
                          <a:effectLst/>
                          <a:latin typeface="Cambria" panose="02040503050406030204" pitchFamily="18" charset="0"/>
                        </a:rPr>
                        <a:t>Способен   осознавать основные проблемы, возникающие в ходе реализации запланированных мероприятий </a:t>
                      </a:r>
                      <a:endParaRPr lang="ru-RU" sz="1200" b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50103" marR="5010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b="0" kern="1400">
                          <a:effectLst/>
                          <a:latin typeface="Cambria" panose="02040503050406030204" pitchFamily="18" charset="0"/>
                        </a:rPr>
                        <a:t>Способен учитывать нормативные документы при организации  мероприятий</a:t>
                      </a:r>
                      <a:endParaRPr lang="ru-RU" sz="1200" b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50103" marR="5010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b="0" kern="1400">
                          <a:effectLst/>
                          <a:latin typeface="Cambria" panose="02040503050406030204" pitchFamily="18" charset="0"/>
                        </a:rPr>
                        <a:t>Умеет организовывать собственную деятельность и деятельность малого рабочего коллектива</a:t>
                      </a:r>
                      <a:endParaRPr lang="ru-RU" sz="1200" b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50103" marR="5010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b="0" kern="1400">
                          <a:effectLst/>
                          <a:latin typeface="Cambria" panose="02040503050406030204" pitchFamily="18" charset="0"/>
                        </a:rPr>
                        <a:t>Способен осуществлять координацию выполнения запланированных  мероприятий</a:t>
                      </a:r>
                      <a:endParaRPr lang="ru-RU" sz="1200" b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50103" marR="50103" marT="0" marB="0"/>
                </a:tc>
              </a:tr>
              <a:tr h="1540805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b="0" kern="1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1200" b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50103" marR="5010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b="0" kern="1400">
                          <a:effectLst/>
                          <a:latin typeface="Cambria" panose="02040503050406030204" pitchFamily="18" charset="0"/>
                        </a:rPr>
                        <a:t>Умение управлять и контролировать деятельность</a:t>
                      </a:r>
                      <a:endParaRPr lang="ru-RU" sz="1200" b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50103" marR="5010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b="0" kern="1400" dirty="0">
                          <a:effectLst/>
                          <a:latin typeface="Cambria" panose="02040503050406030204" pitchFamily="18" charset="0"/>
                        </a:rPr>
                        <a:t>Способен формулировать цели текущего контроля</a:t>
                      </a:r>
                      <a:endParaRPr lang="ru-RU" sz="1200" b="0" dirty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50103" marR="5010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b="0" kern="1400">
                          <a:effectLst/>
                          <a:latin typeface="Cambria" panose="02040503050406030204" pitchFamily="18" charset="0"/>
                        </a:rPr>
                        <a:t>Способен использовать регламентирующие документы при организации контроля</a:t>
                      </a:r>
                      <a:endParaRPr lang="ru-RU" sz="1200" b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50103" marR="5010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b="0" kern="1400">
                          <a:effectLst/>
                          <a:latin typeface="Cambria" panose="02040503050406030204" pitchFamily="18" charset="0"/>
                        </a:rPr>
                        <a:t>Умеет  осуществлять текущие (оперативные) проверки деятельности малого рабочего коллектива</a:t>
                      </a:r>
                      <a:endParaRPr lang="ru-RU" sz="1200" b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50103" marR="5010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200" b="0" kern="1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1200" b="0" dirty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50103" marR="5010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578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095226"/>
              </p:ext>
            </p:extLst>
          </p:nvPr>
        </p:nvGraphicFramePr>
        <p:xfrm>
          <a:off x="35496" y="44624"/>
          <a:ext cx="9108504" cy="664357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{5DA37D80-6434-44D0-A028-1B22A696006F}</a:tableStyleId>
              </a:tblPr>
              <a:tblGrid>
                <a:gridCol w="1570652"/>
                <a:gridCol w="1232752"/>
                <a:gridCol w="1351426"/>
                <a:gridCol w="1764121"/>
                <a:gridCol w="1425432"/>
                <a:gridCol w="1764121"/>
              </a:tblGrid>
              <a:tr h="3004472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ru-RU" sz="1200" b="0" kern="1400" dirty="0">
                          <a:effectLst/>
                          <a:latin typeface="Cambria" panose="02040503050406030204" pitchFamily="18" charset="0"/>
                        </a:rPr>
                        <a:t>Второй уровень (профессиональный). Способность руководить подразделением в учреждении социального обслуживания, разрабатывая планы деятельности и осуществляя в их рамках организации и контроль</a:t>
                      </a:r>
                      <a:endParaRPr lang="ru-RU" sz="1200" b="0" dirty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42431" marR="42431" marT="0" marB="0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ru-RU" sz="1200" b="0" kern="1400" dirty="0">
                          <a:effectLst/>
                          <a:latin typeface="Cambria" panose="02040503050406030204" pitchFamily="18" charset="0"/>
                        </a:rPr>
                        <a:t>Умение планировать деятельность подразделения социального учреждения</a:t>
                      </a:r>
                      <a:endParaRPr lang="ru-RU" sz="1200" b="0" dirty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42431" marR="42431" marT="0" marB="0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ru-RU" sz="1200" b="0" kern="1400">
                          <a:effectLst/>
                          <a:latin typeface="Cambria" panose="02040503050406030204" pitchFamily="18" charset="0"/>
                        </a:rPr>
                        <a:t>Умеет разрабатывать и формулировать миссию и цели деятельности подразделения в составе социального учреждения</a:t>
                      </a:r>
                      <a:endParaRPr lang="ru-RU" sz="1200" b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42431" marR="42431" marT="0" marB="0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ru-RU" sz="1200" b="0" kern="1400">
                          <a:effectLst/>
                          <a:latin typeface="Cambria" panose="02040503050406030204" pitchFamily="18" charset="0"/>
                        </a:rPr>
                        <a:t>Знает и использует законодательные акты при планировании деятельности подразделения в учреждении</a:t>
                      </a:r>
                      <a:endParaRPr lang="ru-RU" sz="1200" b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42431" marR="42431" marT="0" marB="0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ru-RU" sz="1200" b="0" kern="1400" dirty="0">
                          <a:effectLst/>
                          <a:latin typeface="Cambria" panose="02040503050406030204" pitchFamily="18" charset="0"/>
                        </a:rPr>
                        <a:t>Умеет разрабатывать краткосрочные и долгосрочные планы деятельности подразделения в составе социального учреждения</a:t>
                      </a:r>
                      <a:endParaRPr lang="ru-RU" sz="1200" b="0" dirty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42431" marR="42431" marT="0" marB="0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ru-RU" sz="1200" b="0" kern="1400" dirty="0">
                          <a:effectLst/>
                          <a:latin typeface="Cambria" panose="02040503050406030204" pitchFamily="18" charset="0"/>
                        </a:rPr>
                        <a:t>Умеет разрабатывать  мероприятия с учетом этнокультурных и социальных особенностей клиентов учреждения</a:t>
                      </a:r>
                      <a:endParaRPr lang="ru-RU" sz="1200" b="0" dirty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42431" marR="42431" marT="0" marB="0"/>
                </a:tc>
              </a:tr>
              <a:tr h="1936386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ru-RU" sz="1200" b="0" kern="1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1200" b="0" dirty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42431" marR="42431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  <a:latin typeface="Cambria" panose="02040503050406030204" pitchFamily="18" charset="0"/>
                        </a:rPr>
                        <a:t>Умение организовывать деятельность подразделения в составе социального учреждения</a:t>
                      </a:r>
                      <a:endParaRPr lang="ru-RU" sz="1200" b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42431" marR="42431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ru-RU" sz="1200" b="0" kern="1400" dirty="0">
                          <a:effectLst/>
                          <a:latin typeface="Cambria" panose="02040503050406030204" pitchFamily="18" charset="0"/>
                        </a:rPr>
                        <a:t>Умеет организовать предоставление социальных услуг и социальной помощи клиентам с различными социальными потребностями</a:t>
                      </a:r>
                      <a:endParaRPr lang="ru-RU" sz="1200" b="0" dirty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42431" marR="42431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ru-RU" sz="1200" b="0" kern="1400" dirty="0">
                          <a:effectLst/>
                          <a:latin typeface="Cambria" panose="02040503050406030204" pitchFamily="18" charset="0"/>
                        </a:rPr>
                        <a:t>Умеет организовать деятельность </a:t>
                      </a:r>
                      <a:r>
                        <a:rPr lang="ru-RU" sz="1200" b="0" kern="1400" dirty="0" err="1">
                          <a:effectLst/>
                          <a:latin typeface="Cambria" panose="02040503050406030204" pitchFamily="18" charset="0"/>
                        </a:rPr>
                        <a:t>полипрофессиональной</a:t>
                      </a:r>
                      <a:r>
                        <a:rPr lang="ru-RU" sz="1200" b="0" kern="1400" dirty="0">
                          <a:effectLst/>
                          <a:latin typeface="Cambria" panose="02040503050406030204" pitchFamily="18" charset="0"/>
                        </a:rPr>
                        <a:t> группы сотрудников по выбору технологии решения проблемы клиента</a:t>
                      </a:r>
                      <a:endParaRPr lang="ru-RU" sz="1200" b="0" dirty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42431" marR="42431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ru-RU" sz="1200" b="0" kern="1400">
                          <a:effectLst/>
                          <a:latin typeface="Cambria" panose="02040503050406030204" pitchFamily="18" charset="0"/>
                        </a:rPr>
                        <a:t>Умеет организовать супервизорство и привлекать к выполнению работы сторонних специалистов</a:t>
                      </a:r>
                      <a:endParaRPr lang="ru-RU" sz="1200" b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42431" marR="42431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ru-RU" sz="1200" b="0" kern="1400" dirty="0">
                          <a:effectLst/>
                          <a:latin typeface="Cambria" panose="02040503050406030204" pitchFamily="18" charset="0"/>
                        </a:rPr>
                        <a:t>Умеет мотивировать сотрудников структурного подразделения к выявлению потребностей и интересов клиентов</a:t>
                      </a:r>
                      <a:endParaRPr lang="ru-RU" sz="1200" b="0" dirty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42431" marR="42431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1702719"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ru-RU" sz="1200" b="0" kern="1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1200" b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42431" marR="42431" marT="0" marB="0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ru-RU" sz="1200" b="0" kern="1400" dirty="0">
                          <a:effectLst/>
                          <a:latin typeface="Cambria" panose="02040503050406030204" pitchFamily="18" charset="0"/>
                        </a:rPr>
                        <a:t>Умение контролировать деятельность подразделения в интересах социального учреждения</a:t>
                      </a:r>
                      <a:endParaRPr lang="ru-RU" sz="1200" b="0" dirty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42431" marR="42431" marT="0" marB="0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ru-RU" sz="1200" b="0" kern="1400" dirty="0">
                          <a:effectLst/>
                          <a:latin typeface="Cambria" panose="02040503050406030204" pitchFamily="18" charset="0"/>
                        </a:rPr>
                        <a:t>Способен определять цели контроля деятельности подразделения в социальном учреждении</a:t>
                      </a:r>
                      <a:endParaRPr lang="ru-RU" sz="1200" b="0" dirty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42431" marR="42431" marT="0" marB="0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ru-RU" sz="1200" b="0" kern="1400" dirty="0">
                          <a:effectLst/>
                          <a:latin typeface="Cambria" panose="02040503050406030204" pitchFamily="18" charset="0"/>
                        </a:rPr>
                        <a:t>Умеет контролировать соблюдение основных нормативных и законодательных требований в  практике социальной работы с различными группами населения</a:t>
                      </a:r>
                      <a:endParaRPr lang="ru-RU" sz="1200" b="0" dirty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42431" marR="42431" marT="0" marB="0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ru-RU" sz="1200" b="0" kern="1400" dirty="0">
                          <a:effectLst/>
                          <a:latin typeface="Cambria" panose="02040503050406030204" pitchFamily="18" charset="0"/>
                        </a:rPr>
                        <a:t>Способен учитывать результаты   деятельности социального учреждения в </a:t>
                      </a:r>
                      <a:r>
                        <a:rPr lang="ru-RU" sz="1200" b="0" kern="1400" dirty="0" err="1">
                          <a:effectLst/>
                          <a:latin typeface="Cambria" panose="02040503050406030204" pitchFamily="18" charset="0"/>
                        </a:rPr>
                        <a:t>мультикультурной</a:t>
                      </a:r>
                      <a:r>
                        <a:rPr lang="ru-RU" sz="1200" b="0" kern="1400" dirty="0">
                          <a:effectLst/>
                          <a:latin typeface="Cambria" panose="02040503050406030204" pitchFamily="18" charset="0"/>
                        </a:rPr>
                        <a:t> и полиэтнической среде</a:t>
                      </a:r>
                      <a:endParaRPr lang="ru-RU" sz="1200" b="0" dirty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42431" marR="42431" marT="0" marB="0"/>
                </a:tc>
                <a:tc>
                  <a:txBody>
                    <a:bodyPr/>
                    <a:lstStyle/>
                    <a:p>
                      <a:pPr algn="l" hangingPunct="0">
                        <a:spcAft>
                          <a:spcPts val="0"/>
                        </a:spcAft>
                      </a:pPr>
                      <a:r>
                        <a:rPr lang="ru-RU" sz="1200" b="0" kern="1400" dirty="0">
                          <a:effectLst/>
                          <a:latin typeface="Cambria" panose="02040503050406030204" pitchFamily="18" charset="0"/>
                        </a:rPr>
                        <a:t>Способен оценить изменения в социальных ситуациях клиентов, произошедших в результате деятельности подразделения </a:t>
                      </a:r>
                      <a:endParaRPr lang="ru-RU" sz="1200" b="0" dirty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42431" marR="4243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0934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28800"/>
            <a:ext cx="8856984" cy="5229200"/>
          </a:xfrm>
        </p:spPr>
        <p:txBody>
          <a:bodyPr>
            <a:normAutofit/>
          </a:bodyPr>
          <a:lstStyle/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2800" b="1" dirty="0" smtClean="0">
                <a:latin typeface="Cambria" panose="02040503050406030204" pitchFamily="18" charset="0"/>
              </a:rPr>
              <a:t>	</a:t>
            </a:r>
            <a:r>
              <a:rPr lang="ru-RU" sz="2800" dirty="0" smtClean="0">
                <a:latin typeface="Cambria" panose="02040503050406030204" pitchFamily="18" charset="0"/>
              </a:rPr>
              <a:t>Проект </a:t>
            </a:r>
            <a:r>
              <a:rPr lang="en-US" sz="2800" dirty="0" smtClean="0">
                <a:latin typeface="Cambria" panose="02040503050406030204" pitchFamily="18" charset="0"/>
              </a:rPr>
              <a:t>Tuning-</a:t>
            </a:r>
            <a:r>
              <a:rPr lang="en-US" sz="2800" dirty="0" err="1" smtClean="0">
                <a:latin typeface="Cambria" panose="02040503050406030204" pitchFamily="18" charset="0"/>
              </a:rPr>
              <a:t>Rassia</a:t>
            </a:r>
            <a:r>
              <a:rPr lang="en-US" sz="2800" dirty="0" smtClean="0">
                <a:latin typeface="Cambria" panose="02040503050406030204" pitchFamily="18" charset="0"/>
              </a:rPr>
              <a:t> </a:t>
            </a:r>
            <a:r>
              <a:rPr lang="ru-RU" sz="2800" dirty="0" smtClean="0">
                <a:latin typeface="Cambria" panose="02040503050406030204" pitchFamily="18" charset="0"/>
              </a:rPr>
              <a:t>служит </a:t>
            </a:r>
            <a:r>
              <a:rPr lang="ru-RU" sz="2800" dirty="0">
                <a:latin typeface="Cambria" panose="02040503050406030204" pitchFamily="18" charset="0"/>
              </a:rPr>
              <a:t>платформой для выработки университетами согласованных контрольных параметров (требований) по предметным областям, необходимой для</a:t>
            </a:r>
            <a:r>
              <a:rPr lang="ru-RU" sz="2800" b="1" dirty="0">
                <a:latin typeface="Cambria" panose="02040503050406030204" pitchFamily="18" charset="0"/>
              </a:rPr>
              <a:t> обеспечения сопоставимости, совместимости и прозрачности программ. </a:t>
            </a:r>
            <a:r>
              <a:rPr lang="ru-RU" sz="2800" dirty="0">
                <a:latin typeface="Cambria" panose="02040503050406030204" pitchFamily="18" charset="0"/>
              </a:rPr>
              <a:t>Согласованные параметры выражаются в терминах результатов обучения и компетенций.</a:t>
            </a:r>
          </a:p>
          <a:p>
            <a:endParaRPr lang="ru-RU" sz="2800" b="1" dirty="0">
              <a:latin typeface="Cambria" panose="02040503050406030204" pitchFamily="18" charset="0"/>
            </a:endParaRPr>
          </a:p>
        </p:txBody>
      </p:sp>
      <p:pic>
        <p:nvPicPr>
          <p:cNvPr id="4" name="Picture 2" descr="http://www.novsu.ru/file/9546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8312"/>
            <a:ext cx="2705100" cy="169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1208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36788"/>
              </p:ext>
            </p:extLst>
          </p:nvPr>
        </p:nvGraphicFramePr>
        <p:xfrm>
          <a:off x="35496" y="116630"/>
          <a:ext cx="9073009" cy="662473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{5DA37D80-6434-44D0-A028-1B22A696006F}</a:tableStyleId>
              </a:tblPr>
              <a:tblGrid>
                <a:gridCol w="1552675"/>
                <a:gridCol w="1217970"/>
                <a:gridCol w="1335221"/>
                <a:gridCol w="1742968"/>
                <a:gridCol w="1408340"/>
                <a:gridCol w="1815835"/>
              </a:tblGrid>
              <a:tr h="2266357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100" b="0" kern="1400" dirty="0">
                          <a:effectLst/>
                          <a:latin typeface="Cambria" panose="02040503050406030204" pitchFamily="18" charset="0"/>
                        </a:rPr>
                        <a:t>Третий уровень (высший) Способность руководить учреждением социального обслуживания, разрабатывать и внедрять инновационные проекты</a:t>
                      </a:r>
                      <a:endParaRPr lang="ru-RU" sz="1100" b="0" dirty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32023" marR="3202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100" b="0" kern="1400">
                          <a:effectLst/>
                          <a:latin typeface="Cambria" panose="02040503050406030204" pitchFamily="18" charset="0"/>
                        </a:rPr>
                        <a:t>Умение планировать деятельность  социального учреждения</a:t>
                      </a:r>
                      <a:endParaRPr lang="ru-RU" sz="1100" b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32023" marR="3202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100" b="0" kern="1400">
                          <a:effectLst/>
                          <a:latin typeface="Cambria" panose="02040503050406030204" pitchFamily="18" charset="0"/>
                        </a:rPr>
                        <a:t>Умеет разрабатывать миссию и цели социального учреждения, в том числе миссию и цели некоммерческих объединений</a:t>
                      </a:r>
                      <a:endParaRPr lang="ru-RU" sz="1100" b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32023" marR="3202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100" b="0" kern="1400">
                          <a:effectLst/>
                          <a:latin typeface="Cambria" panose="02040503050406030204" pitchFamily="18" charset="0"/>
                        </a:rPr>
                        <a:t>Умеет применять законодательные акты федерального, регионального уровня при планировании социальных проектов</a:t>
                      </a:r>
                      <a:endParaRPr lang="ru-RU" sz="1100" b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32023" marR="3202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100" b="0" kern="1400">
                          <a:effectLst/>
                          <a:latin typeface="Cambria" panose="02040503050406030204" pitchFamily="18" charset="0"/>
                        </a:rPr>
                        <a:t>Способен разрабатывать краткосрочные и долгосрочные планы работы социального учреждения и социальной службы, социальные программы и проекты  </a:t>
                      </a:r>
                      <a:endParaRPr lang="ru-RU" sz="1100" b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32023" marR="3202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100" b="0" kern="1400" dirty="0">
                          <a:effectLst/>
                          <a:latin typeface="Cambria" panose="02040503050406030204" pitchFamily="18" charset="0"/>
                        </a:rPr>
                        <a:t>Способен проектировать деятельность </a:t>
                      </a:r>
                      <a:r>
                        <a:rPr lang="ru-RU" sz="1100" b="0" kern="1400" dirty="0" err="1">
                          <a:effectLst/>
                          <a:latin typeface="Cambria" panose="02040503050406030204" pitchFamily="18" charset="0"/>
                        </a:rPr>
                        <a:t>полипрофессиональной</a:t>
                      </a:r>
                      <a:r>
                        <a:rPr lang="ru-RU" sz="1100" b="0" kern="1400" dirty="0">
                          <a:effectLst/>
                          <a:latin typeface="Cambria" panose="02040503050406030204" pitchFamily="18" charset="0"/>
                        </a:rPr>
                        <a:t> группы сотрудников нескольких подразделений  социального учреждения по решению конкретных (реальных) проблем граждан с учетом особенностей их </a:t>
                      </a:r>
                      <a:r>
                        <a:rPr lang="ru-RU" sz="1100" b="0" dirty="0">
                          <a:effectLst/>
                          <a:latin typeface="Cambria" panose="02040503050406030204" pitchFamily="18" charset="0"/>
                        </a:rPr>
                        <a:t>национально-культурного, половозрастного и социального положения</a:t>
                      </a:r>
                      <a:endParaRPr lang="ru-RU" sz="1100" b="0" dirty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32023" marR="32023" marT="0" marB="0"/>
                </a:tc>
              </a:tr>
              <a:tr h="2440693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100" b="0" kern="1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1100" b="0" dirty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32023" marR="32023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Cambria" panose="02040503050406030204" pitchFamily="18" charset="0"/>
                        </a:rPr>
                        <a:t>Умение организовывать деятельность социального учреждения</a:t>
                      </a:r>
                      <a:endParaRPr lang="ru-RU" sz="1100" b="0" dirty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32023" marR="32023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100" b="0" kern="1400">
                          <a:effectLst/>
                          <a:latin typeface="Cambria" panose="02040503050406030204" pitchFamily="18" charset="0"/>
                        </a:rPr>
                        <a:t>Способен привлечь в деятельности специалистов других учреждений, в том числе и некоммерческих объединений и волонтеров</a:t>
                      </a:r>
                      <a:endParaRPr lang="ru-RU" sz="1100" b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32023" marR="32023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100" b="0" kern="1400" dirty="0">
                          <a:effectLst/>
                          <a:latin typeface="Cambria" panose="02040503050406030204" pitchFamily="18" charset="0"/>
                        </a:rPr>
                        <a:t>Способен организовать деятельность </a:t>
                      </a:r>
                      <a:r>
                        <a:rPr lang="ru-RU" sz="1100" b="0" kern="1400" dirty="0" err="1">
                          <a:effectLst/>
                          <a:latin typeface="Cambria" panose="02040503050406030204" pitchFamily="18" charset="0"/>
                        </a:rPr>
                        <a:t>полипрофессиональной</a:t>
                      </a:r>
                      <a:r>
                        <a:rPr lang="ru-RU" sz="1100" b="0" kern="1400" dirty="0">
                          <a:effectLst/>
                          <a:latin typeface="Cambria" panose="02040503050406030204" pitchFamily="18" charset="0"/>
                        </a:rPr>
                        <a:t> группы сотрудников нескольких подразделений  социального учреждения по решению проблем граждан с учетом особенностей их </a:t>
                      </a:r>
                      <a:r>
                        <a:rPr lang="ru-RU" sz="1100" b="0" dirty="0">
                          <a:effectLst/>
                          <a:latin typeface="Cambria" panose="02040503050406030204" pitchFamily="18" charset="0"/>
                        </a:rPr>
                        <a:t>национально-культурного, половозрастного и социального положения</a:t>
                      </a:r>
                      <a:endParaRPr lang="ru-RU" sz="1100" b="0" dirty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32023" marR="32023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100" b="0" kern="1400">
                          <a:effectLst/>
                          <a:latin typeface="Cambria" panose="02040503050406030204" pitchFamily="18" charset="0"/>
                        </a:rPr>
                        <a:t>Способен организовать коррекцию выполняемых программ, в том числе и с использованием супервизорства и оперативной экспертизы</a:t>
                      </a:r>
                      <a:endParaRPr lang="ru-RU" sz="1100" b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32023" marR="32023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100" b="0" kern="1400" dirty="0">
                          <a:effectLst/>
                          <a:latin typeface="Cambria" panose="02040503050406030204" pitchFamily="18" charset="0"/>
                        </a:rPr>
                        <a:t>Способен учитывать особенности социальной работы в общественных, религиозных и благотворительных организациях, ассоциациях юридического направления</a:t>
                      </a:r>
                      <a:endParaRPr lang="ru-RU" sz="1100" b="0" dirty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32023" marR="32023" marT="0" marB="0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1917687"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100" b="0" kern="1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1100" b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32023" marR="3202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100" b="0" kern="1400">
                          <a:effectLst/>
                          <a:latin typeface="Cambria" panose="02040503050406030204" pitchFamily="18" charset="0"/>
                        </a:rPr>
                        <a:t>Умение контролировать деятельность социального учреждения</a:t>
                      </a:r>
                      <a:endParaRPr lang="ru-RU" sz="1100" b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32023" marR="3202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100" b="0" kern="1400">
                          <a:effectLst/>
                          <a:latin typeface="Cambria" panose="02040503050406030204" pitchFamily="18" charset="0"/>
                        </a:rPr>
                        <a:t>Способен разработать схемы отчетности и контроля социальных программ и проектов</a:t>
                      </a:r>
                      <a:endParaRPr lang="ru-RU" sz="1100" b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32023" marR="3202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100" b="0" kern="1400">
                          <a:effectLst/>
                          <a:latin typeface="Cambria" panose="02040503050406030204" pitchFamily="18" charset="0"/>
                        </a:rPr>
                        <a:t>Умеет организовать текущий контроль деятельности социального учреждения илм выполняемых социальных программ и проектов</a:t>
                      </a:r>
                      <a:endParaRPr lang="ru-RU" sz="1100" b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32023" marR="3202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100" b="0" kern="1400" dirty="0">
                          <a:effectLst/>
                          <a:latin typeface="Cambria" panose="02040503050406030204" pitchFamily="18" charset="0"/>
                        </a:rPr>
                        <a:t>Способен предложить систему повышения квалификации сотрудников социального учреждения в контексте международных требований к </a:t>
                      </a:r>
                      <a:r>
                        <a:rPr lang="ru-RU" sz="1100" b="0" kern="1400" dirty="0" smtClean="0">
                          <a:effectLst/>
                          <a:latin typeface="Cambria" panose="02040503050406030204" pitchFamily="18" charset="0"/>
                        </a:rPr>
                        <a:t>соц. </a:t>
                      </a:r>
                      <a:r>
                        <a:rPr lang="ru-RU" sz="1100" b="0" kern="1400" dirty="0">
                          <a:effectLst/>
                          <a:latin typeface="Cambria" panose="02040503050406030204" pitchFamily="18" charset="0"/>
                        </a:rPr>
                        <a:t>работнику</a:t>
                      </a:r>
                      <a:endParaRPr lang="ru-RU" sz="1100" b="0" dirty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32023" marR="32023" marT="0" marB="0"/>
                </a:tc>
                <a:tc>
                  <a:txBody>
                    <a:bodyPr/>
                    <a:lstStyle/>
                    <a:p>
                      <a:pPr algn="just" hangingPunct="0">
                        <a:spcAft>
                          <a:spcPts val="0"/>
                        </a:spcAft>
                      </a:pPr>
                      <a:r>
                        <a:rPr lang="ru-RU" sz="1100" b="0" kern="1400" dirty="0">
                          <a:effectLst/>
                          <a:latin typeface="Cambria" panose="02040503050406030204" pitchFamily="18" charset="0"/>
                        </a:rPr>
                        <a:t>Способен оценить социальные изменения, произошедшие в результате деятельности социального учреждения или выполнения социальных программ и проектов</a:t>
                      </a:r>
                      <a:endParaRPr lang="ru-RU" sz="1100" b="0" dirty="0">
                        <a:effectLst/>
                        <a:latin typeface="Cambria" panose="02040503050406030204" pitchFamily="18" charset="0"/>
                        <a:ea typeface="Times New Roman"/>
                      </a:endParaRPr>
                    </a:p>
                  </a:txBody>
                  <a:tcPr marL="32023" marR="3202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7948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2002234"/>
          </a:xfrm>
        </p:spPr>
        <p:txBody>
          <a:bodyPr>
            <a:noAutofit/>
          </a:bodyPr>
          <a:lstStyle/>
          <a:p>
            <a:pPr indent="449580">
              <a:lnSpc>
                <a:spcPct val="115000"/>
              </a:lnSpc>
            </a:pPr>
            <a:r>
              <a:rPr lang="ru-RU" sz="2400" b="1" dirty="0">
                <a:solidFill>
                  <a:srgbClr val="7030A0"/>
                </a:solidFill>
                <a:latin typeface="Cambria" panose="02040503050406030204" pitchFamily="18" charset="0"/>
              </a:rPr>
              <a:t>ОСНОВНАЯ ОБРАЗОВАТЕЛЬНАЯ ПРОГРАММА</a:t>
            </a:r>
            <a:br>
              <a:rPr lang="ru-RU" sz="2400" b="1" dirty="0">
                <a:solidFill>
                  <a:srgbClr val="7030A0"/>
                </a:solidFill>
                <a:latin typeface="Cambria" panose="02040503050406030204" pitchFamily="18" charset="0"/>
              </a:rPr>
            </a:br>
            <a:r>
              <a:rPr lang="ru-RU" sz="2400" b="1" dirty="0">
                <a:solidFill>
                  <a:srgbClr val="7030A0"/>
                </a:solidFill>
                <a:latin typeface="Cambria" panose="02040503050406030204" pitchFamily="18" charset="0"/>
              </a:rPr>
              <a:t>ПОДГОТОВКИ БАКАЛАВРА</a:t>
            </a:r>
            <a:br>
              <a:rPr lang="ru-RU" sz="2400" b="1" dirty="0">
                <a:solidFill>
                  <a:srgbClr val="7030A0"/>
                </a:solidFill>
                <a:latin typeface="Cambria" panose="02040503050406030204" pitchFamily="18" charset="0"/>
              </a:rPr>
            </a:br>
            <a:r>
              <a:rPr lang="ru-RU" sz="2400" b="1" dirty="0">
                <a:solidFill>
                  <a:srgbClr val="7030A0"/>
                </a:solidFill>
                <a:latin typeface="Cambria" panose="02040503050406030204" pitchFamily="18" charset="0"/>
              </a:rPr>
              <a:t>по направлению </a:t>
            </a:r>
            <a:r>
              <a:rPr lang="ru-RU" sz="2400" b="1" dirty="0" smtClean="0">
                <a:solidFill>
                  <a:srgbClr val="7030A0"/>
                </a:solidFill>
                <a:latin typeface="Cambria" panose="02040503050406030204" pitchFamily="18" charset="0"/>
              </a:rPr>
              <a:t>39.03.01 Социология</a:t>
            </a:r>
            <a:br>
              <a:rPr lang="ru-RU" sz="2400" b="1" dirty="0" smtClean="0">
                <a:solidFill>
                  <a:srgbClr val="7030A0"/>
                </a:solidFill>
                <a:latin typeface="Cambria" panose="02040503050406030204" pitchFamily="18" charset="0"/>
              </a:rPr>
            </a:br>
            <a:r>
              <a:rPr lang="ru-RU" sz="2400" b="1" dirty="0" smtClean="0">
                <a:solidFill>
                  <a:srgbClr val="7030A0"/>
                </a:solidFill>
                <a:latin typeface="Cambria" panose="02040503050406030204" pitchFamily="18" charset="0"/>
              </a:rPr>
              <a:t>Паспорт компетенции</a:t>
            </a:r>
            <a:endParaRPr lang="ru-RU" sz="2400" b="1" dirty="0">
              <a:solidFill>
                <a:srgbClr val="7030A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97152"/>
            <a:ext cx="8229600" cy="1329011"/>
          </a:xfrm>
        </p:spPr>
        <p:txBody>
          <a:bodyPr>
            <a:normAutofit/>
          </a:bodyPr>
          <a:lstStyle/>
          <a:p>
            <a:pPr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000" b="1" dirty="0">
                <a:latin typeface="Cambria" panose="02040503050406030204" pitchFamily="18" charset="0"/>
              </a:rPr>
              <a:t>Разработчики</a:t>
            </a:r>
            <a:r>
              <a:rPr lang="ru-RU" sz="2000" b="1" dirty="0" smtClean="0">
                <a:latin typeface="Cambria" panose="02040503050406030204" pitchFamily="18" charset="0"/>
              </a:rPr>
              <a:t>:</a:t>
            </a:r>
            <a:endParaRPr lang="ru-RU" sz="2000" b="1" dirty="0">
              <a:latin typeface="Cambria" panose="020405030504060302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887380"/>
              </p:ext>
            </p:extLst>
          </p:nvPr>
        </p:nvGraphicFramePr>
        <p:xfrm>
          <a:off x="179512" y="2636912"/>
          <a:ext cx="8856984" cy="94640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2592965"/>
                <a:gridCol w="1967396"/>
                <a:gridCol w="4296623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1. Наименование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компетенции: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Индекс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ОК-7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Формулировка: 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1835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76672"/>
            <a:ext cx="8964488" cy="6264696"/>
          </a:xfrm>
        </p:spPr>
        <p:txBody>
          <a:bodyPr>
            <a:noAutofit/>
          </a:bodyPr>
          <a:lstStyle/>
          <a:p>
            <a:pPr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1. ПАСПОРТ </a:t>
            </a:r>
            <a: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КОМПЕТЕНЦИИ</a:t>
            </a: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200" dirty="0" smtClean="0">
                <a:latin typeface="Cambria" panose="02040503050406030204" pitchFamily="18" charset="0"/>
              </a:rPr>
              <a:t>	</a:t>
            </a:r>
            <a:r>
              <a:rPr lang="ru-RU" b="1" dirty="0" smtClean="0">
                <a:solidFill>
                  <a:schemeClr val="accent2"/>
                </a:solidFill>
                <a:latin typeface="Cambria" panose="02040503050406030204" pitchFamily="18" charset="0"/>
              </a:rPr>
              <a:t>1.1</a:t>
            </a:r>
            <a:r>
              <a:rPr lang="ru-RU" b="1" dirty="0">
                <a:solidFill>
                  <a:schemeClr val="accent2"/>
                </a:solidFill>
                <a:latin typeface="Cambria" panose="02040503050406030204" pitchFamily="18" charset="0"/>
              </a:rPr>
              <a:t>. Место и значимость компетенции в результате образования выпускника вуза.</a:t>
            </a: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latin typeface="Cambria" panose="02040503050406030204" pitchFamily="18" charset="0"/>
              </a:rPr>
              <a:t>	…</a:t>
            </a: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dirty="0" smtClean="0">
              <a:latin typeface="Cambria" panose="02040503050406030204" pitchFamily="18" charset="0"/>
            </a:endParaRPr>
          </a:p>
          <a:p>
            <a:pPr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>
                <a:solidFill>
                  <a:schemeClr val="accent2"/>
                </a:solidFill>
                <a:latin typeface="Cambria" panose="02040503050406030204" pitchFamily="18" charset="0"/>
              </a:rPr>
              <a:t>1.2. Структура компетенции бакалавр</a:t>
            </a:r>
          </a:p>
          <a:p>
            <a:pPr marL="800100" indent="-4572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b="1" dirty="0">
                <a:latin typeface="Cambria" panose="02040503050406030204" pitchFamily="18" charset="0"/>
              </a:rPr>
              <a:t>	Знает:</a:t>
            </a:r>
          </a:p>
          <a:p>
            <a:pPr marL="800100" indent="-4572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b="1" dirty="0">
                <a:latin typeface="Cambria" panose="02040503050406030204" pitchFamily="18" charset="0"/>
              </a:rPr>
              <a:t>	Умеет:</a:t>
            </a:r>
          </a:p>
          <a:p>
            <a:pPr marL="800100" indent="-4572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b="1" dirty="0">
                <a:latin typeface="Cambria" panose="02040503050406030204" pitchFamily="18" charset="0"/>
              </a:rPr>
              <a:t>	Владеет:</a:t>
            </a: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2200" dirty="0">
              <a:latin typeface="Cambria" panose="02040503050406030204" pitchFamily="18" charset="0"/>
            </a:endParaRPr>
          </a:p>
          <a:p>
            <a:endParaRPr lang="ru-RU" sz="22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469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Autofit/>
          </a:bodyPr>
          <a:lstStyle/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chemeClr val="accent2"/>
                </a:solidFill>
                <a:latin typeface="Cambria" panose="02040503050406030204" pitchFamily="18" charset="0"/>
              </a:rPr>
              <a:t>1.3.Планируемые уровни </a:t>
            </a:r>
            <a:r>
              <a:rPr lang="ru-RU" sz="2800" b="1" dirty="0" err="1">
                <a:solidFill>
                  <a:schemeClr val="accent2"/>
                </a:solidFill>
                <a:latin typeface="Cambria" panose="02040503050406030204" pitchFamily="18" charset="0"/>
              </a:rPr>
              <a:t>сформированности</a:t>
            </a:r>
            <a:r>
              <a:rPr lang="ru-RU" sz="2800" b="1" dirty="0">
                <a:solidFill>
                  <a:schemeClr val="accent2"/>
                </a:solidFill>
                <a:latin typeface="Cambria" panose="02040503050406030204" pitchFamily="18" charset="0"/>
              </a:rPr>
              <a:t> компетенции </a:t>
            </a:r>
            <a:r>
              <a:rPr lang="ru-RU" sz="2800" b="1" dirty="0" smtClean="0">
                <a:solidFill>
                  <a:schemeClr val="accent2"/>
                </a:solidFill>
                <a:latin typeface="Cambria" panose="02040503050406030204" pitchFamily="18" charset="0"/>
              </a:rPr>
              <a:t>у студентов - выпускников </a:t>
            </a:r>
            <a:r>
              <a:rPr lang="ru-RU" sz="2800" b="1" dirty="0">
                <a:solidFill>
                  <a:schemeClr val="accent2"/>
                </a:solidFill>
                <a:latin typeface="Cambria" panose="02040503050406030204" pitchFamily="18" charset="0"/>
              </a:rPr>
              <a:t>вуза</a:t>
            </a:r>
            <a:br>
              <a:rPr lang="ru-RU" sz="2800" b="1" dirty="0">
                <a:solidFill>
                  <a:schemeClr val="accent2"/>
                </a:solidFill>
                <a:latin typeface="Cambria" panose="02040503050406030204" pitchFamily="18" charset="0"/>
              </a:rPr>
            </a:br>
            <a:endParaRPr lang="ru-RU" sz="2800" b="1" dirty="0">
              <a:solidFill>
                <a:schemeClr val="accent2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105655"/>
              </p:ext>
            </p:extLst>
          </p:nvPr>
        </p:nvGraphicFramePr>
        <p:xfrm>
          <a:off x="107504" y="1196750"/>
          <a:ext cx="8928992" cy="5544617"/>
        </p:xfrm>
        <a:graphic>
          <a:graphicData uri="http://schemas.openxmlformats.org/drawingml/2006/table">
            <a:tbl>
              <a:tblPr firstRow="1" firstCol="1" bandRow="1">
                <a:tableStyleId>{35758FB7-9AC5-4552-8A53-C91805E547FA}</a:tableStyleId>
              </a:tblPr>
              <a:tblGrid>
                <a:gridCol w="3629672"/>
                <a:gridCol w="5299320"/>
              </a:tblGrid>
              <a:tr h="12795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Cambria" panose="02040503050406030204" pitchFamily="18" charset="0"/>
                        </a:rPr>
                        <a:t>Уровни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Cambria" panose="02040503050406030204" pitchFamily="18" charset="0"/>
                        </a:rPr>
                        <a:t>сформированности</a:t>
                      </a:r>
                      <a:endParaRPr lang="ru-RU" sz="2400" dirty="0">
                        <a:latin typeface="Cambria" panose="020405030504060302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Cambria" panose="02040503050406030204" pitchFamily="18" charset="0"/>
                        </a:rPr>
                        <a:t>компетенции</a:t>
                      </a:r>
                      <a:endParaRPr lang="ru-RU" sz="2400" b="1" dirty="0">
                        <a:latin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Cambria" panose="02040503050406030204" pitchFamily="18" charset="0"/>
                        </a:rPr>
                        <a:t>Основные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Cambria" panose="02040503050406030204" pitchFamily="18" charset="0"/>
                        </a:rPr>
                        <a:t>признаки уровня</a:t>
                      </a:r>
                      <a:endParaRPr lang="ru-RU" sz="2400" b="1" dirty="0">
                        <a:latin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</a:tr>
              <a:tr h="21325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Cambria" panose="02040503050406030204" pitchFamily="18" charset="0"/>
                        </a:rPr>
                        <a:t>Базовый уровень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ambria" panose="02040503050406030204" pitchFamily="18" charset="0"/>
                        </a:rPr>
                        <a:t>− знает …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ambria" panose="02040503050406030204" pitchFamily="18" charset="0"/>
                        </a:rPr>
                        <a:t>− может …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ambria" panose="02040503050406030204" pitchFamily="18" charset="0"/>
                        </a:rPr>
                        <a:t>− умеет …</a:t>
                      </a:r>
                      <a:endParaRPr lang="ru-RU" sz="2400" dirty="0">
                        <a:latin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</a:tr>
              <a:tr h="21325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Cambria" panose="02040503050406030204" pitchFamily="18" charset="0"/>
                        </a:rPr>
                        <a:t>Повышенный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Cambria" panose="02040503050406030204" pitchFamily="18" charset="0"/>
                        </a:rPr>
                        <a:t>уровень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ambria" panose="02040503050406030204" pitchFamily="18" charset="0"/>
                        </a:rPr>
                        <a:t>− имеет опыт …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Cambria" panose="02040503050406030204" pitchFamily="18" charset="0"/>
                        </a:rPr>
                        <a:t>− может предложить …</a:t>
                      </a:r>
                      <a:endParaRPr lang="ru-RU" sz="2400" dirty="0">
                        <a:latin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466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01006"/>
          </a:xfrm>
        </p:spPr>
        <p:txBody>
          <a:bodyPr>
            <a:noAutofit/>
          </a:bodyPr>
          <a:lstStyle/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2. КАРТА КОМПЕТЕНЦИИ</a:t>
            </a:r>
            <a:br>
              <a:rPr lang="ru-RU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</a:br>
            <a:r>
              <a:rPr lang="ru-RU" sz="3200" b="1" dirty="0" smtClean="0">
                <a:solidFill>
                  <a:schemeClr val="accent2"/>
                </a:solidFill>
                <a:latin typeface="Cambria" panose="02040503050406030204" pitchFamily="18" charset="0"/>
              </a:rPr>
              <a:t>2.1  </a:t>
            </a:r>
            <a:r>
              <a:rPr lang="ru-RU" sz="3200" b="1" dirty="0">
                <a:solidFill>
                  <a:schemeClr val="accent2"/>
                </a:solidFill>
                <a:latin typeface="Cambria" panose="02040503050406030204" pitchFamily="18" charset="0"/>
              </a:rPr>
              <a:t>Компонентный состав компетенции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954328"/>
              </p:ext>
            </p:extLst>
          </p:nvPr>
        </p:nvGraphicFramePr>
        <p:xfrm>
          <a:off x="107504" y="1196752"/>
          <a:ext cx="8928992" cy="5660898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2306656"/>
                <a:gridCol w="4018046"/>
                <a:gridCol w="2604290"/>
              </a:tblGrid>
              <a:tr h="9110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latin typeface="Cambria" panose="02040503050406030204" pitchFamily="18" charset="0"/>
                        </a:rPr>
                        <a:t>Перечень </a:t>
                      </a:r>
                      <a:r>
                        <a:rPr lang="ru-RU" sz="1900" dirty="0" smtClean="0">
                          <a:latin typeface="Cambria" panose="02040503050406030204" pitchFamily="18" charset="0"/>
                        </a:rPr>
                        <a:t>компонентов:</a:t>
                      </a:r>
                      <a:endParaRPr lang="ru-RU" sz="1900" dirty="0">
                        <a:latin typeface="Cambria" panose="02040503050406030204" pitchFamily="18" charset="0"/>
                      </a:endParaRPr>
                    </a:p>
                  </a:txBody>
                  <a:tcPr marL="29225" marR="292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latin typeface="Cambria" panose="02040503050406030204" pitchFamily="18" charset="0"/>
                        </a:rPr>
                        <a:t>Технологии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latin typeface="Cambria" panose="02040503050406030204" pitchFamily="18" charset="0"/>
                        </a:rPr>
                        <a:t>формирования:</a:t>
                      </a:r>
                    </a:p>
                  </a:txBody>
                  <a:tcPr marL="29225" marR="292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latin typeface="Cambria" panose="02040503050406030204" pitchFamily="18" charset="0"/>
                        </a:rPr>
                        <a:t>Средства и технологии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latin typeface="Cambria" panose="02040503050406030204" pitchFamily="18" charset="0"/>
                        </a:rPr>
                        <a:t>оценки:</a:t>
                      </a:r>
                    </a:p>
                  </a:txBody>
                  <a:tcPr marL="29225" marR="29225" marT="0" marB="0"/>
                </a:tc>
              </a:tr>
              <a:tr h="4545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latin typeface="Cambria" panose="02040503050406030204" pitchFamily="18" charset="0"/>
                        </a:rPr>
                        <a:t>Знает</a:t>
                      </a:r>
                      <a:r>
                        <a:rPr lang="ru-RU" sz="1900" dirty="0">
                          <a:latin typeface="Cambria" panose="02040503050406030204" pitchFamily="18" charset="0"/>
                        </a:rPr>
                        <a:t>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900" dirty="0" smtClean="0">
                        <a:latin typeface="Cambria" panose="0204050305040603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900" dirty="0" smtClean="0">
                        <a:latin typeface="Cambria" panose="0204050305040603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900" dirty="0" smtClean="0">
                        <a:latin typeface="Cambria" panose="0204050305040603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latin typeface="Cambria" panose="02040503050406030204" pitchFamily="18" charset="0"/>
                        </a:rPr>
                        <a:t>Умеет</a:t>
                      </a:r>
                      <a:r>
                        <a:rPr lang="ru-RU" sz="1900" dirty="0">
                          <a:latin typeface="Cambria" panose="02040503050406030204" pitchFamily="18" charset="0"/>
                        </a:rPr>
                        <a:t>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900" dirty="0" smtClean="0">
                        <a:latin typeface="Cambria" panose="0204050305040603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900" dirty="0" smtClean="0">
                        <a:latin typeface="Cambria" panose="0204050305040603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900" dirty="0" smtClean="0">
                        <a:latin typeface="Cambria" panose="0204050305040603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900" dirty="0" smtClean="0">
                        <a:latin typeface="Cambria" panose="0204050305040603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900" dirty="0" smtClean="0">
                        <a:latin typeface="Cambria" panose="0204050305040603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latin typeface="Cambria" panose="02040503050406030204" pitchFamily="18" charset="0"/>
                        </a:rPr>
                        <a:t>Владеет</a:t>
                      </a:r>
                      <a:r>
                        <a:rPr lang="ru-RU" sz="1900" dirty="0">
                          <a:latin typeface="Cambria" panose="02040503050406030204" pitchFamily="18" charset="0"/>
                        </a:rPr>
                        <a:t>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900" dirty="0">
                        <a:latin typeface="Cambria" panose="02040503050406030204" pitchFamily="18" charset="0"/>
                      </a:endParaRPr>
                    </a:p>
                  </a:txBody>
                  <a:tcPr marL="29225" marR="292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latin typeface="Cambria" panose="02040503050406030204" pitchFamily="18" charset="0"/>
                        </a:rPr>
                        <a:t>Лекция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latin typeface="Cambria" panose="02040503050406030204" pitchFamily="18" charset="0"/>
                        </a:rPr>
                        <a:t>Самостоятельная работа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latin typeface="Cambria" panose="02040503050406030204" pitchFamily="18" charset="0"/>
                        </a:rPr>
                        <a:t>Практические занятия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latin typeface="Cambria" panose="02040503050406030204" pitchFamily="18" charset="0"/>
                        </a:rPr>
                        <a:t> </a:t>
                      </a:r>
                      <a:endParaRPr lang="ru-RU" sz="1900" dirty="0" smtClean="0">
                        <a:latin typeface="Cambria" panose="0204050305040603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latin typeface="Cambria" panose="02040503050406030204" pitchFamily="18" charset="0"/>
                        </a:rPr>
                        <a:t>Практические </a:t>
                      </a:r>
                      <a:r>
                        <a:rPr lang="ru-RU" sz="1900" dirty="0">
                          <a:latin typeface="Cambria" panose="02040503050406030204" pitchFamily="18" charset="0"/>
                        </a:rPr>
                        <a:t>занятия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latin typeface="Cambria" panose="02040503050406030204" pitchFamily="18" charset="0"/>
                        </a:rPr>
                        <a:t>Самостоятельная работа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latin typeface="Cambria" panose="02040503050406030204" pitchFamily="18" charset="0"/>
                        </a:rPr>
                        <a:t>Семинар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latin typeface="Cambria" panose="02040503050406030204" pitchFamily="18" charset="0"/>
                        </a:rPr>
                        <a:t>Лабораторные работы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latin typeface="Cambria" panose="02040503050406030204" pitchFamily="18" charset="0"/>
                        </a:rPr>
                        <a:t>Практические занятия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latin typeface="Cambria" panose="02040503050406030204" pitchFamily="18" charset="0"/>
                        </a:rPr>
                        <a:t> </a:t>
                      </a:r>
                      <a:endParaRPr lang="ru-RU" sz="1900" dirty="0" smtClean="0">
                        <a:latin typeface="Cambria" panose="0204050305040603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latin typeface="Cambria" panose="02040503050406030204" pitchFamily="18" charset="0"/>
                        </a:rPr>
                        <a:t>Самостоятельная </a:t>
                      </a:r>
                      <a:r>
                        <a:rPr lang="ru-RU" sz="1900" dirty="0">
                          <a:latin typeface="Cambria" panose="02040503050406030204" pitchFamily="18" charset="0"/>
                        </a:rPr>
                        <a:t>работа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latin typeface="Cambria" panose="02040503050406030204" pitchFamily="18" charset="0"/>
                        </a:rPr>
                        <a:t>Производственная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latin typeface="Cambria" panose="02040503050406030204" pitchFamily="18" charset="0"/>
                        </a:rPr>
                        <a:t>практика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latin typeface="Cambria" panose="02040503050406030204" pitchFamily="18" charset="0"/>
                        </a:rPr>
                        <a:t>Выполнение ВКР</a:t>
                      </a:r>
                    </a:p>
                  </a:txBody>
                  <a:tcPr marL="29225" marR="2922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latin typeface="Cambria" panose="02040503050406030204" pitchFamily="18" charset="0"/>
                        </a:rPr>
                        <a:t>Тестирование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latin typeface="Cambria" panose="02040503050406030204" pitchFamily="18" charset="0"/>
                        </a:rPr>
                        <a:t>Реферат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latin typeface="Cambria" panose="02040503050406030204" pitchFamily="18" charset="0"/>
                        </a:rPr>
                        <a:t>  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latin typeface="Cambria" panose="020405030504060302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latin typeface="Cambria" panose="02040503050406030204" pitchFamily="18" charset="0"/>
                        </a:rPr>
                        <a:t>Защита </a:t>
                      </a:r>
                      <a:r>
                        <a:rPr lang="ru-RU" sz="1900" dirty="0">
                          <a:latin typeface="Cambria" panose="02040503050406030204" pitchFamily="18" charset="0"/>
                        </a:rPr>
                        <a:t>отчетов по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latin typeface="Cambria" panose="02040503050406030204" pitchFamily="18" charset="0"/>
                        </a:rPr>
                        <a:t>лабораторным работам 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latin typeface="Cambria" panose="02040503050406030204" pitchFamily="18" charset="0"/>
                        </a:rPr>
                        <a:t>практическим занятиям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latin typeface="Cambria" panose="02040503050406030204" pitchFamily="18" charset="0"/>
                        </a:rPr>
                        <a:t>  </a:t>
                      </a:r>
                      <a:endParaRPr lang="ru-RU" sz="1900" dirty="0" smtClean="0">
                        <a:latin typeface="Cambria" panose="0204050305040603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 smtClean="0">
                          <a:latin typeface="Cambria" panose="02040503050406030204" pitchFamily="18" charset="0"/>
                        </a:rPr>
                        <a:t>Зачет</a:t>
                      </a:r>
                      <a:endParaRPr lang="ru-RU" sz="1900" dirty="0">
                        <a:latin typeface="Cambria" panose="0204050305040603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dirty="0">
                          <a:latin typeface="Cambria" panose="02040503050406030204" pitchFamily="18" charset="0"/>
                        </a:rPr>
                        <a:t>Защита ВКР</a:t>
                      </a:r>
                    </a:p>
                  </a:txBody>
                  <a:tcPr marL="29225" marR="2922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1034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txBody>
          <a:bodyPr>
            <a:noAutofit/>
          </a:bodyPr>
          <a:lstStyle/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sz="3200" b="1" dirty="0">
                <a:solidFill>
                  <a:schemeClr val="accent2"/>
                </a:solidFill>
                <a:latin typeface="Cambria" panose="02040503050406030204" pitchFamily="18" charset="0"/>
              </a:rPr>
              <a:t>2.2. Содержательная структура </a:t>
            </a:r>
            <a:r>
              <a:rPr lang="ru-RU" sz="3200" b="1" dirty="0" smtClean="0">
                <a:solidFill>
                  <a:schemeClr val="accent2"/>
                </a:solidFill>
                <a:latin typeface="Cambria" panose="02040503050406030204" pitchFamily="18" charset="0"/>
              </a:rPr>
              <a:t/>
            </a:r>
            <a:br>
              <a:rPr lang="ru-RU" sz="3200" b="1" dirty="0" smtClean="0">
                <a:solidFill>
                  <a:schemeClr val="accent2"/>
                </a:solidFill>
                <a:latin typeface="Cambria" panose="02040503050406030204" pitchFamily="18" charset="0"/>
              </a:rPr>
            </a:br>
            <a:r>
              <a:rPr lang="ru-RU" sz="3200" b="1" dirty="0" smtClean="0">
                <a:solidFill>
                  <a:schemeClr val="accent2"/>
                </a:solidFill>
                <a:latin typeface="Cambria" panose="02040503050406030204" pitchFamily="18" charset="0"/>
              </a:rPr>
              <a:t>компонентов </a:t>
            </a:r>
            <a:r>
              <a:rPr lang="ru-RU" sz="3200" b="1" dirty="0">
                <a:solidFill>
                  <a:schemeClr val="accent2"/>
                </a:solidFill>
                <a:latin typeface="Cambria" panose="02040503050406030204" pitchFamily="18" charset="0"/>
              </a:rPr>
              <a:t>компетенции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943242"/>
              </p:ext>
            </p:extLst>
          </p:nvPr>
        </p:nvGraphicFramePr>
        <p:xfrm>
          <a:off x="107504" y="1097969"/>
          <a:ext cx="8928992" cy="5607558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624644"/>
                <a:gridCol w="1823628"/>
                <a:gridCol w="4536504"/>
                <a:gridCol w="1944216"/>
              </a:tblGrid>
              <a:tr h="10083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mbria" panose="02040503050406030204" pitchFamily="18" charset="0"/>
                        </a:rPr>
                        <a:t>N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Cambria" panose="02040503050406030204" pitchFamily="18" charset="0"/>
                        </a:rPr>
                        <a:t>п.п</a:t>
                      </a:r>
                      <a:endParaRPr lang="ru-RU" sz="2000" dirty="0">
                        <a:latin typeface="Cambria" panose="02040503050406030204" pitchFamily="18" charset="0"/>
                      </a:endParaRPr>
                    </a:p>
                  </a:txBody>
                  <a:tcPr marL="43621" marR="43621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mbria" panose="02040503050406030204" pitchFamily="18" charset="0"/>
                        </a:rPr>
                        <a:t>Части компонентов и компетенции</a:t>
                      </a:r>
                    </a:p>
                  </a:txBody>
                  <a:tcPr marL="43621" marR="4362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mbria" panose="02040503050406030204" pitchFamily="18" charset="0"/>
                        </a:rPr>
                        <a:t>Дисциплины,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mbria" panose="02040503050406030204" pitchFamily="18" charset="0"/>
                        </a:rPr>
                        <a:t>практики</a:t>
                      </a:r>
                    </a:p>
                  </a:txBody>
                  <a:tcPr marL="43621" marR="43621" marT="0" marB="0"/>
                </a:tc>
              </a:tr>
              <a:tr h="8054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mbria" panose="02040503050406030204" pitchFamily="18" charset="0"/>
                        </a:rPr>
                        <a:t>1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mbria" panose="02040503050406030204" pitchFamily="18" charset="0"/>
                        </a:rPr>
                        <a:t>ОК-7.Б.2-Д.17</a:t>
                      </a: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mbria" panose="02040503050406030204" pitchFamily="18" charset="0"/>
                        </a:rPr>
                        <a:t>Способен к </a:t>
                      </a:r>
                      <a:r>
                        <a:rPr lang="ru-RU" sz="2000" dirty="0" smtClean="0">
                          <a:latin typeface="Cambria" panose="02040503050406030204" pitchFamily="18" charset="0"/>
                        </a:rPr>
                        <a:t>…</a:t>
                      </a:r>
                      <a:endParaRPr lang="ru-RU" sz="2000" dirty="0">
                        <a:latin typeface="Cambria" panose="02040503050406030204" pitchFamily="18" charset="0"/>
                      </a:endParaRPr>
                    </a:p>
                  </a:txBody>
                  <a:tcPr marL="43621" marR="43621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mbria" panose="02040503050406030204" pitchFamily="18" charset="0"/>
                        </a:rPr>
                        <a:t>Б.2-Д.17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smtClean="0">
                          <a:latin typeface="Cambria" panose="02040503050406030204" pitchFamily="18" charset="0"/>
                        </a:rPr>
                        <a:t>…</a:t>
                      </a:r>
                      <a:endParaRPr lang="ru-RU" sz="2000" dirty="0">
                        <a:latin typeface="Cambria" panose="02040503050406030204" pitchFamily="18" charset="0"/>
                      </a:endParaRPr>
                    </a:p>
                  </a:txBody>
                  <a:tcPr marL="43621" marR="43621" marT="0" marB="0"/>
                </a:tc>
              </a:tr>
              <a:tr h="10083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mbria" panose="02040503050406030204" pitchFamily="18" charset="0"/>
                        </a:rPr>
                        <a:t>1.1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mbria" panose="02040503050406030204" pitchFamily="18" charset="0"/>
                        </a:rPr>
                        <a:t>ОК-7.Б.2-Д.17-з</a:t>
                      </a:r>
                      <a:endParaRPr lang="ru-RU" sz="2000" dirty="0">
                        <a:latin typeface="Cambria" panose="0204050305040603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mbria" panose="02040503050406030204" pitchFamily="18" charset="0"/>
                        </a:rPr>
                        <a:t>Знает основные понятия, принципы и </a:t>
                      </a:r>
                      <a:r>
                        <a:rPr lang="ru-RU" sz="2000" dirty="0" smtClean="0">
                          <a:latin typeface="Cambria" panose="02040503050406030204" pitchFamily="18" charset="0"/>
                        </a:rPr>
                        <a:t>…</a:t>
                      </a:r>
                      <a:endParaRPr lang="ru-RU" sz="2000" dirty="0">
                        <a:latin typeface="Cambria" panose="02040503050406030204" pitchFamily="18" charset="0"/>
                      </a:endParaRPr>
                    </a:p>
                  </a:txBody>
                  <a:tcPr marL="43621" marR="4362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547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mbria" panose="02040503050406030204" pitchFamily="18" charset="0"/>
                        </a:rPr>
                        <a:t>1.2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mbria" panose="02040503050406030204" pitchFamily="18" charset="0"/>
                        </a:rPr>
                        <a:t>ОК-7.Б.2-Д.17-у</a:t>
                      </a:r>
                      <a:endParaRPr lang="ru-RU" sz="2000" dirty="0">
                        <a:latin typeface="Cambria" panose="0204050305040603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mbria" panose="02040503050406030204" pitchFamily="18" charset="0"/>
                        </a:rPr>
                        <a:t>Умеет провести </a:t>
                      </a:r>
                      <a:r>
                        <a:rPr lang="ru-RU" sz="2000" dirty="0" smtClean="0">
                          <a:latin typeface="Cambria" panose="02040503050406030204" pitchFamily="18" charset="0"/>
                        </a:rPr>
                        <a:t>…</a:t>
                      </a:r>
                      <a:endParaRPr lang="ru-RU" sz="2000" dirty="0">
                        <a:latin typeface="Cambria" panose="02040503050406030204" pitchFamily="18" charset="0"/>
                      </a:endParaRPr>
                    </a:p>
                  </a:txBody>
                  <a:tcPr marL="43621" marR="4362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875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mbria" panose="02040503050406030204" pitchFamily="18" charset="0"/>
                        </a:rPr>
                        <a:t>1.3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mbria" panose="02040503050406030204" pitchFamily="18" charset="0"/>
                        </a:rPr>
                        <a:t>ОК-7.Б.2-Д.17-у</a:t>
                      </a:r>
                      <a:endParaRPr lang="ru-RU" sz="2000" dirty="0">
                        <a:latin typeface="Cambria" panose="0204050305040603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43621" marR="436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Cambria" panose="02040503050406030204" pitchFamily="18" charset="0"/>
                        </a:rPr>
                        <a:t>Владеет способами прогнозирования и оценки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mbria" panose="02040503050406030204" pitchFamily="18" charset="0"/>
                        </a:rPr>
                        <a:t>…</a:t>
                      </a:r>
                      <a:endParaRPr lang="ru-RU" sz="2000" dirty="0">
                        <a:latin typeface="Cambria" panose="02040503050406030204" pitchFamily="18" charset="0"/>
                      </a:endParaRPr>
                    </a:p>
                  </a:txBody>
                  <a:tcPr marL="43621" marR="4362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9233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714202"/>
          </a:xfrm>
        </p:spPr>
        <p:txBody>
          <a:bodyPr>
            <a:noAutofit/>
          </a:bodyPr>
          <a:lstStyle/>
          <a:p>
            <a:pPr marL="12700" marR="63500" indent="431800">
              <a:spcBef>
                <a:spcPts val="1200"/>
              </a:spcBef>
            </a:pPr>
            <a:r>
              <a:rPr lang="ru-RU" sz="2800" b="1" dirty="0">
                <a:solidFill>
                  <a:schemeClr val="accent2"/>
                </a:solidFill>
                <a:latin typeface="Times New Roman"/>
                <a:ea typeface="Calibri"/>
                <a:cs typeface="Times New Roman"/>
              </a:rPr>
              <a:t>Перевод компетенций в результаты </a:t>
            </a:r>
            <a:r>
              <a:rPr lang="ru-RU" sz="2800" b="1" dirty="0" smtClean="0">
                <a:solidFill>
                  <a:schemeClr val="accent2"/>
                </a:solidFill>
                <a:latin typeface="Times New Roman"/>
                <a:ea typeface="Calibri"/>
                <a:cs typeface="Times New Roman"/>
              </a:rPr>
              <a:t>изучения дисциплины</a:t>
            </a:r>
            <a:r>
              <a:rPr lang="ru-RU" sz="2800" b="1" dirty="0">
                <a:solidFill>
                  <a:schemeClr val="accent2"/>
                </a:solidFill>
                <a:latin typeface="Times New Roman"/>
                <a:ea typeface="Calibri"/>
                <a:cs typeface="Times New Roman"/>
              </a:rPr>
              <a:t>, </a:t>
            </a:r>
            <a:r>
              <a:rPr lang="ru-RU" sz="2800" b="1" dirty="0" smtClean="0">
                <a:solidFill>
                  <a:schemeClr val="accent2"/>
                </a:solidFill>
                <a:latin typeface="Times New Roman"/>
                <a:ea typeface="Calibri"/>
                <a:cs typeface="Times New Roman"/>
              </a:rPr>
              <a:t>содержание </a:t>
            </a:r>
            <a:r>
              <a:rPr lang="ru-RU" sz="2800" b="1" dirty="0">
                <a:solidFill>
                  <a:schemeClr val="accent2"/>
                </a:solidFill>
                <a:latin typeface="Times New Roman"/>
                <a:ea typeface="Calibri"/>
                <a:cs typeface="Times New Roman"/>
              </a:rPr>
              <a:t>и временные параметры учебной деятельности</a:t>
            </a:r>
            <a:br>
              <a:rPr lang="ru-RU" sz="2800" b="1" dirty="0">
                <a:solidFill>
                  <a:schemeClr val="accent2"/>
                </a:solidFill>
                <a:latin typeface="Times New Roman"/>
                <a:ea typeface="Calibri"/>
                <a:cs typeface="Times New Roman"/>
              </a:rPr>
            </a:br>
            <a:endParaRPr lang="ru-RU" sz="2800" b="1" dirty="0">
              <a:solidFill>
                <a:schemeClr val="accent2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966920"/>
              </p:ext>
            </p:extLst>
          </p:nvPr>
        </p:nvGraphicFramePr>
        <p:xfrm>
          <a:off x="1" y="2060847"/>
          <a:ext cx="9143999" cy="3456383"/>
        </p:xfrm>
        <a:graphic>
          <a:graphicData uri="http://schemas.openxmlformats.org/drawingml/2006/table">
            <a:tbl>
              <a:tblPr firstRow="1" firstCol="1" bandRow="1" bandCol="1">
                <a:tableStyleId>{17292A2E-F333-43FB-9621-5CBBE7FDCDCB}</a:tableStyleId>
              </a:tblPr>
              <a:tblGrid>
                <a:gridCol w="455776"/>
                <a:gridCol w="1163895"/>
                <a:gridCol w="1440160"/>
                <a:gridCol w="1321437"/>
                <a:gridCol w="1083705"/>
                <a:gridCol w="1267266"/>
                <a:gridCol w="1080120"/>
                <a:gridCol w="1331640"/>
              </a:tblGrid>
              <a:tr h="2611063">
                <a:tc>
                  <a:txBody>
                    <a:bodyPr/>
                    <a:lstStyle/>
                    <a:p>
                      <a:pPr marR="63500" indent="-203200" algn="ctr">
                        <a:lnSpc>
                          <a:spcPts val="1175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Cambria" panose="02040503050406030204" pitchFamily="18" charset="0"/>
                      </a:endParaRPr>
                    </a:p>
                    <a:p>
                      <a:pPr marR="63500" indent="-203200" algn="ctr">
                        <a:lnSpc>
                          <a:spcPts val="1175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Cambria" panose="02040503050406030204" pitchFamily="18" charset="0"/>
                      </a:endParaRPr>
                    </a:p>
                    <a:p>
                      <a:pPr marR="63500" indent="-203200" algn="ctr">
                        <a:lnSpc>
                          <a:spcPts val="1175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mbria" panose="02040503050406030204" pitchFamily="18" charset="0"/>
                        </a:rPr>
                        <a:t>№</a:t>
                      </a:r>
                      <a:endParaRPr lang="ru-RU" sz="1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0192" marR="60192" marT="0" marB="0"/>
                </a:tc>
                <a:tc>
                  <a:txBody>
                    <a:bodyPr/>
                    <a:lstStyle/>
                    <a:p>
                      <a:pPr marR="63500" indent="-203200" algn="ctr">
                        <a:lnSpc>
                          <a:spcPts val="1175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Cambria" panose="02040503050406030204" pitchFamily="18" charset="0"/>
                      </a:endParaRPr>
                    </a:p>
                    <a:p>
                      <a:pPr marR="63500" indent="-203200" algn="ctr">
                        <a:lnSpc>
                          <a:spcPts val="1175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Cambria" panose="02040503050406030204" pitchFamily="18" charset="0"/>
                      </a:endParaRPr>
                    </a:p>
                    <a:p>
                      <a:pPr marR="63500" indent="-203200" algn="ctr">
                        <a:lnSpc>
                          <a:spcPts val="1175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mbria" panose="02040503050406030204" pitchFamily="18" charset="0"/>
                        </a:rPr>
                        <a:t>Код </a:t>
                      </a:r>
                      <a:r>
                        <a:rPr lang="ru-RU" sz="1400" dirty="0">
                          <a:effectLst/>
                          <a:latin typeface="Cambria" panose="02040503050406030204" pitchFamily="18" charset="0"/>
                        </a:rPr>
                        <a:t>компетенции</a:t>
                      </a:r>
                      <a:endParaRPr lang="ru-RU" sz="14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0192" marR="601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Cambria" panose="020405030504060302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Cambria" panose="020405030504060302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mbria" panose="02040503050406030204" pitchFamily="18" charset="0"/>
                        </a:rPr>
                        <a:t>Результаты </a:t>
                      </a:r>
                      <a:r>
                        <a:rPr lang="ru-RU" sz="1400" dirty="0">
                          <a:effectLst/>
                          <a:latin typeface="Cambria" panose="02040503050406030204" pitchFamily="18" charset="0"/>
                        </a:rPr>
                        <a:t>обучения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mbria" panose="02040503050406030204" pitchFamily="18" charset="0"/>
                        </a:rPr>
                        <a:t>(знать, уметь, владеть)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0192" marR="601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Cambria" panose="020405030504060302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Cambria" panose="020405030504060302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mbria" panose="02040503050406030204" pitchFamily="18" charset="0"/>
                        </a:rPr>
                        <a:t>Обучающая </a:t>
                      </a:r>
                      <a:r>
                        <a:rPr lang="ru-RU" sz="1400" dirty="0">
                          <a:effectLst/>
                          <a:latin typeface="Cambria" panose="02040503050406030204" pitchFamily="18" charset="0"/>
                        </a:rPr>
                        <a:t>деятельность  </a:t>
                      </a:r>
                      <a:endParaRPr lang="ru-RU" sz="14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0192" marR="60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Cambria" panose="0204050305040603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Cambria" panose="020405030504060302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mbria" panose="02040503050406030204" pitchFamily="18" charset="0"/>
                        </a:rPr>
                        <a:t>Ожидаемое </a:t>
                      </a:r>
                      <a:r>
                        <a:rPr lang="ru-RU" sz="1400" dirty="0">
                          <a:effectLst/>
                          <a:latin typeface="Cambria" panose="02040503050406030204" pitchFamily="18" charset="0"/>
                        </a:rPr>
                        <a:t>время, затраченное студентами  (в часах)</a:t>
                      </a:r>
                      <a:endParaRPr lang="ru-RU" sz="14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0192" marR="601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Cambria" panose="020405030504060302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Cambria" panose="020405030504060302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mbria" panose="02040503050406030204" pitchFamily="18" charset="0"/>
                        </a:rPr>
                        <a:t>Учебная </a:t>
                      </a:r>
                      <a:r>
                        <a:rPr lang="ru-RU" sz="1400" dirty="0">
                          <a:effectLst/>
                          <a:latin typeface="Cambria" panose="02040503050406030204" pitchFamily="18" charset="0"/>
                        </a:rPr>
                        <a:t>деятельность (также изучение текстов и источников) </a:t>
                      </a:r>
                      <a:endParaRPr lang="ru-RU" sz="14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0192" marR="601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Cambria" panose="020405030504060302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Cambria" panose="020405030504060302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mbria" panose="02040503050406030204" pitchFamily="18" charset="0"/>
                        </a:rPr>
                        <a:t>Ожидаемое </a:t>
                      </a:r>
                      <a:r>
                        <a:rPr lang="ru-RU" sz="1400" dirty="0">
                          <a:effectLst/>
                          <a:latin typeface="Cambria" panose="02040503050406030204" pitchFamily="18" charset="0"/>
                        </a:rPr>
                        <a:t>время, затраченное студентами  (в часах)</a:t>
                      </a:r>
                      <a:endParaRPr lang="ru-RU" sz="14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0192" marR="6019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Cambria" panose="020405030504060302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Cambria" panose="020405030504060302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mbria" panose="02040503050406030204" pitchFamily="18" charset="0"/>
                        </a:rPr>
                        <a:t>Формы </a:t>
                      </a:r>
                      <a:r>
                        <a:rPr lang="ru-RU" sz="1400" dirty="0">
                          <a:effectLst/>
                          <a:latin typeface="Cambria" panose="02040503050406030204" pitchFamily="18" charset="0"/>
                        </a:rPr>
                        <a:t>оценивания</a:t>
                      </a:r>
                      <a:endParaRPr lang="ru-RU" sz="14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0192" marR="60192" marT="0" marB="0"/>
                </a:tc>
              </a:tr>
              <a:tr h="4226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mbria" panose="02040503050406030204" pitchFamily="18" charset="0"/>
                        </a:rPr>
                        <a:t>1</a:t>
                      </a:r>
                      <a:endParaRPr lang="ru-RU" sz="140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0192" marR="60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140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0192" marR="60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140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0192" marR="60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140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0192" marR="60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140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0192" marR="60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140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0192" marR="60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140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0192" marR="60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140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0192" marR="60192" marT="0" marB="0"/>
                </a:tc>
              </a:tr>
              <a:tr h="4226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mbria" panose="02040503050406030204" pitchFamily="18" charset="0"/>
                        </a:rPr>
                        <a:t>2</a:t>
                      </a:r>
                      <a:endParaRPr lang="ru-RU" sz="140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0192" marR="60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140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0192" marR="60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140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0192" marR="60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140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0192" marR="60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140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0192" marR="60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140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0192" marR="60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140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0192" marR="6019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mbria" panose="0204050305040603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0192" marR="6019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512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548680"/>
            <a:ext cx="7848872" cy="80021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mbria" panose="02040503050406030204" pitchFamily="18" charset="0"/>
              </a:rPr>
              <a:t>СПАСИБО ЗА ВНИМАНИЕ!</a:t>
            </a:r>
            <a:endParaRPr lang="ru-RU" sz="4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ambria" panose="02040503050406030204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988840"/>
            <a:ext cx="7128792" cy="4565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9577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4280" y="188640"/>
            <a:ext cx="9144000" cy="778098"/>
          </a:xfrm>
        </p:spPr>
        <p:txBody>
          <a:bodyPr/>
          <a:lstStyle/>
          <a:p>
            <a:r>
              <a:rPr lang="ru-RU" b="1" dirty="0" smtClean="0">
                <a:solidFill>
                  <a:schemeClr val="accent2"/>
                </a:solidFill>
                <a:latin typeface="Cambria" panose="02040503050406030204" pitchFamily="18" charset="0"/>
              </a:rPr>
              <a:t>Компетенции и </a:t>
            </a:r>
            <a:r>
              <a:rPr lang="ru-RU" b="1" dirty="0" err="1" smtClean="0">
                <a:solidFill>
                  <a:schemeClr val="accent2"/>
                </a:solidFill>
                <a:latin typeface="Cambria" panose="02040503050406030204" pitchFamily="18" charset="0"/>
              </a:rPr>
              <a:t>ЗУНы</a:t>
            </a:r>
            <a:endParaRPr lang="ru-RU" b="1" dirty="0">
              <a:solidFill>
                <a:schemeClr val="accent2"/>
              </a:solidFill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40768"/>
            <a:ext cx="8964488" cy="4968552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	</a:t>
            </a:r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Компетенция </a:t>
            </a:r>
            <a:r>
              <a:rPr lang="ru-RU" sz="4000" dirty="0">
                <a:latin typeface="Cambria" panose="02040503050406030204" pitchFamily="18" charset="0"/>
              </a:rPr>
              <a:t>– динамичное сочетание знания, понимания, навыков и способностей выпускника, применяемых им для успешной деятельности в определенной </a:t>
            </a:r>
            <a:r>
              <a:rPr lang="ru-RU" sz="4000" dirty="0" smtClean="0">
                <a:latin typeface="Cambria" panose="02040503050406030204" pitchFamily="18" charset="0"/>
              </a:rPr>
              <a:t>области. 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600" b="1" dirty="0">
                <a:latin typeface="Cambria" panose="020405030504060302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162657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accent2"/>
                </a:solidFill>
                <a:latin typeface="Cambria" panose="02040503050406030204" pitchFamily="18" charset="0"/>
              </a:rPr>
              <a:t>Соотношение компетенций и дисциплин</a:t>
            </a:r>
            <a:endParaRPr lang="ru-RU" b="1" dirty="0">
              <a:solidFill>
                <a:schemeClr val="accent2"/>
              </a:solidFill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988840"/>
            <a:ext cx="8964488" cy="4869160"/>
          </a:xfrm>
        </p:spPr>
        <p:txBody>
          <a:bodyPr/>
          <a:lstStyle/>
          <a:p>
            <a:pPr indent="0" algn="just">
              <a:spcAft>
                <a:spcPts val="0"/>
              </a:spcAft>
              <a:buNone/>
            </a:pPr>
            <a:r>
              <a:rPr lang="en-US" dirty="0" smtClean="0">
                <a:latin typeface="Cambria" panose="02040503050406030204" pitchFamily="18" charset="0"/>
              </a:rPr>
              <a:t>	</a:t>
            </a:r>
            <a:r>
              <a:rPr lang="ru-RU" sz="3600" dirty="0" smtClean="0">
                <a:latin typeface="Cambria" panose="02040503050406030204" pitchFamily="18" charset="0"/>
              </a:rPr>
              <a:t>Компетенции </a:t>
            </a:r>
            <a:r>
              <a:rPr lang="ru-RU" sz="3600" dirty="0">
                <a:latin typeface="Cambria" panose="02040503050406030204" pitchFamily="18" charset="0"/>
              </a:rPr>
              <a:t>формируются в рамках различных единиц программы и оцениваются на разных этапах обучения. </a:t>
            </a:r>
            <a:r>
              <a:rPr lang="ru-RU" sz="3600" dirty="0" smtClean="0">
                <a:latin typeface="Cambria" panose="02040503050406030204" pitchFamily="18" charset="0"/>
              </a:rPr>
              <a:t>Формирование </a:t>
            </a:r>
            <a:r>
              <a:rPr lang="ru-RU" sz="3600" dirty="0">
                <a:latin typeface="Cambria" panose="02040503050406030204" pitchFamily="18" charset="0"/>
              </a:rPr>
              <a:t>компетенций осуществляется </a:t>
            </a:r>
            <a:r>
              <a:rPr lang="ru-RU" sz="3600" b="1" dirty="0">
                <a:latin typeface="Cambria" panose="02040503050406030204" pitchFamily="18" charset="0"/>
              </a:rPr>
              <a:t>в интегрированной и цикличной форме в течение всей программы. </a:t>
            </a:r>
          </a:p>
        </p:txBody>
      </p:sp>
    </p:spTree>
    <p:extLst>
      <p:ext uri="{BB962C8B-B14F-4D97-AF65-F5344CB8AC3E}">
        <p14:creationId xmlns:p14="http://schemas.microsoft.com/office/powerpoint/2010/main" val="2729870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340"/>
            <a:ext cx="9144000" cy="778098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Общекультурные </a:t>
            </a:r>
            <a:r>
              <a:rPr lang="ru-RU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компетенции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8822078"/>
              </p:ext>
            </p:extLst>
          </p:nvPr>
        </p:nvGraphicFramePr>
        <p:xfrm>
          <a:off x="251520" y="1052736"/>
          <a:ext cx="8702252" cy="5636880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3087896"/>
                <a:gridCol w="5614356"/>
              </a:tblGrid>
              <a:tr h="4336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Cambria" panose="02040503050406030204" pitchFamily="18" charset="0"/>
                        </a:rPr>
                        <a:t>СКФУ</a:t>
                      </a:r>
                      <a:endParaRPr lang="ru-RU" sz="2200" b="1" dirty="0">
                        <a:latin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Cambria" panose="02040503050406030204" pitchFamily="18" charset="0"/>
                        </a:rPr>
                        <a:t>ФГОС</a:t>
                      </a:r>
                      <a:endParaRPr lang="ru-RU" sz="2200" b="1" dirty="0">
                        <a:latin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</a:tr>
              <a:tr h="52032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0" dirty="0">
                          <a:latin typeface="Cambria" panose="02040503050406030204" pitchFamily="18" charset="0"/>
                        </a:rPr>
                        <a:t>ОК-1 быть готовым к выполнению основных социальных ролей, соблюдению законов страны и гражданских прав личности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Cambria" panose="020405030504060302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Cambria" panose="02040503050406030204" pitchFamily="18" charset="0"/>
                        </a:rPr>
                        <a:t>ОК-5 уметь использовать нормативно-правовые документы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Cambria" panose="02040503050406030204" pitchFamily="18" charset="0"/>
                        </a:rPr>
                        <a:t>ОК- 8 осознавать социальную значимость своей будущей профессии,… </a:t>
                      </a:r>
                      <a:endParaRPr lang="ru-RU" sz="2200" dirty="0" smtClean="0">
                        <a:latin typeface="Cambria" panose="020405030504060302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latin typeface="Cambria" panose="02040503050406030204" pitchFamily="18" charset="0"/>
                        </a:rPr>
                        <a:t>ОК-17 </a:t>
                      </a:r>
                      <a:r>
                        <a:rPr lang="ru-RU" sz="2200" dirty="0">
                          <a:latin typeface="Cambria" panose="02040503050406030204" pitchFamily="18" charset="0"/>
                        </a:rPr>
                        <a:t>быть способным учитывать специфику и современное сочетание глобального, национального и регионального в развитии социальной сферы и </a:t>
                      </a:r>
                      <a:r>
                        <a:rPr lang="ru-RU" sz="2200" dirty="0" smtClean="0">
                          <a:latin typeface="Cambria" panose="02040503050406030204" pitchFamily="18" charset="0"/>
                        </a:rPr>
                        <a:t>управления,…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latin typeface="Cambria" panose="02040503050406030204" pitchFamily="18" charset="0"/>
                        </a:rPr>
                        <a:t>ОК-19 </a:t>
                      </a:r>
                      <a:r>
                        <a:rPr lang="ru-RU" sz="2200" dirty="0">
                          <a:latin typeface="Cambria" panose="02040503050406030204" pitchFamily="18" charset="0"/>
                        </a:rPr>
                        <a:t>быть способным использовать специфику этнокультурного развития своей страны для формирования и эффективного </a:t>
                      </a:r>
                      <a:r>
                        <a:rPr lang="ru-RU" sz="2200" dirty="0" smtClean="0">
                          <a:latin typeface="Cambria" panose="02040503050406030204" pitchFamily="18" charset="0"/>
                        </a:rPr>
                        <a:t>использования…</a:t>
                      </a:r>
                      <a:endParaRPr lang="ru-RU" sz="2200" dirty="0">
                        <a:latin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345728" y="0"/>
            <a:ext cx="8769796" cy="5486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Пример 1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84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7020" y="404664"/>
            <a:ext cx="9144000" cy="634380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Профессиональные </a:t>
            </a:r>
            <a:r>
              <a:rPr lang="ru-RU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компетенции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9179517"/>
              </p:ext>
            </p:extLst>
          </p:nvPr>
        </p:nvGraphicFramePr>
        <p:xfrm>
          <a:off x="0" y="1052737"/>
          <a:ext cx="9108504" cy="5760640"/>
        </p:xfrm>
        <a:graphic>
          <a:graphicData uri="http://schemas.openxmlformats.org/drawingml/2006/table">
            <a:tbl>
              <a:tblPr firstRow="1" firstCol="1" bandRow="1">
                <a:tableStyleId>{775DCB02-9BB8-47FD-8907-85C794F793BA}</a:tableStyleId>
              </a:tblPr>
              <a:tblGrid>
                <a:gridCol w="1894749"/>
                <a:gridCol w="7213755"/>
              </a:tblGrid>
              <a:tr h="2804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mbria" panose="02040503050406030204" pitchFamily="18" charset="0"/>
                        </a:rPr>
                        <a:t>СКФУ</a:t>
                      </a:r>
                    </a:p>
                  </a:txBody>
                  <a:tcPr marL="47538" marR="475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mbria" panose="02040503050406030204" pitchFamily="18" charset="0"/>
                        </a:rPr>
                        <a:t>ФГОС</a:t>
                      </a:r>
                    </a:p>
                  </a:txBody>
                  <a:tcPr marL="47538" marR="47538" marT="0" marB="0"/>
                </a:tc>
              </a:tr>
              <a:tr h="5526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mbria" panose="02040503050406030204" pitchFamily="18" charset="0"/>
                        </a:rPr>
                        <a:t>Социально-технологические</a:t>
                      </a:r>
                    </a:p>
                  </a:txBody>
                  <a:tcPr marL="47538" marR="475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mbria" panose="02040503050406030204" pitchFamily="18" charset="0"/>
                        </a:rPr>
                        <a:t> </a:t>
                      </a:r>
                    </a:p>
                  </a:txBody>
                  <a:tcPr marL="47538" marR="47538" marT="0" marB="0"/>
                </a:tc>
              </a:tr>
              <a:tr h="492756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Cambria" panose="02040503050406030204" pitchFamily="18" charset="0"/>
                        </a:rPr>
                        <a:t>ПК-1 быть готовым к разработке и реализации современных социальных технологий</a:t>
                      </a:r>
                    </a:p>
                  </a:txBody>
                  <a:tcPr marL="47538" marR="47538" marT="0" marB="0"/>
                </a:tc>
                <a:tc>
                  <a:txBody>
                    <a:bodyPr/>
                    <a:lstStyle/>
                    <a:p>
                      <a:pPr marL="12700" indent="444500" algn="just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mbria" panose="02040503050406030204" pitchFamily="18" charset="0"/>
                        </a:rPr>
                        <a:t>(</a:t>
                      </a:r>
                      <a:r>
                        <a:rPr lang="ru-RU" sz="1400" dirty="0" smtClean="0">
                          <a:latin typeface="Cambria" panose="02040503050406030204" pitchFamily="18" charset="0"/>
                        </a:rPr>
                        <a:t>ПК-1)</a:t>
                      </a:r>
                      <a:r>
                        <a:rPr lang="ru-RU" sz="1400" baseline="0" dirty="0" smtClean="0"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Cambria" panose="02040503050406030204" pitchFamily="18" charset="0"/>
                        </a:rPr>
                        <a:t>быть </a:t>
                      </a:r>
                      <a:r>
                        <a:rPr lang="ru-RU" sz="1400" dirty="0">
                          <a:latin typeface="Cambria" panose="02040503050406030204" pitchFamily="18" charset="0"/>
                        </a:rPr>
                        <a:t>готовым к разработке и реализации социальных технологий, </a:t>
                      </a:r>
                      <a:r>
                        <a:rPr lang="ru-RU" sz="1400" dirty="0" smtClean="0">
                          <a:latin typeface="Cambria" panose="02040503050406030204" pitchFamily="18" charset="0"/>
                        </a:rPr>
                        <a:t>…;</a:t>
                      </a:r>
                    </a:p>
                    <a:p>
                      <a:pPr marL="12700" indent="444500" algn="just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Cambria" panose="02040503050406030204" pitchFamily="18" charset="0"/>
                        </a:rPr>
                        <a:t>(ПК-2) </a:t>
                      </a:r>
                      <a:r>
                        <a:rPr lang="ru-RU" sz="1400" dirty="0" smtClean="0">
                          <a:latin typeface="Cambria" panose="02040503050406030204" pitchFamily="18" charset="0"/>
                        </a:rPr>
                        <a:t>быть </a:t>
                      </a:r>
                      <a:r>
                        <a:rPr lang="ru-RU" sz="1400" dirty="0">
                          <a:latin typeface="Cambria" panose="02040503050406030204" pitchFamily="18" charset="0"/>
                        </a:rPr>
                        <a:t>способным обеспечивать высокий уровень социальной культуры технологий социальной защиты слабых слоев населения</a:t>
                      </a:r>
                      <a:r>
                        <a:rPr lang="ru-RU" sz="1400" dirty="0" smtClean="0">
                          <a:latin typeface="Cambria" panose="02040503050406030204" pitchFamily="18" charset="0"/>
                        </a:rPr>
                        <a:t>,</a:t>
                      </a:r>
                      <a:r>
                        <a:rPr lang="ru-RU" sz="1400" baseline="0" dirty="0" smtClean="0">
                          <a:latin typeface="Cambria" panose="02040503050406030204" pitchFamily="18" charset="0"/>
                        </a:rPr>
                        <a:t> …</a:t>
                      </a:r>
                      <a:r>
                        <a:rPr lang="ru-RU" sz="1400" dirty="0" smtClean="0">
                          <a:latin typeface="Cambria" panose="02040503050406030204" pitchFamily="18" charset="0"/>
                        </a:rPr>
                        <a:t>;</a:t>
                      </a:r>
                      <a:endParaRPr lang="ru-RU" sz="1400" dirty="0">
                        <a:latin typeface="Cambria" panose="02040503050406030204" pitchFamily="18" charset="0"/>
                      </a:endParaRPr>
                    </a:p>
                    <a:p>
                      <a:pPr marL="12700" indent="444500" algn="just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Cambria" panose="02040503050406030204" pitchFamily="18" charset="0"/>
                        </a:rPr>
                        <a:t>(ПК-3) </a:t>
                      </a:r>
                      <a:r>
                        <a:rPr lang="ru-RU" sz="1400" dirty="0" smtClean="0">
                          <a:latin typeface="Cambria" panose="02040503050406030204" pitchFamily="18" charset="0"/>
                        </a:rPr>
                        <a:t>быть </a:t>
                      </a:r>
                      <a:r>
                        <a:rPr lang="ru-RU" sz="1400" dirty="0">
                          <a:latin typeface="Cambria" panose="02040503050406030204" pitchFamily="18" charset="0"/>
                        </a:rPr>
                        <a:t>готовым к посреднической, социально-профилактической, консультационной и социально-психологической деятельности </a:t>
                      </a:r>
                      <a:r>
                        <a:rPr lang="ru-RU" sz="1400" dirty="0" smtClean="0">
                          <a:latin typeface="Cambria" panose="02040503050406030204" pitchFamily="18" charset="0"/>
                        </a:rPr>
                        <a:t>…;</a:t>
                      </a:r>
                      <a:endParaRPr lang="ru-RU" sz="1400" dirty="0">
                        <a:latin typeface="Cambria" panose="02040503050406030204" pitchFamily="18" charset="0"/>
                      </a:endParaRPr>
                    </a:p>
                    <a:p>
                      <a:pPr marL="12700" indent="444500" algn="just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Cambria" panose="02040503050406030204" pitchFamily="18" charset="0"/>
                        </a:rPr>
                        <a:t>(ПК-4) </a:t>
                      </a:r>
                      <a:r>
                        <a:rPr lang="ru-RU" sz="1400" dirty="0" smtClean="0">
                          <a:latin typeface="Cambria" panose="02040503050406030204" pitchFamily="18" charset="0"/>
                        </a:rPr>
                        <a:t>быть </a:t>
                      </a:r>
                      <a:r>
                        <a:rPr lang="ru-RU" sz="1400" dirty="0">
                          <a:latin typeface="Cambria" panose="02040503050406030204" pitchFamily="18" charset="0"/>
                        </a:rPr>
                        <a:t>готовым к обеспечению социальной защиты, помощи и поддержки, </a:t>
                      </a:r>
                      <a:r>
                        <a:rPr lang="ru-RU" sz="1400" dirty="0" smtClean="0">
                          <a:latin typeface="Cambria" panose="02040503050406030204" pitchFamily="18" charset="0"/>
                        </a:rPr>
                        <a:t>…;</a:t>
                      </a:r>
                      <a:endParaRPr lang="ru-RU" sz="1400" dirty="0">
                        <a:latin typeface="Cambria" panose="02040503050406030204" pitchFamily="18" charset="0"/>
                      </a:endParaRPr>
                    </a:p>
                    <a:p>
                      <a:pPr marL="12700" indent="444500" algn="just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Cambria" panose="02040503050406030204" pitchFamily="18" charset="0"/>
                        </a:rPr>
                        <a:t>(ПК-6) </a:t>
                      </a:r>
                      <a:r>
                        <a:rPr lang="ru-RU" sz="1400" dirty="0" smtClean="0">
                          <a:latin typeface="Cambria" panose="02040503050406030204" pitchFamily="18" charset="0"/>
                        </a:rPr>
                        <a:t>быть </a:t>
                      </a:r>
                      <a:r>
                        <a:rPr lang="ru-RU" sz="1400" dirty="0">
                          <a:latin typeface="Cambria" panose="02040503050406030204" pitchFamily="18" charset="0"/>
                        </a:rPr>
                        <a:t>способным к инновационной деятельности в социальной сфере, оптимизации ее сочетания с традиционной культурой личной и </a:t>
                      </a:r>
                      <a:r>
                        <a:rPr lang="ru-RU" sz="1400" dirty="0" smtClean="0">
                          <a:latin typeface="Cambria" panose="02040503050406030204" pitchFamily="18" charset="0"/>
                        </a:rPr>
                        <a:t>…;</a:t>
                      </a:r>
                      <a:endParaRPr lang="ru-RU" sz="1400" dirty="0">
                        <a:latin typeface="Cambria" panose="02040503050406030204" pitchFamily="18" charset="0"/>
                      </a:endParaRPr>
                    </a:p>
                    <a:p>
                      <a:pPr marL="12700" indent="444500" algn="just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Cambria" panose="02040503050406030204" pitchFamily="18" charset="0"/>
                        </a:rPr>
                        <a:t>(ПК-7) </a:t>
                      </a:r>
                      <a:r>
                        <a:rPr lang="ru-RU" sz="1400" dirty="0" smtClean="0">
                          <a:latin typeface="Cambria" panose="02040503050406030204" pitchFamily="18" charset="0"/>
                        </a:rPr>
                        <a:t>быть </a:t>
                      </a:r>
                      <a:r>
                        <a:rPr lang="ru-RU" sz="1400" dirty="0">
                          <a:latin typeface="Cambria" panose="02040503050406030204" pitchFamily="18" charset="0"/>
                        </a:rPr>
                        <a:t>готовым решать проблемы клиента путем привлечения соответствующих </a:t>
                      </a:r>
                      <a:r>
                        <a:rPr lang="ru-RU" sz="1400" dirty="0" smtClean="0">
                          <a:latin typeface="Cambria" panose="02040503050406030204" pitchFamily="18" charset="0"/>
                        </a:rPr>
                        <a:t>специалистов</a:t>
                      </a:r>
                      <a:r>
                        <a:rPr lang="ru-RU" sz="1400" baseline="0" dirty="0" smtClean="0">
                          <a:latin typeface="Cambria" panose="02040503050406030204" pitchFamily="18" charset="0"/>
                        </a:rPr>
                        <a:t>, </a:t>
                      </a:r>
                      <a:r>
                        <a:rPr lang="ru-RU" sz="1400" dirty="0" smtClean="0">
                          <a:latin typeface="Cambria" panose="02040503050406030204" pitchFamily="18" charset="0"/>
                        </a:rPr>
                        <a:t>…;</a:t>
                      </a:r>
                      <a:endParaRPr lang="ru-RU" sz="1400" dirty="0">
                        <a:latin typeface="Cambria" panose="02040503050406030204" pitchFamily="18" charset="0"/>
                      </a:endParaRPr>
                    </a:p>
                    <a:p>
                      <a:pPr marL="12700" indent="444500" algn="just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Cambria" panose="02040503050406030204" pitchFamily="18" charset="0"/>
                        </a:rPr>
                        <a:t>(ПК-9) </a:t>
                      </a:r>
                      <a:r>
                        <a:rPr lang="ru-RU" sz="1400" dirty="0" smtClean="0">
                          <a:latin typeface="Cambria" panose="02040503050406030204" pitchFamily="18" charset="0"/>
                        </a:rPr>
                        <a:t>быть </a:t>
                      </a:r>
                      <a:r>
                        <a:rPr lang="ru-RU" sz="1400" dirty="0">
                          <a:latin typeface="Cambria" panose="02040503050406030204" pitchFamily="18" charset="0"/>
                        </a:rPr>
                        <a:t>способным целенаправленно и эффективно реализовывать современные технологии психосоциальной, структурной и </a:t>
                      </a:r>
                      <a:r>
                        <a:rPr lang="ru-RU" sz="1400" dirty="0" smtClean="0">
                          <a:latin typeface="Cambria" panose="02040503050406030204" pitchFamily="18" charset="0"/>
                        </a:rPr>
                        <a:t>…;</a:t>
                      </a:r>
                      <a:endParaRPr lang="ru-RU" sz="1400" dirty="0">
                        <a:latin typeface="Cambria" panose="02040503050406030204" pitchFamily="18" charset="0"/>
                      </a:endParaRPr>
                    </a:p>
                    <a:p>
                      <a:pPr marL="12700" indent="444500" algn="just">
                        <a:lnSpc>
                          <a:spcPts val="240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Cambria" panose="02040503050406030204" pitchFamily="18" charset="0"/>
                        </a:rPr>
                        <a:t>(ПК-10) </a:t>
                      </a:r>
                      <a:r>
                        <a:rPr lang="ru-RU" sz="1400" dirty="0" smtClean="0">
                          <a:latin typeface="Cambria" panose="02040503050406030204" pitchFamily="18" charset="0"/>
                        </a:rPr>
                        <a:t>быть </a:t>
                      </a:r>
                      <a:r>
                        <a:rPr lang="ru-RU" sz="1400" dirty="0">
                          <a:latin typeface="Cambria" panose="02040503050406030204" pitchFamily="18" charset="0"/>
                        </a:rPr>
                        <a:t>способным осуществлять оценку качества социальных услуг </a:t>
                      </a:r>
                      <a:r>
                        <a:rPr lang="ru-RU" sz="1400" dirty="0" smtClean="0">
                          <a:latin typeface="Cambria" panose="02040503050406030204" pitchFamily="18" charset="0"/>
                        </a:rPr>
                        <a:t>…;</a:t>
                      </a:r>
                      <a:endParaRPr lang="ru-RU" sz="1400" dirty="0">
                        <a:latin typeface="Cambria" panose="02040503050406030204" pitchFamily="18" charset="0"/>
                      </a:endParaRPr>
                    </a:p>
                    <a:p>
                      <a:pPr marL="12700" indent="444500" algn="just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Cambria" panose="02040503050406030204" pitchFamily="18" charset="0"/>
                        </a:rPr>
                        <a:t>(ПК-11) </a:t>
                      </a:r>
                      <a:r>
                        <a:rPr lang="ru-RU" sz="1400" dirty="0" smtClean="0">
                          <a:latin typeface="Cambria" panose="02040503050406030204" pitchFamily="18" charset="0"/>
                        </a:rPr>
                        <a:t>быть </a:t>
                      </a:r>
                      <a:r>
                        <a:rPr lang="ru-RU" sz="1400" dirty="0">
                          <a:latin typeface="Cambria" panose="02040503050406030204" pitchFamily="18" charset="0"/>
                        </a:rPr>
                        <a:t>способным к компетентному использованию законодательных и других нормативных актов федерального и регионального </a:t>
                      </a:r>
                      <a:r>
                        <a:rPr lang="ru-RU" sz="1400" dirty="0" smtClean="0">
                          <a:latin typeface="Cambria" panose="02040503050406030204" pitchFamily="18" charset="0"/>
                        </a:rPr>
                        <a:t>уровней;</a:t>
                      </a:r>
                      <a:endParaRPr lang="ru-RU" sz="1400" dirty="0">
                        <a:latin typeface="Cambria" panose="02040503050406030204" pitchFamily="18" charset="0"/>
                      </a:endParaRPr>
                    </a:p>
                  </a:txBody>
                  <a:tcPr marL="47538" marR="47538" marT="0" marB="0"/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0" y="-21952"/>
            <a:ext cx="9036496" cy="5706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Пример 2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938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3744416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	Матрица 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«дисциплины-компетенции» (прямая) </a:t>
            </a:r>
            <a:r>
              <a:rPr lang="ru-RU" dirty="0">
                <a:latin typeface="Cambria" panose="02040503050406030204" pitchFamily="18" charset="0"/>
              </a:rPr>
              <a:t>- представляет собой перечень дисциплин, в процессе изучения которых  (поэтапно) реализуется формирование каждой компетенции (ОК или ПК) соответствующего стандарта</a:t>
            </a:r>
            <a:r>
              <a:rPr lang="ru-RU" dirty="0" smtClean="0">
                <a:latin typeface="Cambria" panose="02040503050406030204" pitchFamily="18" charset="0"/>
              </a:rPr>
              <a:t>.</a:t>
            </a:r>
            <a:endParaRPr lang="ru-RU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218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1417638"/>
          </a:xfrm>
        </p:spPr>
        <p:txBody>
          <a:bodyPr>
            <a:norm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Пример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3</a:t>
            </a:r>
            <a:r>
              <a:rPr lang="ru-RU" sz="2800" dirty="0">
                <a:latin typeface="Cambria" panose="02040503050406030204" pitchFamily="18" charset="0"/>
              </a:rPr>
              <a:t/>
            </a:r>
            <a:br>
              <a:rPr lang="ru-RU" sz="2800" dirty="0">
                <a:latin typeface="Cambria" panose="02040503050406030204" pitchFamily="18" charset="0"/>
              </a:rPr>
            </a:br>
            <a:r>
              <a:rPr lang="ru-RU" sz="2800" b="1" dirty="0">
                <a:solidFill>
                  <a:srgbClr val="FF0000"/>
                </a:solidFill>
                <a:latin typeface="Cambria" panose="02040503050406030204" pitchFamily="18" charset="0"/>
              </a:rPr>
              <a:t>Матрица «дисциплины-компетенции» (прямая)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3391263"/>
              </p:ext>
            </p:extLst>
          </p:nvPr>
        </p:nvGraphicFramePr>
        <p:xfrm>
          <a:off x="251520" y="1340768"/>
          <a:ext cx="8640959" cy="5149829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4320029"/>
                <a:gridCol w="4320930"/>
              </a:tblGrid>
              <a:tr h="4826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Cambria" panose="02040503050406030204" pitchFamily="18" charset="0"/>
                        </a:rPr>
                        <a:t>Дисциплина</a:t>
                      </a:r>
                      <a:endParaRPr lang="ru-RU" sz="2800" b="1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Cambria" panose="02040503050406030204" pitchFamily="18" charset="0"/>
                        </a:rPr>
                        <a:t>Перечень компетенций</a:t>
                      </a:r>
                      <a:endParaRPr lang="ru-RU" sz="2800" b="1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8580" marR="68580" marT="0" marB="0"/>
                </a:tc>
              </a:tr>
              <a:tr h="20657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mbria" panose="02040503050406030204" pitchFamily="18" charset="0"/>
                        </a:rPr>
                        <a:t>Технология социальной работы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mbria" panose="02040503050406030204" pitchFamily="18" charset="0"/>
                        </a:rPr>
                        <a:t>ОК-2, ОК-4, ОК-5,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mbria" panose="02040503050406030204" pitchFamily="18" charset="0"/>
                        </a:rPr>
                        <a:t>ПК-12, ПК-13, ПК-14, ПК-15, ПК-16,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mbria" panose="02040503050406030204" pitchFamily="18" charset="0"/>
                        </a:rPr>
                        <a:t>ПК-19</a:t>
                      </a:r>
                    </a:p>
                  </a:txBody>
                  <a:tcPr marL="68580" marR="68580" marT="0" marB="0"/>
                </a:tc>
              </a:tr>
              <a:tr h="2593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mbria" panose="02040503050406030204" pitchFamily="18" charset="0"/>
                        </a:rPr>
                        <a:t>Управление в социальной работе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mbria" panose="02040503050406030204" pitchFamily="18" charset="0"/>
                        </a:rPr>
                        <a:t>ОК-1, ОК-2, ОК-3, ОК-4, ОК-5,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mbria" panose="02040503050406030204" pitchFamily="18" charset="0"/>
                        </a:rPr>
                        <a:t>ПК-1, ПК-2, ПК-3, ПК-4, ПК-5, ПК-8,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mbria" panose="02040503050406030204" pitchFamily="18" charset="0"/>
                        </a:rPr>
                        <a:t>ПК-9, ПК-10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761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060848"/>
            <a:ext cx="8856984" cy="4065315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 smtClean="0">
                <a:latin typeface="Cambria" panose="02040503050406030204" pitchFamily="18" charset="0"/>
              </a:rPr>
              <a:t>	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Матрица 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«компетенции-дисциплины» (реверсивная) </a:t>
            </a:r>
            <a:r>
              <a:rPr lang="ru-RU" dirty="0">
                <a:latin typeface="Cambria" panose="02040503050406030204" pitchFamily="18" charset="0"/>
              </a:rPr>
              <a:t>– отражает «вклад» конкретных дисциплин, курсов, практик в формирование определенной компетенции.</a:t>
            </a:r>
          </a:p>
          <a:p>
            <a:endParaRPr lang="ru-RU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24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1175</Words>
  <Application>Microsoft Office PowerPoint</Application>
  <PresentationFormat>Экран (4:3)</PresentationFormat>
  <Paragraphs>290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Докладчик:  директор Tuning-центра Шаповалов Валерий Кириллович</vt:lpstr>
      <vt:lpstr>Презентация PowerPoint</vt:lpstr>
      <vt:lpstr>Компетенции и ЗУНы</vt:lpstr>
      <vt:lpstr>Соотношение компетенций и дисциплин</vt:lpstr>
      <vt:lpstr>Общекультурные компетенции</vt:lpstr>
      <vt:lpstr>Профессиональные компетенции</vt:lpstr>
      <vt:lpstr>Презентация PowerPoint</vt:lpstr>
      <vt:lpstr>Пример 3 Матрица «дисциплины-компетенции» (прямая)</vt:lpstr>
      <vt:lpstr>Презентация PowerPoint</vt:lpstr>
      <vt:lpstr>Пример 4  Матрица «компетенции-дисциплины» (реверсивная) </vt:lpstr>
      <vt:lpstr>Результаты обучения</vt:lpstr>
      <vt:lpstr>Результаты обучения формулируются преподавателями как ожидаемые и измеряемые «составляющие» компетенций:</vt:lpstr>
      <vt:lpstr>Презентация PowerPoint</vt:lpstr>
      <vt:lpstr>Презентация PowerPoint</vt:lpstr>
      <vt:lpstr>Презентация PowerPoint</vt:lpstr>
      <vt:lpstr>Презентация PowerPoint</vt:lpstr>
      <vt:lpstr>Уровни, индикаторы и дескрипторы</vt:lpstr>
      <vt:lpstr>Таблица уровней сформированности компетенции</vt:lpstr>
      <vt:lpstr>Презентация PowerPoint</vt:lpstr>
      <vt:lpstr>Презентация PowerPoint</vt:lpstr>
      <vt:lpstr>ОСНОВНАЯ ОБРАЗОВАТЕЛЬНАЯ ПРОГРАММА ПОДГОТОВКИ БАКАЛАВРА по направлению 39.03.01 Социология Паспорт компетенции</vt:lpstr>
      <vt:lpstr>Презентация PowerPoint</vt:lpstr>
      <vt:lpstr>1.3.Планируемые уровни сформированности компетенции у студентов - выпускников вуза </vt:lpstr>
      <vt:lpstr>2. КАРТА КОМПЕТЕНЦИИ 2.1  Компонентный состав компетенции</vt:lpstr>
      <vt:lpstr>2.2. Содержательная структура  компонентов компетенции</vt:lpstr>
      <vt:lpstr>Перевод компетенций в результаты изучения дисциплины, содержание и временные параметры учебной деятельности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Докладчик:  директор Tuning-центра Шаповалов Валерий Кириллович</dc:title>
  <cp:lastModifiedBy>Подпорина Виктория Геннадьевна</cp:lastModifiedBy>
  <cp:revision>41</cp:revision>
  <dcterms:modified xsi:type="dcterms:W3CDTF">2013-11-13T05:47:21Z</dcterms:modified>
</cp:coreProperties>
</file>