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2" r:id="rId2"/>
    <p:sldId id="260" r:id="rId3"/>
    <p:sldId id="274" r:id="rId4"/>
    <p:sldId id="275" r:id="rId5"/>
    <p:sldId id="261" r:id="rId6"/>
    <p:sldId id="276" r:id="rId7"/>
    <p:sldId id="257" r:id="rId8"/>
    <p:sldId id="277" r:id="rId9"/>
    <p:sldId id="278" r:id="rId10"/>
    <p:sldId id="279" r:id="rId11"/>
    <p:sldId id="280" r:id="rId12"/>
    <p:sldId id="258" r:id="rId13"/>
    <p:sldId id="259" r:id="rId14"/>
    <p:sldId id="282" r:id="rId15"/>
    <p:sldId id="283" r:id="rId16"/>
    <p:sldId id="284" r:id="rId17"/>
    <p:sldId id="266" r:id="rId18"/>
    <p:sldId id="270" r:id="rId19"/>
    <p:sldId id="288" r:id="rId20"/>
    <p:sldId id="267" r:id="rId21"/>
    <p:sldId id="287" r:id="rId22"/>
    <p:sldId id="27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D3D8FD"/>
    <a:srgbClr val="0000B4"/>
    <a:srgbClr val="000099"/>
    <a:srgbClr val="B7B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-2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BE5378-6E66-4AD6-B825-45056760ED56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AA0A6A0-7D8C-447D-9B07-E527BF02F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513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ru-RU" smtClean="0"/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06" tIns="45953" rIns="91906" bIns="45953" anchor="b"/>
          <a:lstStyle/>
          <a:p>
            <a:pPr algn="r" defTabSz="919163"/>
            <a:fld id="{16CD6C58-0A3D-43C0-9B32-83EDCA5199C6}" type="slidenum">
              <a:rPr lang="en-US" altLang="ru-RU" sz="1200"/>
              <a:pPr algn="r" defTabSz="919163"/>
              <a:t>2</a:t>
            </a:fld>
            <a:endParaRPr lang="en-US" alt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31FAC0-D8AF-4BD7-902E-E028E66D2A4E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F9D70-78E4-4E61-ADD1-A953A8048F10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9FD6E-25BB-4146-9D05-C38E4B52F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C4A10-F5FF-488D-A5D1-63BD01E16302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A70FC-A963-4E3E-AC19-CCCE50AB7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420CE-9CAF-477C-B0F3-6C75114A090D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D28CE-0E55-407C-84A9-E7DE0856D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-9525"/>
            <a:ext cx="9144000" cy="6985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CorisandeLight" pitchFamily="2" charset="0"/>
              <a:cs typeface="+mn-cs"/>
            </a:endParaRPr>
          </a:p>
        </p:txBody>
      </p:sp>
      <p:sp>
        <p:nvSpPr>
          <p:cNvPr id="5" name="Rectangle 7"/>
          <p:cNvSpPr/>
          <p:nvPr userDrawn="1"/>
        </p:nvSpPr>
        <p:spPr>
          <a:xfrm>
            <a:off x="0" y="6789738"/>
            <a:ext cx="9144000" cy="68262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CorisandeLight" pitchFamily="2" charset="0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46039"/>
            <a:ext cx="9144000" cy="1143000"/>
          </a:xfrm>
        </p:spPr>
        <p:txBody>
          <a:bodyPr/>
          <a:lstStyle>
            <a:lvl1pPr marL="171450" indent="0">
              <a:defRPr spc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EC_Signature2_rever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188" y="6427788"/>
            <a:ext cx="1522412" cy="27781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001000" y="6597650"/>
            <a:ext cx="990600" cy="184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4A26DA0B-74E4-4DCB-A796-ACAE93444BC9}" type="slidenum">
              <a:rPr lang="en-US" altLang="ru-RU" sz="600" smtClean="0">
                <a:solidFill>
                  <a:srgbClr val="00B0F0"/>
                </a:solidFill>
                <a:latin typeface="Arial Rounded MT" pitchFamily="34" charset="0"/>
              </a:rPr>
              <a:pPr algn="r">
                <a:defRPr/>
              </a:pPr>
              <a:t>‹#›</a:t>
            </a:fld>
            <a:endParaRPr lang="en-US" altLang="ru-RU" sz="600" smtClean="0">
              <a:solidFill>
                <a:srgbClr val="00B0F0"/>
              </a:solidFill>
              <a:latin typeface="Arial Rounded M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45C93-5621-4699-958A-FA1DF823C3EC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5A520-2B92-4AF7-9189-4F3EBFEE0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23E18-B576-47DE-B970-9F48DB32A3CF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A440D-B573-43C1-B2DA-01E21C8A4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97FB2-A593-4B56-BB1B-66215D51B58E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07CB0-77AF-49E2-A346-7DC0DEAEB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7C98F-E0AE-4ACC-805D-93462E3DB6A9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42057-856A-478B-8A7F-A363920AC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889DD-281D-44CD-B14E-92A4B81EDF2E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CC1C6-D192-4D91-B86B-6CF369025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49070-E692-4CA9-98DE-C85BE5EDC470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48180-726B-41EC-9479-F27892F17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A4D3E-9E8E-4AF9-93B9-49CB8DEC24D1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2E675-FF71-46F2-8D95-DE9FECD8B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16159-6513-42D6-932C-877F2757D6AB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8E0D3-5317-49CB-B05D-B91E44BAD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ru-RU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ru-RU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29E4F3-4549-478C-9C3A-4272CD116E45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8E0021-CD63-4B8B-8D2C-FFBA1CDA7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ublicisgroupe.com/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emf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3D8FD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Рисунок 10" descr="logo_so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548679"/>
            <a:ext cx="1285622" cy="122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Прямоугольник 2"/>
          <p:cNvSpPr>
            <a:spLocks noChangeArrowheads="1"/>
          </p:cNvSpPr>
          <p:nvPr/>
        </p:nvSpPr>
        <p:spPr bwMode="auto">
          <a:xfrm>
            <a:off x="611560" y="6237312"/>
            <a:ext cx="7931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Arial Narrow" pitchFamily="34" charset="0"/>
              </a:rPr>
              <a:t>                                                                                                                </a:t>
            </a:r>
            <a:r>
              <a:rPr lang="ru-RU" sz="2400" b="1" dirty="0"/>
              <a:t> 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83568" y="2230706"/>
            <a:ext cx="817238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-42849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mbria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cs typeface="Times New Roman" pitchFamily="18" charset="0"/>
              </a:rPr>
              <a:t>«Включение работодателей в процесс подготовки и реализации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cs typeface="Times New Roman" pitchFamily="18" charset="0"/>
              </a:rPr>
              <a:t>образовательных программ МГУ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cs typeface="Times New Roman" pitchFamily="18" charset="0"/>
              </a:rPr>
              <a:t>(на примере сотрудничества с Социологическим факультетом МГУ)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cs typeface="Times New Roman" pitchFamily="18" charset="0"/>
              </a:rPr>
              <a:t>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+mn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6237312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15 ноября  2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013 г       Межрегиональная конференция  МГУ имени М.В.Ломоносова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4077072"/>
            <a:ext cx="482453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Verdana" pitchFamily="34" charset="0"/>
                <a:cs typeface="Verdana" pitchFamily="34" charset="0"/>
              </a:rPr>
              <a:t>Коммуникационный холдинг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Verdana" pitchFamily="34" charset="0"/>
                <a:cs typeface="Verdana" pitchFamily="34" charset="0"/>
              </a:rPr>
              <a:t>«V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Verdana" pitchFamily="34" charset="0"/>
                <a:cs typeface="Verdana" pitchFamily="34" charset="0"/>
              </a:rPr>
              <a:t>ivaKi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Verdana" pitchFamily="34" charset="0"/>
                <a:cs typeface="Verdana" pitchFamily="34" charset="0"/>
              </a:rPr>
              <a:t>»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Verdana" pitchFamily="34" charset="0"/>
                <a:cs typeface="Verdana" pitchFamily="34" charset="0"/>
              </a:rPr>
              <a:t>  </a:t>
            </a:r>
          </a:p>
          <a:p>
            <a:pPr lvl="0" algn="ctr"/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Verdana" pitchFamily="34" charset="0"/>
                <a:cs typeface="Verdana" pitchFamily="34" charset="0"/>
              </a:rPr>
              <a:t>медиагруппа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Verdana" pitchFamily="34" charset="0"/>
                <a:cs typeface="Verdana" pitchFamily="34" charset="0"/>
              </a:rPr>
              <a:t> «STARCOM MEDIA VEST GROUP»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Исаковская Наталья Александровна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  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Зам. генерального директора 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          по работе с персоналом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60032" y="4067479"/>
            <a:ext cx="4176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Verdana" pitchFamily="34" charset="0"/>
                <a:cs typeface="Verdana" pitchFamily="34" charset="0"/>
              </a:rPr>
              <a:t>Социологический   факультет 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Verdana" pitchFamily="34" charset="0"/>
                <a:cs typeface="Verdana" pitchFamily="34" charset="0"/>
              </a:rPr>
              <a:t>МГУ имени М.В.Ломоносова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Селезнева Татьяна Васильевна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Руководитель Отдела организации   практик  и  связей   с    работодателями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28" y="698420"/>
            <a:ext cx="1602069" cy="106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P:\VivaKi_Groupe\Departments\CorpCommunications\1. ФИРМЕННЫЙ СТИЛЬ\Логотипы_стандарты\VIVAKI\VivaKi_newID\LOGOS_jpg&amp;png\VivaKi%20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713" y="638799"/>
            <a:ext cx="2896660" cy="117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929718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28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lvl="0"/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Производственная практика (по приказу) и другие практики и стажировки проходят  по плану деятельности отделов и департаментов  агентств  летом,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после 1-го семестра обучения по программе проекта (сразу после летней сессии)</a:t>
            </a:r>
          </a:p>
          <a:p>
            <a:pPr lvl="0"/>
            <a:endParaRPr lang="ru-RU" sz="2000" dirty="0" smtClean="0">
              <a:solidFill>
                <a:srgbClr val="00008E"/>
              </a:solidFill>
              <a:latin typeface="+mn-lt"/>
            </a:endParaRPr>
          </a:p>
          <a:p>
            <a:pPr lvl="0"/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Профессиональные тренинги участники проекта проходят вместе с сотрудниками агентств  в  период обучения (по  свободным  средам)  и  в период практики  в агентствах </a:t>
            </a:r>
            <a:r>
              <a:rPr lang="ru-RU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Starcom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MediaVest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Group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 </a:t>
            </a:r>
            <a:r>
              <a:rPr lang="ru-RU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других </a:t>
            </a:r>
            <a:r>
              <a:rPr lang="ru-RU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агентствах 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 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у 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партнеров </a:t>
            </a:r>
            <a:r>
              <a:rPr lang="en-US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Publicis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Groupe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</a:t>
            </a:r>
            <a:endParaRPr lang="ru-RU" sz="2000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lvl="0"/>
            <a:endParaRPr lang="ru-RU" sz="2000" i="1" dirty="0">
              <a:solidFill>
                <a:srgbClr val="0000FF"/>
              </a:solidFill>
              <a:latin typeface="+mn-lt"/>
            </a:endParaRPr>
          </a:p>
          <a:p>
            <a:pPr lvl="0"/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По окончании успешного обучения предоставляется сертификат обучения и оплачиваемая  работа (успешным – по графику «удобных часов» и «</a:t>
            </a:r>
            <a:r>
              <a:rPr lang="ru-RU" sz="2000" i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фриланс</a:t>
            </a:r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» - уже в период осеннего семестра).</a:t>
            </a:r>
          </a:p>
          <a:p>
            <a:pPr lvl="0"/>
            <a:endParaRPr lang="ru-RU" sz="2000" i="1" dirty="0" smtClean="0">
              <a:solidFill>
                <a:srgbClr val="C00000"/>
              </a:solidFill>
              <a:latin typeface="+mn-lt"/>
            </a:endParaRPr>
          </a:p>
          <a:p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Сопровождение проекта обучения   проводится  Социологическим факультетом  МГУ имени М.В. Ломоносова.</a:t>
            </a:r>
            <a:endParaRPr lang="en-US" sz="2000" i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buFont typeface="Wingdings" pitchFamily="2" charset="2"/>
              <a:buChar char="q"/>
            </a:pPr>
            <a:endParaRPr lang="ru-RU" sz="2000" dirty="0" smtClean="0">
              <a:solidFill>
                <a:srgbClr val="0000FF"/>
              </a:solidFill>
              <a:latin typeface="+mn-lt"/>
            </a:endParaRPr>
          </a:p>
          <a:p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Сопровождение проекта, практик, стажировок и  трудоустройство проводятся службой персонала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</a:t>
            </a:r>
            <a:r>
              <a:rPr lang="ru-RU" sz="2000" i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tarcom</a:t>
            </a:r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i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Media</a:t>
            </a:r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i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Vest</a:t>
            </a:r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i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Group</a:t>
            </a:r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и </a:t>
            </a:r>
            <a:r>
              <a:rPr lang="en-US" sz="2000" i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ZenithOptimedia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Group. 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lvl="0">
              <a:buFont typeface="Wingdings" pitchFamily="2" charset="2"/>
              <a:buChar char="q"/>
            </a:pPr>
            <a:endParaRPr lang="ru-RU" sz="2000" dirty="0" smtClean="0">
              <a:solidFill>
                <a:srgbClr val="C00000"/>
              </a:solidFill>
              <a:latin typeface="+mn-lt"/>
            </a:endParaRPr>
          </a:p>
          <a:p>
            <a:pPr lvl="0">
              <a:buFont typeface="Wingdings" pitchFamily="2" charset="2"/>
              <a:buChar char="q"/>
            </a:pPr>
            <a:endParaRPr lang="ru-RU" sz="2000" b="1" dirty="0" smtClean="0">
              <a:solidFill>
                <a:srgbClr val="0000FF"/>
              </a:solidFill>
              <a:latin typeface="+mn-lt"/>
            </a:endParaRPr>
          </a:p>
          <a:p>
            <a:pPr lvl="0">
              <a:buFont typeface="Wingdings" pitchFamily="2" charset="2"/>
              <a:buChar char="q"/>
            </a:pPr>
            <a:endParaRPr lang="ru-RU" sz="2000" dirty="0" smtClean="0">
              <a:solidFill>
                <a:srgbClr val="0000FF"/>
              </a:solidFill>
              <a:latin typeface="+mn-lt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8E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FF000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99"/>
              </a:solidFill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6453336"/>
            <a:ext cx="78581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0000CC"/>
                </a:solidFill>
                <a:latin typeface="Arial Narrow" pitchFamily="34" charset="0"/>
              </a:rPr>
              <a:t>                                                                                                                </a:t>
            </a:r>
            <a:r>
              <a:rPr lang="ru-RU" sz="1000" b="1" dirty="0" smtClean="0">
                <a:solidFill>
                  <a:srgbClr val="0000CC"/>
                </a:solidFill>
              </a:rPr>
              <a:t> 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 ноября   2013г     Конференция  МГУ имени М.В. Ломоносова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1\Рабочий стол\2012_30окт_ конф -ППР\2012_Фото_ конф_30окт_ППР\P10306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302" y="3356992"/>
            <a:ext cx="4128458" cy="3096344"/>
          </a:xfrm>
          <a:prstGeom prst="rect">
            <a:avLst/>
          </a:prstGeom>
          <a:noFill/>
        </p:spPr>
      </p:pic>
      <p:pic>
        <p:nvPicPr>
          <p:cNvPr id="9221" name="Picture 5" descr="C:\Documents and Settings\1\Рабочий стол\2012_30окт_ конф -ППР\2012_Фото_ конф_30окт_ППР\P10306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30611">
            <a:off x="199462" y="491911"/>
            <a:ext cx="4299681" cy="3224761"/>
          </a:xfrm>
          <a:prstGeom prst="rect">
            <a:avLst/>
          </a:prstGeom>
          <a:noFill/>
        </p:spPr>
      </p:pic>
      <p:pic>
        <p:nvPicPr>
          <p:cNvPr id="9220" name="Picture 4" descr="C:\Documents and Settings\1\Рабочий стол\2012_30окт_ конф -ППР\2012_Фото_ конф_30окт_ППР\P10306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2808">
            <a:off x="4624231" y="1143327"/>
            <a:ext cx="4146554" cy="310991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84457" y="6493997"/>
            <a:ext cx="78581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0000CC"/>
                </a:solidFill>
                <a:latin typeface="Arial Narrow" pitchFamily="34" charset="0"/>
              </a:rPr>
              <a:t>                                                                                                                </a:t>
            </a:r>
            <a:r>
              <a:rPr lang="ru-RU" sz="1000" b="1" dirty="0" smtClean="0">
                <a:solidFill>
                  <a:srgbClr val="0000CC"/>
                </a:solidFill>
              </a:rPr>
              <a:t> 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 ноября   2013г     Конференция  МГУ имени М.В. Ломоносова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>
          <a:xfrm>
            <a:off x="192088" y="260350"/>
            <a:ext cx="6683375" cy="576263"/>
          </a:xfrm>
          <a:solidFill>
            <a:schemeClr val="bg1"/>
          </a:solidFill>
        </p:spPr>
        <p:txBody>
          <a:bodyPr/>
          <a:lstStyle/>
          <a:p>
            <a:pPr algn="r" eaLnBrk="1" hangingPunct="1"/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</a:rPr>
              <a:t>Что такое </a:t>
            </a:r>
            <a:r>
              <a:rPr lang="en-US" altLang="ru-RU" dirty="0" smtClean="0">
                <a:solidFill>
                  <a:schemeClr val="accent6">
                    <a:lumMod val="75000"/>
                  </a:schemeClr>
                </a:solidFill>
              </a:rPr>
              <a:t>Oxygen</a:t>
            </a: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altLang="ru-RU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213" y="1125538"/>
            <a:ext cx="7723187" cy="4522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Возможность для студентов совмещать обучение в Университете с работой в 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SMG </a:t>
            </a: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и 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VMX</a:t>
            </a: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(</a:t>
            </a: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полная или частичная занятость);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Работа студентов представляет собой несколько полугодовых стажировок в разных департаментах 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SMG </a:t>
            </a: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и 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VMX</a:t>
            </a: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, а также у партнеров </a:t>
            </a:r>
            <a: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компании 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VIVAKI</a:t>
            </a:r>
            <a: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;</a:t>
            </a:r>
            <a:endParaRPr lang="ru-RU" sz="23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После 1 года студент может: получить предложение о работе на постоянной основе или продолжить оплачиваемые стажировки в различных отделах в течение еще одного года.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  <a:cs typeface="+mn-cs"/>
            </a:endParaRPr>
          </a:p>
        </p:txBody>
      </p:sp>
      <p:pic>
        <p:nvPicPr>
          <p:cNvPr id="8196" name="Content Placeholder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5356225"/>
            <a:ext cx="1227138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107950" y="214313"/>
            <a:ext cx="3959225" cy="2135187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</a:rPr>
              <a:t>Преимущества</a:t>
            </a:r>
            <a:br>
              <a:rPr lang="ru-RU" alt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ru-RU" dirty="0" smtClean="0">
                <a:solidFill>
                  <a:schemeClr val="accent6">
                    <a:lumMod val="75000"/>
                  </a:schemeClr>
                </a:solidFill>
              </a:rPr>
              <a:t>SMGU / Oxygen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496" y="2708920"/>
            <a:ext cx="4319588" cy="3683000"/>
          </a:xfrm>
        </p:spPr>
        <p:txBody>
          <a:bodyPr/>
          <a:lstStyle/>
          <a:p>
            <a:pPr marL="0" indent="0" defTabSz="365125" eaLnBrk="1" hangingPunct="1">
              <a:lnSpc>
                <a:spcPct val="70000"/>
              </a:lnSpc>
              <a:buFont typeface="Arial" pitchFamily="34" charset="0"/>
              <a:buNone/>
            </a:pPr>
            <a:r>
              <a:rPr lang="ru-RU" alt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Univers LT 47 CondensedLt" pitchFamily="2" charset="0"/>
                <a:cs typeface="Univers LT 47 CondensedLt" pitchFamily="2" charset="0"/>
              </a:rPr>
              <a:t>Для студентов: </a:t>
            </a:r>
          </a:p>
          <a:p>
            <a:pPr marL="0" indent="0" defTabSz="365125" eaLnBrk="1" hangingPunct="1">
              <a:lnSpc>
                <a:spcPct val="80000"/>
              </a:lnSpc>
            </a:pPr>
            <a:endParaRPr lang="ru-RU" alt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ea typeface="Univers LT 47 CondensedLt" pitchFamily="2" charset="0"/>
              <a:cs typeface="Univers LT 47 CondensedLt" pitchFamily="2" charset="0"/>
            </a:endParaRPr>
          </a:p>
          <a:p>
            <a:pPr marL="0" indent="0" defTabSz="365125" eaLnBrk="1" hangingPunct="1">
              <a:lnSpc>
                <a:spcPct val="80000"/>
              </a:lnSpc>
            </a:pPr>
            <a:r>
              <a:rPr lang="ru-RU" altLang="ru-RU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Возможность получить знания, опыт работы в лучших командах </a:t>
            </a:r>
            <a:r>
              <a:rPr lang="ru-RU" altLang="ru-RU" sz="2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медийного</a:t>
            </a:r>
            <a:r>
              <a:rPr lang="ru-RU" altLang="ru-RU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рынка;</a:t>
            </a:r>
          </a:p>
          <a:p>
            <a:pPr marL="0" indent="0" defTabSz="365125" eaLnBrk="1" hangingPunct="1">
              <a:lnSpc>
                <a:spcPct val="80000"/>
              </a:lnSpc>
            </a:pPr>
            <a:r>
              <a:rPr lang="ru-RU" altLang="ru-RU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Возможность осознанного  выбора работы благодаря стажировкам в  различных департаментах;</a:t>
            </a:r>
          </a:p>
          <a:p>
            <a:pPr marL="0" indent="0" defTabSz="365125" eaLnBrk="1" hangingPunct="1">
              <a:lnSpc>
                <a:spcPct val="80000"/>
              </a:lnSpc>
            </a:pPr>
            <a:r>
              <a:rPr lang="ru-RU" altLang="ru-RU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Возможность совмещения работы с учебой;</a:t>
            </a:r>
          </a:p>
          <a:p>
            <a:pPr marL="0" indent="0" defTabSz="365125" eaLnBrk="1" hangingPunct="1">
              <a:lnSpc>
                <a:spcPct val="80000"/>
              </a:lnSpc>
            </a:pPr>
            <a:r>
              <a:rPr lang="ru-RU" altLang="ru-RU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Возможность трудоустройства в компанию.</a:t>
            </a:r>
          </a:p>
          <a:p>
            <a:pPr marL="0" indent="0" defTabSz="365125" eaLnBrk="1" hangingPunct="1">
              <a:lnSpc>
                <a:spcPct val="80000"/>
              </a:lnSpc>
            </a:pPr>
            <a:endParaRPr lang="ru-RU" altLang="ru-RU" sz="1900" dirty="0" smtClean="0"/>
          </a:p>
          <a:p>
            <a:pPr marL="0" indent="0" defTabSz="365125" eaLnBrk="1" hangingPunct="1">
              <a:lnSpc>
                <a:spcPct val="80000"/>
              </a:lnSpc>
            </a:pPr>
            <a:endParaRPr lang="en-US" altLang="ru-RU" sz="1900" dirty="0" smtClean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4426396" y="2690813"/>
            <a:ext cx="4610100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36576" rIns="73152" bIns="36576"/>
          <a:lstStyle/>
          <a:p>
            <a:pPr defTabSz="365125">
              <a:lnSpc>
                <a:spcPct val="7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Univers LT 47 CondensedLt" pitchFamily="2" charset="0"/>
                <a:cs typeface="Univers LT 47 CondensedLt" pitchFamily="2" charset="0"/>
              </a:rPr>
              <a:t>Для </a:t>
            </a:r>
            <a:r>
              <a:rPr lang="ru-RU" alt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Univers LT 47 CondensedLt" pitchFamily="2" charset="0"/>
                <a:cs typeface="Univers LT 47 CondensedLt" pitchFamily="2" charset="0"/>
              </a:rPr>
              <a:t>компании: </a:t>
            </a:r>
            <a:endParaRPr lang="ru-RU" alt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Univers LT 47 CondensedLt" pitchFamily="2" charset="0"/>
              <a:cs typeface="Univers LT 47 CondensedLt" pitchFamily="2" charset="0"/>
            </a:endParaRPr>
          </a:p>
          <a:p>
            <a:pPr defTabSz="365125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ru-RU" altLang="ru-RU" sz="17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defTabSz="365125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altLang="ru-RU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Возможность заполнения начальных позиций в компании более квалифицированными сотрудниками;</a:t>
            </a:r>
          </a:p>
          <a:p>
            <a:pPr defTabSz="365125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altLang="ru-RU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Опыт и практика передачи знания;</a:t>
            </a:r>
          </a:p>
          <a:p>
            <a:pPr defTabSz="365125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altLang="ru-RU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Возможность выбрать наиболее подходящих сотрудников для отделов;</a:t>
            </a:r>
          </a:p>
          <a:p>
            <a:pPr defTabSz="365125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altLang="ru-RU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Вдохновение свежими идеями благодаря привлечению </a:t>
            </a:r>
          </a:p>
          <a:p>
            <a:pPr defTabSz="365125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нового поколения.</a:t>
            </a:r>
            <a:endParaRPr lang="en-US" altLang="ru-RU" sz="2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88640"/>
            <a:ext cx="4067944" cy="237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Content Placeholder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5356225"/>
            <a:ext cx="1227138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3" descr="C:\Documents and Settings\Администратор\Рабочий стол\zenithOptimedia-logo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836712"/>
            <a:ext cx="237626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99592" y="188640"/>
            <a:ext cx="80648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/>
              <a:t> </a:t>
            </a:r>
            <a:r>
              <a:rPr lang="ru-RU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ОБРАЗОВАТЕЛЬНЫЙ  ПРОЕКТ </a:t>
            </a: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MEDIASCHOOL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МЕЖДУНАРОДНАЯ МЕДИА-ШКОЛА 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  СТАЖИРОВКИ  в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r"/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ZenithOptimedia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Moscow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99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6453336"/>
            <a:ext cx="78581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                                                                                                               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15  ноября   2013г    Конференция МГУ  имени М.В. Ломоносова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Рисунок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16" y="1623764"/>
            <a:ext cx="8348836" cy="4699011"/>
          </a:xfrm>
          <a:prstGeom prst="rect">
            <a:avLst/>
          </a:prstGeom>
          <a:noFill/>
        </p:spPr>
      </p:pic>
      <p:pic>
        <p:nvPicPr>
          <p:cNvPr id="7" name="Picture 3" descr="a_885616c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577497"/>
            <a:ext cx="1000057" cy="119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"/>
            <a:ext cx="89297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8E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99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073" name="Picture 3" descr="C:\Documents and Settings\Администратор\Рабочий стол\zenithOptimedia-logo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116632"/>
            <a:ext cx="2448271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4"/>
            <a:ext cx="881367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a_885616c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66383" y="1916832"/>
            <a:ext cx="12033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2"/>
          <p:cNvSpPr/>
          <p:nvPr/>
        </p:nvSpPr>
        <p:spPr>
          <a:xfrm>
            <a:off x="611560" y="6453336"/>
            <a:ext cx="78581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                                                                                                               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15  ноября   2013г    Конференция МГУ  имени М.В. Ломоносова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9297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8E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99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1"/>
            <a:ext cx="8572500" cy="59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3" descr="C:\Documents and Settings\Администратор\Рабочий стол\zenithOptimedia-logo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7" y="114722"/>
            <a:ext cx="259228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2"/>
          <p:cNvSpPr/>
          <p:nvPr/>
        </p:nvSpPr>
        <p:spPr>
          <a:xfrm>
            <a:off x="611560" y="6453336"/>
            <a:ext cx="78581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                                                                                                               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15  ноября   2013г    Конференция МГУ  имени М.В. Ломоносова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Результаты совместных образовательных проектов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>
          <a:xfrm>
            <a:off x="468313" y="1341438"/>
            <a:ext cx="4022725" cy="639762"/>
          </a:xfrm>
        </p:spPr>
        <p:txBody>
          <a:bodyPr/>
          <a:lstStyle/>
          <a:p>
            <a:pPr algn="ctr" eaLnBrk="1" hangingPunct="1"/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rcoal CY"/>
                <a:ea typeface="Charcoal CY"/>
                <a:cs typeface="Charcoal CY"/>
              </a:rPr>
              <a:t>2012 г.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harcoal CY"/>
              <a:ea typeface="Charcoal CY"/>
              <a:cs typeface="Charcoal CY"/>
            </a:endParaRPr>
          </a:p>
        </p:txBody>
      </p:sp>
      <p:sp>
        <p:nvSpPr>
          <p:cNvPr id="11268" name="Content Placeholder 3"/>
          <p:cNvSpPr>
            <a:spLocks noGrp="1"/>
          </p:cNvSpPr>
          <p:nvPr>
            <p:ph sz="quarter" idx="2"/>
          </p:nvPr>
        </p:nvSpPr>
        <p:spPr>
          <a:xfrm>
            <a:off x="468313" y="1981200"/>
            <a:ext cx="4022725" cy="4692650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24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студента 3 и 4 курсов дневного отделения приняли участие в проекте. </a:t>
            </a:r>
          </a:p>
          <a:p>
            <a:pPr eaLnBrk="1" hangingPunct="1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студентов (школа и стажировка)</a:t>
            </a:r>
          </a:p>
          <a:p>
            <a:pPr eaLnBrk="1" hangingPunct="1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выпускника трудоустроились</a:t>
            </a:r>
          </a:p>
          <a:p>
            <a:pPr eaLnBrk="1" hangingPunct="1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студент прошел производственную практику с последующим трудоустройством</a:t>
            </a:r>
          </a:p>
          <a:p>
            <a:pPr eaLnBrk="1" hangingPunct="1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269" name="Text Placeholder 4"/>
          <p:cNvSpPr>
            <a:spLocks noGrp="1"/>
          </p:cNvSpPr>
          <p:nvPr>
            <p:ph type="body" sz="half" idx="3"/>
          </p:nvPr>
        </p:nvSpPr>
        <p:spPr>
          <a:xfrm>
            <a:off x="4673600" y="1341438"/>
            <a:ext cx="4024313" cy="639762"/>
          </a:xfrm>
        </p:spPr>
        <p:txBody>
          <a:bodyPr/>
          <a:lstStyle/>
          <a:p>
            <a:pPr algn="ctr" eaLnBrk="1" hangingPunct="1"/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rcoal CY"/>
                <a:ea typeface="Charcoal CY"/>
                <a:cs typeface="Charcoal CY"/>
              </a:rPr>
              <a:t>2013 г.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harcoal CY"/>
              <a:ea typeface="Charcoal CY"/>
              <a:cs typeface="Charcoal CY"/>
            </a:endParaRPr>
          </a:p>
        </p:txBody>
      </p:sp>
      <p:sp>
        <p:nvSpPr>
          <p:cNvPr id="11270" name="Content Placeholder 5"/>
          <p:cNvSpPr>
            <a:spLocks noGrp="1"/>
          </p:cNvSpPr>
          <p:nvPr>
            <p:ph sz="quarter" idx="4"/>
          </p:nvPr>
        </p:nvSpPr>
        <p:spPr>
          <a:xfrm>
            <a:off x="4716463" y="1989138"/>
            <a:ext cx="4022725" cy="4691062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47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студентов старших курсов и аспирантов из МГУ,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МАБиУ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ГУУ приняли участие. </a:t>
            </a:r>
          </a:p>
          <a:p>
            <a:pPr eaLnBrk="1" hangingPunct="1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33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студента прошли стажировки в Агентствах </a:t>
            </a: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Publicis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Group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Москве </a:t>
            </a:r>
          </a:p>
          <a:p>
            <a:pPr eaLnBrk="1" hangingPunct="1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студента получили постоянную работу в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VivaKi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работают в настоящее время</a:t>
            </a:r>
          </a:p>
          <a:p>
            <a:pPr eaLnBrk="1" hangingPunct="1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21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студент устроен на работу с почасовой оплатой труда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271" name="Picture 4" descr="http://www.starcomrussia.com/files/2011/10/USA-SignUp-Training-SMGU-15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5573713"/>
            <a:ext cx="1216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Рисунок 10" descr="logo_so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5440363"/>
            <a:ext cx="14398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3" descr="a_885616c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3525" y="5405438"/>
            <a:ext cx="12033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chemeClr val="accent1"/>
                </a:solidFill>
              </a:rPr>
              <a:t/>
            </a:r>
            <a:br>
              <a:rPr lang="ru-RU" altLang="ru-RU" sz="4000" dirty="0" smtClean="0">
                <a:solidFill>
                  <a:schemeClr val="accent1"/>
                </a:solidFill>
              </a:rPr>
            </a:br>
            <a:r>
              <a:rPr lang="ru-RU" altLang="ru-RU" sz="4000" dirty="0" smtClean="0">
                <a:solidFill>
                  <a:schemeClr val="accent6">
                    <a:lumMod val="75000"/>
                  </a:schemeClr>
                </a:solidFill>
              </a:rPr>
              <a:t>Знания, умения, навыки, компетенции студентов социологического  факультета МГУ</a:t>
            </a:r>
            <a:br>
              <a:rPr lang="ru-RU" altLang="ru-RU" sz="40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altLang="ru-RU" sz="4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497388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способность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 восприятию, обобщению, анализу информации, постановке цели и выбору путей ее достижения;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умение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логически верно, аргументировано и ясно строить устную и письменную речь;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готовность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 кооперации с коллегами, к работе в коллективе;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осознание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социальной значимости своей будущей профессии,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ысокая степень мотивации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 выполнению профессиональной деятельности;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способность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использовать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основные положения и методы гуманитарных и социально-экономических наук при решении профессиональных задач;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владение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иностранным языком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уровне,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достаточном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для разговорного общения, а также для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работы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с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иностранными источниками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информации.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pic>
        <p:nvPicPr>
          <p:cNvPr id="12292" name="Content Placeholder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5445224"/>
            <a:ext cx="1227138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2431504" cy="191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067944" y="980728"/>
            <a:ext cx="5076056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Участники конференции:  </a:t>
            </a:r>
          </a:p>
          <a:p>
            <a:pPr lvl="0"/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Руководство и представители группы компаний </a:t>
            </a:r>
            <a:r>
              <a:rPr lang="ru-RU" sz="13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Vivaki</a:t>
            </a: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Россия </a:t>
            </a:r>
            <a:endParaRPr lang="ru-RU" sz="1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КРАТКОЕ ПОДВЕДЕНИЕ ИТОГОВ ПРОИЗВОДСТВЕННОЙ ПРАКТИКИ 2012 года </a:t>
            </a:r>
          </a:p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Руководитель отдела организации практик и связей с работодателями с</a:t>
            </a:r>
          </a:p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социологического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факультета МГУ   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Татьяна 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Васильевна Селезнева</a:t>
            </a:r>
            <a:endParaRPr lang="ru-RU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endParaRPr lang="ru-RU" sz="11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ПРОИЗВОДСТВЕННАЯ ПРАКТИКА В КОММУНИКАЦИОННЫХ </a:t>
            </a:r>
          </a:p>
          <a:p>
            <a:pPr lvl="0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АГЕНТСТВАХ   И КОМПАНИЯХ: </a:t>
            </a:r>
            <a:endParaRPr lang="ru-RU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САМООЦЕНКА  ПРИОБРЕТЕННОГО   ОПЫТА   И   РЕЗУЛЬТАТОВ РАБОТЫ     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endParaRPr lang="ru-RU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Практиканты социологического факультета МГУ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Участники </a:t>
            </a:r>
            <a:r>
              <a:rPr lang="ru-RU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медиа-школы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стажировки 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ZenithOptimedia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Moscow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июль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сентябрь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2012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.)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Участники проекта &lt;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SMGU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&gt;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(март 2012г. – по февраль 2013г.)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                       </a:t>
            </a:r>
            <a:endParaRPr lang="ru-RU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и МАСТЕР КЛАСС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Starcom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MediaVest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Grup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Генеральный директор “</a:t>
            </a:r>
            <a:r>
              <a:rPr lang="ru-RU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Starcom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Media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Vest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Grup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  </a:t>
            </a:r>
          </a:p>
          <a:p>
            <a:r>
              <a:rPr lang="ru-RU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Jefferson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Chalmers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ru-RU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Джефферсон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Чалмерс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1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презентация и мастер класс  </a:t>
            </a:r>
            <a:endParaRPr lang="ru-RU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английском языке </a:t>
            </a:r>
            <a:endParaRPr lang="ru-RU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99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3747633" cy="312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Documents and Settings\1\Рабочий стол\2012_30окт_ конф -ППР\2012_Фото_ конф_30окт_ППР\P10307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2852936"/>
            <a:ext cx="1584347" cy="11882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188640"/>
            <a:ext cx="89644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К  О  Н  Ф  Е  Р  Е  Н  Ц  И  Я      30  октября  2012 года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                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ИТОГАМ ПРОИЗВОДСТВЕННОЙ ПРАКТИКИ и СВЯЗЯМ С РАБОТОДАТЕЛЯМИ</a:t>
            </a: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«ПРОФЕССИОНАЛЬНАЯ  КАРЬЕРА    СОЦИОЛОГА: КОММУНИКАЦИОННАЯ     СФЕРА» </a:t>
            </a:r>
            <a:r>
              <a:rPr lang="ru-RU" sz="1600" b="1" dirty="0" smtClean="0">
                <a:solidFill>
                  <a:srgbClr val="C00000"/>
                </a:solidFill>
              </a:rPr>
              <a:t> </a:t>
            </a:r>
            <a:endParaRPr lang="ru-RU" sz="1600" dirty="0" smtClean="0">
              <a:solidFill>
                <a:srgbClr val="C00000"/>
              </a:solidFill>
            </a:endParaRPr>
          </a:p>
        </p:txBody>
      </p:sp>
      <p:pic>
        <p:nvPicPr>
          <p:cNvPr id="8" name="Содержимое 3" descr="C:\Users\фомина\Desktop\фото медиавест\DSC02257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725144"/>
            <a:ext cx="2376264" cy="16561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Прямоугольник 2"/>
          <p:cNvSpPr/>
          <p:nvPr/>
        </p:nvSpPr>
        <p:spPr>
          <a:xfrm>
            <a:off x="611560" y="6453336"/>
            <a:ext cx="78581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                                                                                                               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15  ноября   2013г    Конференция МГУ  имени М.В. Ломоносова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42109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9" descr="white-sig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 rot="10800000">
            <a:off x="3131840" y="908720"/>
            <a:ext cx="2362200" cy="915052"/>
            <a:chOff x="793" y="3303"/>
            <a:chExt cx="3947" cy="526"/>
          </a:xfrm>
          <a:solidFill>
            <a:srgbClr val="4B436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AutoShape 15"/>
            <p:cNvSpPr>
              <a:spLocks/>
            </p:cNvSpPr>
            <p:nvPr/>
          </p:nvSpPr>
          <p:spPr bwMode="auto">
            <a:xfrm rot="5400000">
              <a:off x="2699" y="1787"/>
              <a:ext cx="136" cy="3947"/>
            </a:xfrm>
            <a:prstGeom prst="rightBracket">
              <a:avLst>
                <a:gd name="adj" fmla="val 71212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 err="1">
                <a:latin typeface="Tondo" pitchFamily="34" charset="0"/>
                <a:cs typeface="Tondo Regular"/>
              </a:endParaRPr>
            </a:p>
          </p:txBody>
        </p:sp>
        <p:sp>
          <p:nvSpPr>
            <p:cNvPr id="46" name="AutoShape 16"/>
            <p:cNvSpPr>
              <a:spLocks/>
            </p:cNvSpPr>
            <p:nvPr/>
          </p:nvSpPr>
          <p:spPr bwMode="auto">
            <a:xfrm rot="5400000">
              <a:off x="2653" y="1443"/>
              <a:ext cx="227" cy="3947"/>
            </a:xfrm>
            <a:prstGeom prst="leftBrace">
              <a:avLst>
                <a:gd name="adj1" fmla="val 47092"/>
                <a:gd name="adj2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 err="1">
                <a:latin typeface="Tondo" pitchFamily="34" charset="0"/>
                <a:cs typeface="Tondo Regular"/>
              </a:endParaRPr>
            </a:p>
          </p:txBody>
        </p:sp>
        <p:sp>
          <p:nvSpPr>
            <p:cNvPr id="47" name="Rectangle 17"/>
            <p:cNvSpPr>
              <a:spLocks noChangeArrowheads="1"/>
            </p:cNvSpPr>
            <p:nvPr/>
          </p:nvSpPr>
          <p:spPr bwMode="auto">
            <a:xfrm rot="10800000">
              <a:off x="793" y="3521"/>
              <a:ext cx="3947" cy="18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 err="1">
                  <a:latin typeface="Tondo" pitchFamily="34" charset="0"/>
                  <a:cs typeface="Tondo Regular"/>
                </a:rPr>
                <a:t>Publicis</a:t>
              </a:r>
              <a:r>
                <a:rPr lang="en-GB" dirty="0">
                  <a:latin typeface="Tondo" pitchFamily="34" charset="0"/>
                  <a:cs typeface="Tondo Regular"/>
                </a:rPr>
                <a:t> </a:t>
              </a:r>
              <a:r>
                <a:rPr lang="en-GB" dirty="0" err="1" smtClean="0">
                  <a:latin typeface="Tondo" pitchFamily="34" charset="0"/>
                  <a:cs typeface="Tondo Regular"/>
                </a:rPr>
                <a:t>Groupe</a:t>
              </a:r>
              <a:endParaRPr lang="en-GB" dirty="0" smtClean="0">
                <a:latin typeface="Tondo" pitchFamily="34" charset="0"/>
                <a:cs typeface="Tondo Regular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>
                  <a:latin typeface="Tondo" pitchFamily="34" charset="0"/>
                  <a:cs typeface="Tondo Regular"/>
                </a:rPr>
                <a:t>в России</a:t>
              </a:r>
              <a:endParaRPr lang="en-GB" dirty="0">
                <a:latin typeface="Tondo" pitchFamily="34" charset="0"/>
                <a:cs typeface="Tondo Regular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 rot="10800000">
            <a:off x="1276274" y="2702219"/>
            <a:ext cx="914400" cy="685800"/>
            <a:chOff x="793" y="3303"/>
            <a:chExt cx="3947" cy="526"/>
          </a:xfrm>
          <a:solidFill>
            <a:srgbClr val="F3A22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7" name="AutoShape 15"/>
            <p:cNvSpPr>
              <a:spLocks/>
            </p:cNvSpPr>
            <p:nvPr/>
          </p:nvSpPr>
          <p:spPr bwMode="auto">
            <a:xfrm rot="5400000">
              <a:off x="2699" y="1787"/>
              <a:ext cx="136" cy="3947"/>
            </a:xfrm>
            <a:prstGeom prst="rightBracket">
              <a:avLst>
                <a:gd name="adj" fmla="val 71212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 err="1">
                <a:latin typeface="Tondo" pitchFamily="34" charset="0"/>
                <a:cs typeface="Tondo Regular"/>
              </a:endParaRPr>
            </a:p>
          </p:txBody>
        </p:sp>
        <p:sp>
          <p:nvSpPr>
            <p:cNvPr id="58" name="AutoShape 16"/>
            <p:cNvSpPr>
              <a:spLocks/>
            </p:cNvSpPr>
            <p:nvPr/>
          </p:nvSpPr>
          <p:spPr bwMode="auto">
            <a:xfrm rot="5400000">
              <a:off x="2653" y="1443"/>
              <a:ext cx="227" cy="3947"/>
            </a:xfrm>
            <a:prstGeom prst="leftBrace">
              <a:avLst>
                <a:gd name="adj1" fmla="val 47092"/>
                <a:gd name="adj2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 err="1">
                <a:latin typeface="Tondo" pitchFamily="34" charset="0"/>
                <a:cs typeface="Tondo Regular"/>
              </a:endParaRPr>
            </a:p>
          </p:txBody>
        </p:sp>
        <p:sp>
          <p:nvSpPr>
            <p:cNvPr id="59" name="Rectangle 17"/>
            <p:cNvSpPr>
              <a:spLocks noChangeArrowheads="1"/>
            </p:cNvSpPr>
            <p:nvPr/>
          </p:nvSpPr>
          <p:spPr bwMode="auto">
            <a:xfrm rot="10800000">
              <a:off x="793" y="3521"/>
              <a:ext cx="3947" cy="18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latin typeface="Tondo" pitchFamily="34" charset="0"/>
                  <a:cs typeface="Tondo Regular"/>
                </a:rPr>
                <a:t>SMG</a:t>
              </a:r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 rot="10800000">
            <a:off x="6165972" y="2671191"/>
            <a:ext cx="914400" cy="685800"/>
            <a:chOff x="793" y="3303"/>
            <a:chExt cx="3947" cy="526"/>
          </a:xfrm>
          <a:solidFill>
            <a:srgbClr val="A7B1B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AutoShape 15"/>
            <p:cNvSpPr>
              <a:spLocks/>
            </p:cNvSpPr>
            <p:nvPr/>
          </p:nvSpPr>
          <p:spPr bwMode="auto">
            <a:xfrm rot="5400000">
              <a:off x="2699" y="1787"/>
              <a:ext cx="136" cy="3947"/>
            </a:xfrm>
            <a:prstGeom prst="rightBracket">
              <a:avLst>
                <a:gd name="adj" fmla="val 71212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 err="1">
                <a:latin typeface="Tondo" pitchFamily="34" charset="0"/>
                <a:cs typeface="Tondo Regular"/>
              </a:endParaRPr>
            </a:p>
          </p:txBody>
        </p:sp>
        <p:sp>
          <p:nvSpPr>
            <p:cNvPr id="66" name="AutoShape 16"/>
            <p:cNvSpPr>
              <a:spLocks/>
            </p:cNvSpPr>
            <p:nvPr/>
          </p:nvSpPr>
          <p:spPr bwMode="auto">
            <a:xfrm rot="5400000">
              <a:off x="2653" y="1443"/>
              <a:ext cx="227" cy="3947"/>
            </a:xfrm>
            <a:prstGeom prst="leftBrace">
              <a:avLst>
                <a:gd name="adj1" fmla="val 47092"/>
                <a:gd name="adj2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 err="1">
                <a:latin typeface="Tondo" pitchFamily="34" charset="0"/>
                <a:cs typeface="Tondo Regular"/>
              </a:endParaRPr>
            </a:p>
          </p:txBody>
        </p:sp>
        <p:sp>
          <p:nvSpPr>
            <p:cNvPr id="67" name="Rectangle 17"/>
            <p:cNvSpPr>
              <a:spLocks noChangeArrowheads="1"/>
            </p:cNvSpPr>
            <p:nvPr/>
          </p:nvSpPr>
          <p:spPr bwMode="auto">
            <a:xfrm rot="10800000">
              <a:off x="793" y="3521"/>
              <a:ext cx="3947" cy="18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latin typeface="Tondo" pitchFamily="34" charset="0"/>
                  <a:cs typeface="Tondo Regular"/>
                </a:rPr>
                <a:t>Saatchi &amp;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latin typeface="Tondo" pitchFamily="34" charset="0"/>
                  <a:cs typeface="Tondo Regular"/>
                </a:rPr>
                <a:t>Saatchi</a:t>
              </a:r>
            </a:p>
          </p:txBody>
        </p:sp>
      </p:grpSp>
      <p:grpSp>
        <p:nvGrpSpPr>
          <p:cNvPr id="8" name="Group 14"/>
          <p:cNvGrpSpPr>
            <a:grpSpLocks/>
          </p:cNvGrpSpPr>
          <p:nvPr/>
        </p:nvGrpSpPr>
        <p:grpSpPr bwMode="auto">
          <a:xfrm rot="10800000">
            <a:off x="5099172" y="2671191"/>
            <a:ext cx="914400" cy="685800"/>
            <a:chOff x="793" y="3303"/>
            <a:chExt cx="3947" cy="526"/>
          </a:xfrm>
          <a:solidFill>
            <a:srgbClr val="A7B1B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9" name="AutoShape 15"/>
            <p:cNvSpPr>
              <a:spLocks/>
            </p:cNvSpPr>
            <p:nvPr/>
          </p:nvSpPr>
          <p:spPr bwMode="auto">
            <a:xfrm rot="5400000">
              <a:off x="2699" y="1787"/>
              <a:ext cx="136" cy="3947"/>
            </a:xfrm>
            <a:prstGeom prst="rightBracket">
              <a:avLst>
                <a:gd name="adj" fmla="val 71212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dirty="0" err="1">
                <a:latin typeface="Tondo" pitchFamily="34" charset="0"/>
                <a:cs typeface="Tondo Regular"/>
              </a:endParaRPr>
            </a:p>
          </p:txBody>
        </p:sp>
        <p:sp>
          <p:nvSpPr>
            <p:cNvPr id="70" name="AutoShape 16"/>
            <p:cNvSpPr>
              <a:spLocks/>
            </p:cNvSpPr>
            <p:nvPr/>
          </p:nvSpPr>
          <p:spPr bwMode="auto">
            <a:xfrm rot="5400000">
              <a:off x="2653" y="1443"/>
              <a:ext cx="227" cy="3947"/>
            </a:xfrm>
            <a:prstGeom prst="leftBrace">
              <a:avLst>
                <a:gd name="adj1" fmla="val 47092"/>
                <a:gd name="adj2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dirty="0" err="1">
                <a:latin typeface="Tondo" pitchFamily="34" charset="0"/>
                <a:cs typeface="Tondo Regular"/>
              </a:endParaRPr>
            </a:p>
          </p:txBody>
        </p:sp>
        <p:sp>
          <p:nvSpPr>
            <p:cNvPr id="71" name="Rectangle 17"/>
            <p:cNvSpPr>
              <a:spLocks noChangeArrowheads="1"/>
            </p:cNvSpPr>
            <p:nvPr/>
          </p:nvSpPr>
          <p:spPr bwMode="auto">
            <a:xfrm rot="10800000">
              <a:off x="793" y="3521"/>
              <a:ext cx="3947" cy="18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latin typeface="Tondo" pitchFamily="34" charset="0"/>
                  <a:cs typeface="Tondo Regular"/>
                </a:rPr>
                <a:t>Leo Burnett</a:t>
              </a:r>
            </a:p>
          </p:txBody>
        </p:sp>
      </p:grpSp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7232772" y="2671191"/>
            <a:ext cx="914400" cy="685800"/>
            <a:chOff x="793" y="3303"/>
            <a:chExt cx="3947" cy="526"/>
          </a:xfrm>
          <a:solidFill>
            <a:srgbClr val="A7B1B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3" name="AutoShape 15"/>
            <p:cNvSpPr>
              <a:spLocks/>
            </p:cNvSpPr>
            <p:nvPr/>
          </p:nvSpPr>
          <p:spPr bwMode="auto">
            <a:xfrm rot="5400000">
              <a:off x="2699" y="1787"/>
              <a:ext cx="136" cy="3947"/>
            </a:xfrm>
            <a:prstGeom prst="rightBracket">
              <a:avLst>
                <a:gd name="adj" fmla="val 71212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 err="1">
                <a:latin typeface="Tondo" pitchFamily="34" charset="0"/>
                <a:cs typeface="Tondo Regular"/>
              </a:endParaRPr>
            </a:p>
          </p:txBody>
        </p:sp>
        <p:sp>
          <p:nvSpPr>
            <p:cNvPr id="74" name="AutoShape 16"/>
            <p:cNvSpPr>
              <a:spLocks/>
            </p:cNvSpPr>
            <p:nvPr/>
          </p:nvSpPr>
          <p:spPr bwMode="auto">
            <a:xfrm rot="5400000">
              <a:off x="2653" y="1443"/>
              <a:ext cx="227" cy="3947"/>
            </a:xfrm>
            <a:prstGeom prst="leftBrace">
              <a:avLst>
                <a:gd name="adj1" fmla="val 47092"/>
                <a:gd name="adj2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 err="1">
                <a:latin typeface="Tondo" pitchFamily="34" charset="0"/>
                <a:cs typeface="Tondo Regular"/>
              </a:endParaRPr>
            </a:p>
          </p:txBody>
        </p:sp>
        <p:sp>
          <p:nvSpPr>
            <p:cNvPr id="75" name="Rectangle 17"/>
            <p:cNvSpPr>
              <a:spLocks noChangeArrowheads="1"/>
            </p:cNvSpPr>
            <p:nvPr/>
          </p:nvSpPr>
          <p:spPr bwMode="auto">
            <a:xfrm rot="10800000">
              <a:off x="793" y="3521"/>
              <a:ext cx="3947" cy="18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 err="1">
                  <a:latin typeface="Tondo" pitchFamily="34" charset="0"/>
                  <a:cs typeface="Tondo Regular"/>
                </a:rPr>
                <a:t>Publicis</a:t>
              </a:r>
              <a:endParaRPr lang="en-GB" sz="1100" dirty="0">
                <a:latin typeface="Tondo" pitchFamily="34" charset="0"/>
                <a:cs typeface="Tondo Regular"/>
              </a:endParaRPr>
            </a:p>
          </p:txBody>
        </p:sp>
      </p:grpSp>
      <p:grpSp>
        <p:nvGrpSpPr>
          <p:cNvPr id="10" name="Group 14"/>
          <p:cNvGrpSpPr>
            <a:grpSpLocks/>
          </p:cNvGrpSpPr>
          <p:nvPr/>
        </p:nvGrpSpPr>
        <p:grpSpPr bwMode="auto">
          <a:xfrm rot="10800000">
            <a:off x="755576" y="3770360"/>
            <a:ext cx="914400" cy="685800"/>
            <a:chOff x="793" y="3303"/>
            <a:chExt cx="3947" cy="526"/>
          </a:xfrm>
          <a:solidFill>
            <a:srgbClr val="D2003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5" name="AutoShape 15"/>
            <p:cNvSpPr>
              <a:spLocks/>
            </p:cNvSpPr>
            <p:nvPr/>
          </p:nvSpPr>
          <p:spPr bwMode="auto">
            <a:xfrm rot="5400000">
              <a:off x="2699" y="1787"/>
              <a:ext cx="136" cy="3947"/>
            </a:xfrm>
            <a:prstGeom prst="rightBracket">
              <a:avLst>
                <a:gd name="adj" fmla="val 71212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 err="1">
                <a:latin typeface="Tondo" pitchFamily="34" charset="0"/>
                <a:cs typeface="Tondo Regular"/>
              </a:endParaRPr>
            </a:p>
          </p:txBody>
        </p:sp>
        <p:sp>
          <p:nvSpPr>
            <p:cNvPr id="86" name="AutoShape 16"/>
            <p:cNvSpPr>
              <a:spLocks/>
            </p:cNvSpPr>
            <p:nvPr/>
          </p:nvSpPr>
          <p:spPr bwMode="auto">
            <a:xfrm rot="5400000">
              <a:off x="2653" y="1443"/>
              <a:ext cx="227" cy="3947"/>
            </a:xfrm>
            <a:prstGeom prst="leftBrace">
              <a:avLst>
                <a:gd name="adj1" fmla="val 47092"/>
                <a:gd name="adj2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 err="1">
                <a:latin typeface="Tondo" pitchFamily="34" charset="0"/>
                <a:cs typeface="Tondo Regular"/>
              </a:endParaRPr>
            </a:p>
          </p:txBody>
        </p:sp>
        <p:sp>
          <p:nvSpPr>
            <p:cNvPr id="87" name="Rectangle 17"/>
            <p:cNvSpPr>
              <a:spLocks noChangeArrowheads="1"/>
            </p:cNvSpPr>
            <p:nvPr/>
          </p:nvSpPr>
          <p:spPr bwMode="auto">
            <a:xfrm rot="10800000">
              <a:off x="793" y="3521"/>
              <a:ext cx="3947" cy="18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latin typeface="Tondo" pitchFamily="34" charset="0"/>
                  <a:cs typeface="Tondo Regular"/>
                </a:rPr>
                <a:t>Starcom</a:t>
              </a:r>
            </a:p>
          </p:txBody>
        </p:sp>
      </p:grpSp>
      <p:cxnSp>
        <p:nvCxnSpPr>
          <p:cNvPr id="92" name="Elbow Connector 91"/>
          <p:cNvCxnSpPr/>
          <p:nvPr/>
        </p:nvCxnSpPr>
        <p:spPr>
          <a:xfrm rot="10800000" flipV="1">
            <a:off x="1733358" y="2508394"/>
            <a:ext cx="1162242" cy="192162"/>
          </a:xfrm>
          <a:prstGeom prst="bentConnector3">
            <a:avLst>
              <a:gd name="adj1" fmla="val 101139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/>
          <p:nvPr/>
        </p:nvCxnSpPr>
        <p:spPr>
          <a:xfrm>
            <a:off x="2895600" y="2508394"/>
            <a:ext cx="1202911" cy="163448"/>
          </a:xfrm>
          <a:prstGeom prst="bentConnector3">
            <a:avLst>
              <a:gd name="adj1" fmla="val 99410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/>
          <p:cNvCxnSpPr/>
          <p:nvPr/>
        </p:nvCxnSpPr>
        <p:spPr>
          <a:xfrm rot="5400000">
            <a:off x="1281037" y="3311819"/>
            <a:ext cx="381000" cy="533400"/>
          </a:xfrm>
          <a:prstGeom prst="bentConnector3">
            <a:avLst>
              <a:gd name="adj1" fmla="val 40871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97"/>
          <p:cNvCxnSpPr/>
          <p:nvPr/>
        </p:nvCxnSpPr>
        <p:spPr>
          <a:xfrm rot="16200000" flipH="1">
            <a:off x="1814437" y="3311819"/>
            <a:ext cx="381000" cy="533400"/>
          </a:xfrm>
          <a:prstGeom prst="bentConnector3">
            <a:avLst>
              <a:gd name="adj1" fmla="val 40871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4"/>
          <p:cNvGrpSpPr>
            <a:grpSpLocks/>
          </p:cNvGrpSpPr>
          <p:nvPr/>
        </p:nvGrpSpPr>
        <p:grpSpPr bwMode="auto">
          <a:xfrm rot="10800000">
            <a:off x="2438401" y="1823121"/>
            <a:ext cx="914400" cy="685800"/>
            <a:chOff x="793" y="3303"/>
            <a:chExt cx="3947" cy="526"/>
          </a:xfrm>
          <a:solidFill>
            <a:srgbClr val="4B436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0" name="AutoShape 15"/>
            <p:cNvSpPr>
              <a:spLocks/>
            </p:cNvSpPr>
            <p:nvPr/>
          </p:nvSpPr>
          <p:spPr bwMode="auto">
            <a:xfrm rot="5400000">
              <a:off x="2699" y="1787"/>
              <a:ext cx="136" cy="3947"/>
            </a:xfrm>
            <a:prstGeom prst="rightBracket">
              <a:avLst>
                <a:gd name="adj" fmla="val 71212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 err="1">
                <a:latin typeface="Tondo" pitchFamily="34" charset="0"/>
                <a:cs typeface="Tondo Regular"/>
              </a:endParaRPr>
            </a:p>
          </p:txBody>
        </p:sp>
        <p:sp>
          <p:nvSpPr>
            <p:cNvPr id="101" name="AutoShape 16"/>
            <p:cNvSpPr>
              <a:spLocks/>
            </p:cNvSpPr>
            <p:nvPr/>
          </p:nvSpPr>
          <p:spPr bwMode="auto">
            <a:xfrm rot="5400000">
              <a:off x="2653" y="1443"/>
              <a:ext cx="227" cy="3947"/>
            </a:xfrm>
            <a:prstGeom prst="leftBrace">
              <a:avLst>
                <a:gd name="adj1" fmla="val 47092"/>
                <a:gd name="adj2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 err="1">
                <a:latin typeface="Tondo" pitchFamily="34" charset="0"/>
                <a:cs typeface="Tondo Regular"/>
              </a:endParaRPr>
            </a:p>
          </p:txBody>
        </p:sp>
        <p:sp>
          <p:nvSpPr>
            <p:cNvPr id="102" name="Rectangle 17"/>
            <p:cNvSpPr>
              <a:spLocks noChangeArrowheads="1"/>
            </p:cNvSpPr>
            <p:nvPr/>
          </p:nvSpPr>
          <p:spPr bwMode="auto">
            <a:xfrm rot="10800000">
              <a:off x="793" y="3521"/>
              <a:ext cx="3947" cy="18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 err="1">
                  <a:latin typeface="Tondo" pitchFamily="34" charset="0"/>
                  <a:cs typeface="Tondo Regular"/>
                </a:rPr>
                <a:t>VivaKi</a:t>
              </a:r>
              <a:endParaRPr lang="en-GB" sz="1200" dirty="0">
                <a:latin typeface="Tondo" pitchFamily="34" charset="0"/>
                <a:cs typeface="Tondo Regular"/>
              </a:endParaRPr>
            </a:p>
          </p:txBody>
        </p:sp>
      </p:grpSp>
      <p:grpSp>
        <p:nvGrpSpPr>
          <p:cNvPr id="12" name="Group 14"/>
          <p:cNvGrpSpPr>
            <a:grpSpLocks/>
          </p:cNvGrpSpPr>
          <p:nvPr/>
        </p:nvGrpSpPr>
        <p:grpSpPr bwMode="auto">
          <a:xfrm rot="10800000">
            <a:off x="768276" y="4498494"/>
            <a:ext cx="914400" cy="685800"/>
            <a:chOff x="793" y="3303"/>
            <a:chExt cx="3947" cy="526"/>
          </a:xfrm>
          <a:solidFill>
            <a:srgbClr val="D2003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0" name="AutoShape 15"/>
            <p:cNvSpPr>
              <a:spLocks/>
            </p:cNvSpPr>
            <p:nvPr/>
          </p:nvSpPr>
          <p:spPr bwMode="auto">
            <a:xfrm rot="5400000">
              <a:off x="2699" y="1787"/>
              <a:ext cx="136" cy="3947"/>
            </a:xfrm>
            <a:prstGeom prst="rightBracket">
              <a:avLst>
                <a:gd name="adj" fmla="val 71212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 err="1">
                <a:latin typeface="Tondo" pitchFamily="34" charset="0"/>
                <a:cs typeface="Tondo Regular"/>
              </a:endParaRPr>
            </a:p>
          </p:txBody>
        </p:sp>
        <p:sp>
          <p:nvSpPr>
            <p:cNvPr id="64" name="AutoShape 16"/>
            <p:cNvSpPr>
              <a:spLocks/>
            </p:cNvSpPr>
            <p:nvPr/>
          </p:nvSpPr>
          <p:spPr bwMode="auto">
            <a:xfrm rot="5400000">
              <a:off x="2653" y="1443"/>
              <a:ext cx="227" cy="3947"/>
            </a:xfrm>
            <a:prstGeom prst="leftBrace">
              <a:avLst>
                <a:gd name="adj1" fmla="val 47092"/>
                <a:gd name="adj2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 err="1">
                <a:latin typeface="Tondo" pitchFamily="34" charset="0"/>
                <a:cs typeface="Tondo Regular"/>
              </a:endParaRPr>
            </a:p>
          </p:txBody>
        </p:sp>
        <p:sp>
          <p:nvSpPr>
            <p:cNvPr id="68" name="Rectangle 17"/>
            <p:cNvSpPr>
              <a:spLocks noChangeArrowheads="1"/>
            </p:cNvSpPr>
            <p:nvPr/>
          </p:nvSpPr>
          <p:spPr bwMode="auto">
            <a:xfrm rot="10800000">
              <a:off x="793" y="3521"/>
              <a:ext cx="3947" cy="18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 err="1">
                  <a:latin typeface="Tondo" pitchFamily="34" charset="0"/>
                  <a:cs typeface="Tondo Regular"/>
                </a:rPr>
                <a:t>Starlink</a:t>
              </a:r>
              <a:endParaRPr lang="en-GB" sz="1200" dirty="0">
                <a:latin typeface="Tondo" pitchFamily="34" charset="0"/>
                <a:cs typeface="Tondo Regular"/>
              </a:endParaRPr>
            </a:p>
          </p:txBody>
        </p:sp>
      </p:grpSp>
      <p:pic>
        <p:nvPicPr>
          <p:cNvPr id="514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2050" y="3758594"/>
            <a:ext cx="1114425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8237" y="4511069"/>
            <a:ext cx="1138238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3" descr="C:\Users\KSUKHA~1\AppData\Local\Temp\Rar$DI01.922\vivaki-logo_(2013)-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6613" y="1678962"/>
            <a:ext cx="1506537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6" descr="C:\Users\KSUKHA~1\AppData\Local\Temp\Rar$DI00.697\Exchange-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29013" y="2001090"/>
            <a:ext cx="1374775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Rectangle 71"/>
          <p:cNvSpPr/>
          <p:nvPr/>
        </p:nvSpPr>
        <p:spPr>
          <a:xfrm>
            <a:off x="2843808" y="4511069"/>
            <a:ext cx="55074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+mn-lt"/>
              </a:rPr>
              <a:t>VivaKi</a:t>
            </a:r>
            <a:r>
              <a:rPr lang="en-US" b="1" dirty="0">
                <a:latin typeface="+mn-lt"/>
              </a:rPr>
              <a:t> Russia </a:t>
            </a:r>
            <a:r>
              <a:rPr lang="ru-RU" dirty="0">
                <a:latin typeface="+mn-lt"/>
              </a:rPr>
              <a:t>принадлежит</a:t>
            </a:r>
            <a:r>
              <a:rPr lang="en-US" dirty="0">
                <a:latin typeface="+mn-lt"/>
              </a:rPr>
              <a:t> </a:t>
            </a:r>
            <a:r>
              <a:rPr lang="ru-RU" dirty="0">
                <a:latin typeface="+mn-lt"/>
              </a:rPr>
              <a:t>третьему по величине в мире и первому в Европе французскому рекламно-коммуникационному холдингу </a:t>
            </a:r>
            <a:r>
              <a:rPr lang="en-US" dirty="0" err="1">
                <a:latin typeface="+mn-lt"/>
              </a:rPr>
              <a:t>Publicis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Groupe</a:t>
            </a:r>
            <a:r>
              <a:rPr lang="ru-RU" dirty="0">
                <a:latin typeface="+mn-lt"/>
              </a:rPr>
              <a:t> </a:t>
            </a:r>
            <a:r>
              <a:rPr lang="en-US" dirty="0" smtClean="0">
                <a:latin typeface="+mn-lt"/>
                <a:hlinkClick r:id="rId8"/>
              </a:rPr>
              <a:t>www.publicisgroupe.com</a:t>
            </a:r>
            <a:endParaRPr lang="ru-RU" dirty="0">
              <a:latin typeface="+mn-lt"/>
            </a:endParaRPr>
          </a:p>
        </p:txBody>
      </p:sp>
      <p:cxnSp>
        <p:nvCxnSpPr>
          <p:cNvPr id="78" name="Elbow Connector 77"/>
          <p:cNvCxnSpPr/>
          <p:nvPr/>
        </p:nvCxnSpPr>
        <p:spPr>
          <a:xfrm rot="5400000">
            <a:off x="3641427" y="3280792"/>
            <a:ext cx="381000" cy="533400"/>
          </a:xfrm>
          <a:prstGeom prst="bentConnector3">
            <a:avLst>
              <a:gd name="adj1" fmla="val 40871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/>
          <p:nvPr/>
        </p:nvCxnSpPr>
        <p:spPr>
          <a:xfrm rot="16200000" flipH="1">
            <a:off x="4174827" y="3280792"/>
            <a:ext cx="381000" cy="533400"/>
          </a:xfrm>
          <a:prstGeom prst="bentConnector3">
            <a:avLst>
              <a:gd name="adj1" fmla="val 40871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14"/>
          <p:cNvGrpSpPr>
            <a:grpSpLocks/>
          </p:cNvGrpSpPr>
          <p:nvPr/>
        </p:nvGrpSpPr>
        <p:grpSpPr bwMode="auto">
          <a:xfrm rot="10800000">
            <a:off x="2987825" y="3759423"/>
            <a:ext cx="914400" cy="685800"/>
            <a:chOff x="793" y="3303"/>
            <a:chExt cx="3947" cy="526"/>
          </a:xfr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0" name="AutoShape 15"/>
            <p:cNvSpPr>
              <a:spLocks/>
            </p:cNvSpPr>
            <p:nvPr/>
          </p:nvSpPr>
          <p:spPr bwMode="auto">
            <a:xfrm rot="5400000">
              <a:off x="2699" y="1787"/>
              <a:ext cx="136" cy="3947"/>
            </a:xfrm>
            <a:prstGeom prst="rightBracket">
              <a:avLst>
                <a:gd name="adj" fmla="val 71212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 err="1">
                <a:latin typeface="Tondo" pitchFamily="34" charset="0"/>
                <a:cs typeface="Tondo Regular"/>
              </a:endParaRPr>
            </a:p>
          </p:txBody>
        </p:sp>
        <p:sp>
          <p:nvSpPr>
            <p:cNvPr id="91" name="AutoShape 16"/>
            <p:cNvSpPr>
              <a:spLocks/>
            </p:cNvSpPr>
            <p:nvPr/>
          </p:nvSpPr>
          <p:spPr bwMode="auto">
            <a:xfrm rot="5400000">
              <a:off x="2653" y="1443"/>
              <a:ext cx="227" cy="3947"/>
            </a:xfrm>
            <a:prstGeom prst="leftBrace">
              <a:avLst>
                <a:gd name="adj1" fmla="val 47092"/>
                <a:gd name="adj2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 err="1">
                <a:latin typeface="Tondo" pitchFamily="34" charset="0"/>
                <a:cs typeface="Tondo Regular"/>
              </a:endParaRPr>
            </a:p>
          </p:txBody>
        </p:sp>
        <p:sp>
          <p:nvSpPr>
            <p:cNvPr id="96" name="Rectangle 17"/>
            <p:cNvSpPr>
              <a:spLocks noChangeArrowheads="1"/>
            </p:cNvSpPr>
            <p:nvPr/>
          </p:nvSpPr>
          <p:spPr bwMode="auto">
            <a:xfrm rot="10800000">
              <a:off x="793" y="3521"/>
              <a:ext cx="3947" cy="18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 smtClean="0">
                  <a:latin typeface="Tondo" pitchFamily="34" charset="0"/>
                  <a:cs typeface="Tondo Regular"/>
                </a:rPr>
                <a:t>Zenith</a:t>
              </a:r>
              <a:endParaRPr lang="en-GB" sz="1200" dirty="0">
                <a:latin typeface="Tondo" pitchFamily="34" charset="0"/>
                <a:cs typeface="Tondo Regular"/>
              </a:endParaRPr>
            </a:p>
          </p:txBody>
        </p:sp>
      </p:grpSp>
      <p:grpSp>
        <p:nvGrpSpPr>
          <p:cNvPr id="99" name="Group 14"/>
          <p:cNvGrpSpPr>
            <a:grpSpLocks/>
          </p:cNvGrpSpPr>
          <p:nvPr/>
        </p:nvGrpSpPr>
        <p:grpSpPr bwMode="auto">
          <a:xfrm rot="10800000">
            <a:off x="4054625" y="3759423"/>
            <a:ext cx="914400" cy="685800"/>
            <a:chOff x="793" y="3303"/>
            <a:chExt cx="3947" cy="526"/>
          </a:xfr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3" name="AutoShape 15"/>
            <p:cNvSpPr>
              <a:spLocks/>
            </p:cNvSpPr>
            <p:nvPr/>
          </p:nvSpPr>
          <p:spPr bwMode="auto">
            <a:xfrm rot="5400000">
              <a:off x="2699" y="1787"/>
              <a:ext cx="136" cy="3947"/>
            </a:xfrm>
            <a:prstGeom prst="rightBracket">
              <a:avLst>
                <a:gd name="adj" fmla="val 71212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 err="1">
                <a:latin typeface="Tondo" pitchFamily="34" charset="0"/>
                <a:cs typeface="Tondo Regular"/>
              </a:endParaRPr>
            </a:p>
          </p:txBody>
        </p:sp>
        <p:sp>
          <p:nvSpPr>
            <p:cNvPr id="104" name="AutoShape 16"/>
            <p:cNvSpPr>
              <a:spLocks/>
            </p:cNvSpPr>
            <p:nvPr/>
          </p:nvSpPr>
          <p:spPr bwMode="auto">
            <a:xfrm rot="5400000">
              <a:off x="2653" y="1443"/>
              <a:ext cx="227" cy="3947"/>
            </a:xfrm>
            <a:prstGeom prst="leftBrace">
              <a:avLst>
                <a:gd name="adj1" fmla="val 47092"/>
                <a:gd name="adj2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 err="1">
                <a:latin typeface="Tondo" pitchFamily="34" charset="0"/>
                <a:cs typeface="Tondo Regular"/>
              </a:endParaRPr>
            </a:p>
          </p:txBody>
        </p:sp>
        <p:sp>
          <p:nvSpPr>
            <p:cNvPr id="105" name="Rectangle 17"/>
            <p:cNvSpPr>
              <a:spLocks noChangeArrowheads="1"/>
            </p:cNvSpPr>
            <p:nvPr/>
          </p:nvSpPr>
          <p:spPr bwMode="auto">
            <a:xfrm rot="10800000">
              <a:off x="793" y="3521"/>
              <a:ext cx="3947" cy="18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 err="1" smtClean="0">
                  <a:latin typeface="Tondo" pitchFamily="34" charset="0"/>
                  <a:cs typeface="Tondo Regular"/>
                </a:rPr>
                <a:t>Optimedia</a:t>
              </a:r>
              <a:endParaRPr lang="en-GB" sz="1200" dirty="0">
                <a:latin typeface="Tondo" pitchFamily="34" charset="0"/>
                <a:cs typeface="Tondo Regular"/>
              </a:endParaRP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 rot="10800000">
            <a:off x="3641427" y="2699905"/>
            <a:ext cx="914400" cy="685800"/>
            <a:chOff x="793" y="3303"/>
            <a:chExt cx="3947" cy="526"/>
          </a:xfr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1" name="AutoShape 15"/>
            <p:cNvSpPr>
              <a:spLocks/>
            </p:cNvSpPr>
            <p:nvPr/>
          </p:nvSpPr>
          <p:spPr bwMode="auto">
            <a:xfrm rot="5400000">
              <a:off x="2699" y="1787"/>
              <a:ext cx="136" cy="3947"/>
            </a:xfrm>
            <a:prstGeom prst="rightBracket">
              <a:avLst>
                <a:gd name="adj" fmla="val 71212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 err="1">
                <a:latin typeface="Tondo" pitchFamily="34" charset="0"/>
                <a:cs typeface="Tondo Regular"/>
              </a:endParaRPr>
            </a:p>
          </p:txBody>
        </p:sp>
        <p:sp>
          <p:nvSpPr>
            <p:cNvPr id="62" name="AutoShape 16"/>
            <p:cNvSpPr>
              <a:spLocks/>
            </p:cNvSpPr>
            <p:nvPr/>
          </p:nvSpPr>
          <p:spPr bwMode="auto">
            <a:xfrm rot="5400000">
              <a:off x="2653" y="1443"/>
              <a:ext cx="227" cy="3947"/>
            </a:xfrm>
            <a:prstGeom prst="leftBrace">
              <a:avLst>
                <a:gd name="adj1" fmla="val 47092"/>
                <a:gd name="adj2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 err="1">
                <a:latin typeface="Tondo" pitchFamily="34" charset="0"/>
                <a:cs typeface="Tondo Regular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 rot="10800000">
              <a:off x="793" y="3521"/>
              <a:ext cx="3947" cy="18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chemeClr val="bg1"/>
                  </a:solidFill>
                  <a:latin typeface="Tondo" pitchFamily="34" charset="0"/>
                  <a:cs typeface="Tondo Regular"/>
                </a:rPr>
                <a:t>ZOG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9"/>
          <p:cNvSpPr>
            <a:spLocks noGrp="1"/>
          </p:cNvSpPr>
          <p:nvPr>
            <p:ph type="title"/>
          </p:nvPr>
        </p:nvSpPr>
        <p:spPr>
          <a:xfrm>
            <a:off x="0" y="217488"/>
            <a:ext cx="9144000" cy="1123950"/>
          </a:xfrm>
        </p:spPr>
        <p:txBody>
          <a:bodyPr/>
          <a:lstStyle/>
          <a:p>
            <a:pPr algn="ctr" eaLnBrk="1" hangingPunct="1"/>
            <a:r>
              <a:rPr lang="ru-RU" sz="3400" b="0" dirty="0" smtClean="0">
                <a:solidFill>
                  <a:schemeClr val="accent6">
                    <a:lumMod val="75000"/>
                  </a:schemeClr>
                </a:solidFill>
              </a:rPr>
              <a:t>Непосредственное участие в образовательном процессе социологического факультета МГУ </a:t>
            </a:r>
            <a:endParaRPr lang="en-US" sz="3400" b="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315" name="Text Placeholder 11"/>
          <p:cNvSpPr>
            <a:spLocks noGrp="1"/>
          </p:cNvSpPr>
          <p:nvPr>
            <p:ph type="body" idx="2"/>
          </p:nvPr>
        </p:nvSpPr>
        <p:spPr>
          <a:xfrm>
            <a:off x="3563938" y="1700213"/>
            <a:ext cx="3810000" cy="477837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2011-2013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гг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539750" y="2349500"/>
            <a:ext cx="8147050" cy="4103836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endParaRPr lang="ru-RU" altLang="ja-JP" sz="2000" dirty="0" smtClean="0">
              <a:solidFill>
                <a:srgbClr val="0000CC"/>
              </a:solidFill>
              <a:latin typeface="Cambria"/>
              <a:cs typeface="Cambri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ja-JP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Для прохождения производственной практики в компанию </a:t>
            </a:r>
            <a:endParaRPr lang="en-US" altLang="ja-JP" sz="3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ja-JP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были </a:t>
            </a:r>
            <a:r>
              <a:rPr lang="ru-RU" altLang="ja-JP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распределены: </a:t>
            </a:r>
          </a:p>
          <a:p>
            <a:pPr marL="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ja-JP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altLang="ja-JP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2011/12 уч. г. </a:t>
            </a:r>
            <a:r>
              <a:rPr lang="ru-RU" altLang="ja-JP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14</a:t>
            </a:r>
            <a:r>
              <a:rPr lang="ru-RU" altLang="ja-JP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altLang="ja-JP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студентов 3 курса д/о</a:t>
            </a:r>
          </a:p>
          <a:p>
            <a:pPr marL="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ja-JP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2012/13 </a:t>
            </a:r>
            <a:r>
              <a:rPr lang="ru-RU" altLang="ja-JP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уч.г</a:t>
            </a:r>
            <a:r>
              <a:rPr lang="ru-RU" altLang="ja-JP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altLang="ja-JP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ja-JP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r>
              <a:rPr lang="en-US" altLang="ja-JP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altLang="ja-JP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студентов </a:t>
            </a:r>
            <a:r>
              <a:rPr lang="en-US" altLang="ja-JP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</a:t>
            </a:r>
            <a:r>
              <a:rPr lang="en-US" altLang="ja-JP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курс</a:t>
            </a:r>
            <a:r>
              <a:rPr lang="ru-RU" altLang="ja-JP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</a:t>
            </a:r>
            <a:r>
              <a:rPr lang="en-US" altLang="ja-JP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ja-JP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</a:t>
            </a:r>
            <a:r>
              <a:rPr lang="en-US" altLang="ja-JP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n-US" altLang="ja-JP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r>
              <a:rPr lang="en-US" altLang="ja-JP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+ </a:t>
            </a:r>
            <a:r>
              <a:rPr lang="en-US" altLang="ja-JP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en-US" altLang="ja-JP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altLang="ja-JP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студента </a:t>
            </a:r>
            <a:r>
              <a:rPr lang="en-US" altLang="ja-JP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5к</a:t>
            </a:r>
            <a:r>
              <a:rPr lang="ru-RU" altLang="ja-JP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урса</a:t>
            </a:r>
            <a:r>
              <a:rPr lang="en-US" altLang="ja-JP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ja-JP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en-US" altLang="ja-JP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n-US" altLang="ja-JP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endParaRPr lang="ru-RU" altLang="ja-JP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altLang="ja-JP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ru-RU" altLang="ja-JP" sz="3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Шигильчева</a:t>
            </a:r>
            <a:r>
              <a:rPr lang="ru-RU" altLang="ja-JP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Ирина </a:t>
            </a:r>
            <a:r>
              <a:rPr lang="en-US" altLang="ja-JP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ja-JP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SMG 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Branded Entertainment Activation 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Director) </a:t>
            </a:r>
            <a:r>
              <a:rPr lang="ru-RU" altLang="ja-JP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проводила </a:t>
            </a:r>
            <a:r>
              <a:rPr lang="ru-RU" altLang="ja-JP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мастер-класс </a:t>
            </a:r>
            <a:r>
              <a:rPr lang="ru-RU" altLang="ja-JP" sz="3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«Эволюция телевизионной рекламы от спонсорства до </a:t>
            </a:r>
            <a:r>
              <a:rPr lang="en-US" altLang="ja-JP" sz="3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branded entertainment</a:t>
            </a:r>
            <a:r>
              <a:rPr lang="ru-RU" altLang="ja-JP" sz="3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 </a:t>
            </a:r>
            <a:r>
              <a:rPr lang="fr-FR" altLang="ja-JP" sz="3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fr-FR" altLang="ja-JP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altLang="ja-JP" sz="3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рамках</a:t>
            </a:r>
            <a:r>
              <a:rPr lang="ru-RU" altLang="ja-JP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Научно-практической школы </a:t>
            </a:r>
            <a:r>
              <a:rPr lang="ru-RU" altLang="ja-JP" sz="3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«Лидер» </a:t>
            </a:r>
            <a:r>
              <a:rPr lang="en-US" altLang="ja-JP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Социологического</a:t>
            </a:r>
            <a:r>
              <a:rPr lang="en-US" altLang="ja-JP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факультета МГУ </a:t>
            </a:r>
            <a:r>
              <a:rPr lang="ru-RU" altLang="ja-JP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ru-RU" altLang="ja-JP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участвовала в 2-х школах </a:t>
            </a:r>
            <a:r>
              <a:rPr lang="ru-RU" altLang="ja-JP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2012-2013 </a:t>
            </a:r>
            <a:r>
              <a:rPr lang="ru-RU" altLang="ja-JP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гг</a:t>
            </a:r>
            <a:r>
              <a:rPr lang="ru-RU" altLang="ja-JP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.)</a:t>
            </a:r>
            <a:endParaRPr lang="en-US" altLang="ja-JP" sz="3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endParaRPr lang="en-US" altLang="ja-JP" sz="11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ru-RU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Тренинг для студентов в </a:t>
            </a:r>
            <a:r>
              <a:rPr lang="ru-RU" sz="3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медиа</a:t>
            </a:r>
            <a:r>
              <a:rPr lang="ru-RU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агентстве </a:t>
            </a:r>
            <a:r>
              <a:rPr lang="ru-RU" sz="3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Starlink</a:t>
            </a:r>
            <a:r>
              <a:rPr lang="ru-RU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группы  </a:t>
            </a:r>
            <a:r>
              <a:rPr lang="en-US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VIVAKI</a:t>
            </a:r>
            <a:r>
              <a:rPr lang="ru-RU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(20-21 мая 2013г.)</a:t>
            </a:r>
          </a:p>
          <a:p>
            <a:pPr marL="402336" lvl="1" indent="0" eaLnBrk="1" hangingPunct="1">
              <a:buFont typeface="Arial" pitchFamily="34" charset="0"/>
              <a:buNone/>
              <a:defRPr/>
            </a:pP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Cambria"/>
              <a:cs typeface="Cambria"/>
            </a:endParaRPr>
          </a:p>
        </p:txBody>
      </p:sp>
      <p:pic>
        <p:nvPicPr>
          <p:cNvPr id="13318" name="Рисунок 10" descr="logo_so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1338263"/>
            <a:ext cx="143986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P:\VivaKi_Groupe\Departments\CorpCommunications\1. ФИРМЕННЫЙ СТИЛЬ\Логотипы_стандарты\VIVAKI\VivaKi_newID\LOGOS_jpg&amp;png\VivaKi%20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14061"/>
            <a:ext cx="2896660" cy="117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2"/>
          <p:cNvSpPr/>
          <p:nvPr/>
        </p:nvSpPr>
        <p:spPr>
          <a:xfrm>
            <a:off x="611560" y="6453336"/>
            <a:ext cx="78581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                                                                                                               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15  ноября   2013г    Конференция МГУ  имени М.В. Ломоносова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622" y="0"/>
            <a:ext cx="892971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4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Полезные ссылки</a:t>
            </a:r>
            <a:endParaRPr lang="ru-RU" sz="34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8E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99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073" name="Picture 3" descr="C:\Documents and Settings\Администратор\Рабочий стол\zenithOptimedia-logo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597" y="4888549"/>
            <a:ext cx="271621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a_885616c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7081" y="4613584"/>
            <a:ext cx="1296144" cy="1549217"/>
          </a:xfrm>
          <a:prstGeom prst="rect">
            <a:avLst/>
          </a:prstGeom>
          <a:noFill/>
        </p:spPr>
      </p:pic>
      <p:pic>
        <p:nvPicPr>
          <p:cNvPr id="26625" name="Picture 4" descr="http://www.starcomrussia.com/files/2011/10/USA-SignUp-Training-SMGU-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8160" y="2200725"/>
            <a:ext cx="1113986" cy="1098876"/>
          </a:xfrm>
          <a:prstGeom prst="rect">
            <a:avLst/>
          </a:prstGeom>
          <a:noFill/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123378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 rot="10800000" flipV="1">
            <a:off x="129861" y="3608968"/>
            <a:ext cx="304801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imes New Roman" pitchFamily="18" charset="0"/>
              </a:rPr>
              <a:t>smvgroup.com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3995936" y="3326215"/>
            <a:ext cx="537628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facebook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groups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SMGURussia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51291" y="5445224"/>
            <a:ext cx="34700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  <a:ea typeface="Times New Roman" pitchFamily="18" charset="0"/>
              </a:rPr>
              <a:t>      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imes New Roman" pitchFamily="18" charset="0"/>
              </a:rPr>
              <a:t>mediaschool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imes New Roman" pitchFamily="18" charset="0"/>
              </a:rPr>
              <a:t>-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imes New Roman" pitchFamily="18" charset="0"/>
              </a:rPr>
              <a:t>zo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imes New Roman" pitchFamily="18" charset="0"/>
              </a:rPr>
              <a:t>.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imes New Roman" pitchFamily="18" charset="0"/>
              </a:rPr>
              <a:t>ru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19279" y="4901098"/>
            <a:ext cx="34700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vk.com/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mediaschool_zo</a:t>
            </a: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002505" y="1313462"/>
            <a:ext cx="493204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imes New Roman" pitchFamily="18" charset="0"/>
              </a:rPr>
              <a:t>www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imes New Roman" pitchFamily="18" charset="0"/>
              </a:rPr>
              <a:t>.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imes New Roman" pitchFamily="18" charset="0"/>
              </a:rPr>
              <a:t>vivaki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imes New Roman" pitchFamily="18" charset="0"/>
              </a:rPr>
              <a:t>.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imes New Roman" pitchFamily="18" charset="0"/>
              </a:rPr>
              <a:t>ru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  <a:ea typeface="MS Mincho" pitchFamily="49" charset="-128"/>
                <a:cs typeface="Times New Roman" pitchFamily="18" charset="0"/>
              </a:rPr>
              <a:t>      </a:t>
            </a:r>
            <a:endParaRPr kumimoji="0" lang="ru-RU" altLang="ja-JP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 descr="C:\Users\ksukhareva\Desktop\ESig_SM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6501" y="2200725"/>
            <a:ext cx="3210406" cy="102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49591" y="5830653"/>
            <a:ext cx="2817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zenithoptimedia.com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3" descr="P:\VivaKi_Groupe\Departments\CorpCommunications\1. ФИРМЕННЫЙ СТИЛЬ\Логотипы_стандарты\VIVAKI\VivaKi_newID\LOGOS_jpg&amp;png\VivaKi%20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50" y="950429"/>
            <a:ext cx="2896660" cy="117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"/>
          <p:cNvSpPr/>
          <p:nvPr/>
        </p:nvSpPr>
        <p:spPr>
          <a:xfrm>
            <a:off x="611560" y="6453336"/>
            <a:ext cx="78581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                                                                                                               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15  ноября   2013г    Конференция МГУ  имени М.В. Ломоносова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D8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SMGU_new@@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702824"/>
            <a:ext cx="152717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10" descr="logo_so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5225" y="476250"/>
            <a:ext cx="16637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a_885616c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3594893"/>
            <a:ext cx="1439862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2"/>
          <p:cNvSpPr/>
          <p:nvPr/>
        </p:nvSpPr>
        <p:spPr>
          <a:xfrm>
            <a:off x="571500" y="5380790"/>
            <a:ext cx="7931150" cy="6159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	</a:t>
            </a:r>
            <a:r>
              <a:rPr lang="ru-RU" sz="3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Спасибо за внимание!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8" name="Picture 3" descr="P:\VivaKi_Groupe\Departments\CorpCommunications\1. ФИРМЕННЫЙ СТИЛЬ\Логотипы_стандарты\VIVAKI\VivaKi_newID\LOGOS_jpg&amp;png\VivaKi%20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23989"/>
            <a:ext cx="2896660" cy="117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1484784"/>
            <a:ext cx="500579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Руководители   от   организаций  по сотрудничеству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и  ведению совместных проектов 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 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Генеральный директор “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Starcom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Media Vest Group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 </a:t>
            </a:r>
          </a:p>
          <a:p>
            <a:pPr lvl="0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Jefferson Chalmers</a:t>
            </a: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/ </a:t>
            </a:r>
            <a:r>
              <a:rPr lang="ru-RU" sz="16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Джефферсон</a:t>
            </a: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</a:t>
            </a:r>
            <a:r>
              <a:rPr lang="ru-RU" sz="16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Чалмерс</a:t>
            </a:r>
            <a:endParaRPr lang="ru-RU" sz="16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0"/>
            <a:endParaRPr lang="en-US" sz="1600" i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Зам. ген директора  по  работе с персоналом </a:t>
            </a:r>
          </a:p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</a:t>
            </a: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Наталья   Исаковская</a:t>
            </a:r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0"/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Управляющий  директор  «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Optimedia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Russia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группа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ZenithOptimedia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Group Russia)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0"/>
            <a:r>
              <a:rPr lang="ru-RU" sz="16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Виолета</a:t>
            </a: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Родионова</a:t>
            </a:r>
          </a:p>
          <a:p>
            <a:pPr lvl="0"/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Руководитель  Отдела   организации   практик </a:t>
            </a:r>
          </a:p>
          <a:p>
            <a:pPr lvl="0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  связей   с   работодателями 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Социологического факультета МГУ    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Татьяна   Селезнева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000099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6453336"/>
            <a:ext cx="78581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0000CC"/>
                </a:solidFill>
                <a:latin typeface="Arial Narrow" pitchFamily="34" charset="0"/>
              </a:rPr>
              <a:t>                                                                                                                </a:t>
            </a:r>
            <a:r>
              <a:rPr lang="ru-RU" sz="1000" b="1" dirty="0" smtClean="0">
                <a:solidFill>
                  <a:srgbClr val="0000CC"/>
                </a:solidFill>
              </a:rPr>
              <a:t> 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 ноября    Конференция МГУ имени М.В. Ломоносова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600" b="1" dirty="0">
                <a:solidFill>
                  <a:srgbClr val="E36C0A"/>
                </a:solidFill>
              </a:rPr>
              <a:t>Совместные образовательные  </a:t>
            </a:r>
            <a:r>
              <a:rPr lang="ru-RU" sz="3600" b="1" dirty="0" smtClean="0">
                <a:solidFill>
                  <a:srgbClr val="E36C0A"/>
                </a:solidFill>
              </a:rPr>
              <a:t>проекты</a:t>
            </a:r>
            <a:endParaRPr lang="ru-RU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Рисунок 5" descr="logo_soc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524" y="5157192"/>
            <a:ext cx="93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Администратор\Рабочий стол\zenithOptimedia-logo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789" y="4149080"/>
            <a:ext cx="1813923" cy="51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SMGU_new@@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7015" y="2372145"/>
            <a:ext cx="152717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a_885616c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4005064"/>
            <a:ext cx="1439862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4"/>
          <p:cNvSpPr>
            <a:spLocks noChangeArrowheads="1"/>
          </p:cNvSpPr>
          <p:nvPr/>
        </p:nvSpPr>
        <p:spPr bwMode="auto">
          <a:xfrm rot="13575584">
            <a:off x="7462240" y="1523552"/>
            <a:ext cx="767802" cy="156094"/>
          </a:xfrm>
          <a:prstGeom prst="leftArrow">
            <a:avLst>
              <a:gd name="adj1" fmla="val 50000"/>
              <a:gd name="adj2" fmla="val 50245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11" descr="C:\Users\ksukhareva\Desktop\ESig_SMG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0406" y="2909678"/>
            <a:ext cx="2203579" cy="70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P:\VivaKi_Groupe\Departments\CorpCommunications\1. ФИРМЕННЫЙ СТИЛЬ\Логотипы_стандарты\VIVAKI\VivaKi_newID\LOGOS_jpg&amp;png\VivaKi%20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2016333" cy="82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D8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92971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ДОПОЛНИТЕЛЬНАЯ     ПРОФФЕССИОНАЛЬНАЯ     ПОДГОТОВКА  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ПРОХОДИТ   ПО      ПРОФИЛЮ 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800" b="1" dirty="0" smtClean="0">
              <a:solidFill>
                <a:srgbClr val="00008E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«КОММУНИКАЦИОННАЯ   СФЕРА: НОВЫЕ  ВОЗМОЖНОСТИ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ДЛЯ   ПОСТРОЕНИЯ   ПРОФЕССИОНАЛЬНОЙ     КАРЬЕРЫ» 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800" b="1" u="sng" dirty="0" smtClean="0">
              <a:solidFill>
                <a:srgbClr val="0000FF"/>
              </a:solidFill>
            </a:endParaRPr>
          </a:p>
          <a:p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   СЛЕДУЮЩИМ    НАПРАВЛЕНИЯМ</a:t>
            </a:r>
          </a:p>
          <a:p>
            <a:endParaRPr lang="ru-RU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ПРОИЗВОДСТВЕННАЯ   ПРАКТИКА как работа по плану деятельности   департаментов   и   отделов 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  КОММУНИКАЦИОННЫХ  АГЕНТСТВАХ 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VivaKi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в других Агентствах Группы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Publicis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Groupe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также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 партнеров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VivaKi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СПЕЦИАЛЬНЫЕ ОБУЧАЮЩИЕ ПРОЕКТЫ  </a:t>
            </a:r>
            <a:endParaRPr lang="en-US" sz="2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ru-RU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СТАЖИРОВКИ</a:t>
            </a:r>
          </a:p>
          <a:p>
            <a:pPr lvl="0"/>
            <a:endParaRPr lang="ru-RU" sz="2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Практика, обучение и стажировки - на английским языке</a:t>
            </a:r>
          </a:p>
          <a:p>
            <a:pPr lvl="0"/>
            <a:endParaRPr lang="ru-RU" sz="2400" dirty="0" smtClean="0">
              <a:solidFill>
                <a:srgbClr val="C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6453336"/>
            <a:ext cx="78581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                                                                                                               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15 ноября   2013г     Конференция МГУ имени М.В. Ломоносова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517232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   ЖЕЛАЮЩИЕ 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  ОБУЧЕНИЯ   В  ПРОЕКТАХ  И ДЛЯ ПРОХОЖДЕНИЯ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ПРОИЗВОДСТВЕННОЙ  ПРАКТИКИ 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ПРОХОДЯТ  КОНКУРСНЫЙ ОТБОР!</a:t>
            </a:r>
          </a:p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Собеседование проходит на английском + русском языке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3D8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3213" y="1916832"/>
            <a:ext cx="8229600" cy="3744912"/>
          </a:xfrm>
        </p:spPr>
        <p:txBody>
          <a:bodyPr/>
          <a:lstStyle/>
          <a:p>
            <a:pPr eaLnBrk="1" hangingPunct="1">
              <a:buNone/>
            </a:pP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</a:rPr>
              <a:t>СТРУКТУРА   АГЕНТСТВ</a:t>
            </a:r>
          </a:p>
          <a:p>
            <a:pPr eaLnBrk="1" hangingPunct="1"/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Отдел </a:t>
            </a:r>
            <a:r>
              <a:rPr lang="ru-RU" alt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медиапланирования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eaLnBrk="1" hangingPunct="1"/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Отдел стратегического планирования;</a:t>
            </a:r>
          </a:p>
          <a:p>
            <a:pPr eaLnBrk="1" hangingPunct="1"/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Отдел </a:t>
            </a:r>
            <a:r>
              <a:rPr lang="ru-RU" alt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медиабаинга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(ТВ, наружная реклама, Интернет, радио, пресса);</a:t>
            </a:r>
          </a:p>
          <a:p>
            <a:pPr eaLnBrk="1" hangingPunct="1"/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Отдел спонсорства и спецпроектов.</a:t>
            </a:r>
          </a:p>
        </p:txBody>
      </p:sp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0" y="46038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Медийные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агентства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холдинга </a:t>
            </a:r>
            <a:r>
              <a:rPr lang="en-US" alt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VivaKi</a:t>
            </a:r>
            <a:r>
              <a:rPr lang="en-US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alt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9675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Рисунок 16" descr="IMG_8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7895"/>
            <a:ext cx="2627784" cy="19851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4282" y="0"/>
            <a:ext cx="89297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8E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99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6453336"/>
            <a:ext cx="78581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0000CC"/>
                </a:solidFill>
                <a:latin typeface="Arial Narrow" pitchFamily="34" charset="0"/>
              </a:rPr>
              <a:t>                                                                                                                </a:t>
            </a:r>
            <a:r>
              <a:rPr lang="ru-RU" sz="1000" b="1" dirty="0" smtClean="0">
                <a:solidFill>
                  <a:srgbClr val="0000CC"/>
                </a:solidFill>
              </a:rPr>
              <a:t> 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 ноября   2013г     Конференция  МГУ имени М.В. Ломоносова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050" name="Рисунок 2" descr="SMGU_new@@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1757603" cy="1800200"/>
          </a:xfrm>
          <a:prstGeom prst="rect">
            <a:avLst/>
          </a:prstGeom>
          <a:noFill/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2123728" y="260648"/>
            <a:ext cx="5760640" cy="50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Calibri" pitchFamily="34" charset="0"/>
                <a:cs typeface="Arial" pitchFamily="34" charset="0"/>
              </a:rPr>
              <a:t>ОБРАЗОВАТЕЛЬНЫЙ</a:t>
            </a:r>
            <a:r>
              <a:rPr lang="ru-RU" sz="2400" b="1" dirty="0" smtClean="0">
                <a:solidFill>
                  <a:srgbClr val="E36C0A"/>
                </a:solidFill>
                <a:latin typeface="Times New Roman" pitchFamily="18" charset="0"/>
                <a:cs typeface="Arial" pitchFamily="34" charset="0"/>
              </a:rPr>
              <a:t>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Calibri" pitchFamily="34" charset="0"/>
                <a:cs typeface="Arial" pitchFamily="34" charset="0"/>
              </a:rPr>
              <a:t>ПРОЕКТ &lt;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Calibri" pitchFamily="34" charset="0"/>
                <a:cs typeface="Arial" pitchFamily="34" charset="0"/>
              </a:rPr>
              <a:t>SMGU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Calibri" pitchFamily="34" charset="0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383243" y="3953381"/>
            <a:ext cx="243116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Генеральный директор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Starcom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Media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Vest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Gr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up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”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Jefferson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Chalmers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76944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4" name="Рисунок 15" descr="IMG_8134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052736"/>
            <a:ext cx="2170113" cy="2914650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39552" y="2276872"/>
            <a:ext cx="26746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обучение на английском языке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2058" name="Рисунок 17" descr="P10305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4828237"/>
            <a:ext cx="2664296" cy="2029763"/>
          </a:xfrm>
          <a:prstGeom prst="rect">
            <a:avLst/>
          </a:prstGeom>
          <a:noFill/>
        </p:spPr>
      </p:pic>
      <p:pic>
        <p:nvPicPr>
          <p:cNvPr id="2059" name="Рисунок 18" descr="P10305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2780928"/>
            <a:ext cx="2771800" cy="2211932"/>
          </a:xfrm>
          <a:prstGeom prst="rect">
            <a:avLst/>
          </a:prstGeom>
          <a:noFill/>
        </p:spPr>
      </p:pic>
      <p:pic>
        <p:nvPicPr>
          <p:cNvPr id="15" name="Picture 14" descr="C:\Users\ksukhareva\Desktop\ESig_SMG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95057" y="1209236"/>
            <a:ext cx="30940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C:\Users\KSUKHA~1\AppData\Local\Temp\Rar$DI01.922\vivaki-logo_(2013)-0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5229200"/>
            <a:ext cx="196976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0" y="2249488"/>
            <a:ext cx="1457325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4"/>
          <p:cNvPicPr>
            <a:picLocks noChangeAspect="1"/>
          </p:cNvPicPr>
          <p:nvPr/>
        </p:nvPicPr>
        <p:blipFill>
          <a:blip r:embed="rId3" cstate="print"/>
          <a:srcRect l="23499"/>
          <a:stretch>
            <a:fillRect/>
          </a:stretch>
        </p:blipFill>
        <p:spPr bwMode="auto">
          <a:xfrm>
            <a:off x="3684588" y="3346450"/>
            <a:ext cx="1319212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1181100"/>
            <a:ext cx="857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50" y="1408113"/>
            <a:ext cx="1027113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1238" y="1028700"/>
            <a:ext cx="140335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110163" y="836712"/>
            <a:ext cx="4033837" cy="489364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pitchFamily="34" charset="0"/>
              <a:buChar char="•"/>
              <a:defRPr/>
            </a:pP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Курс </a:t>
            </a: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лекций  </a:t>
            </a: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и </a:t>
            </a: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практических занятий </a:t>
            </a: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по маркетингу и медиа коммуникациям для студентов 4 курса и </a:t>
            </a: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старше - </a:t>
            </a: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ведущих </a:t>
            </a: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университетов</a:t>
            </a:r>
          </a:p>
          <a:p>
            <a:pPr>
              <a:defRPr/>
            </a:pPr>
            <a:endParaRPr lang="ru-RU" altLang="ru-RU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Стажировки, возможность частичной занятости в </a:t>
            </a:r>
            <a:r>
              <a:rPr lang="en-US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Oxygen</a:t>
            </a: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и получения предложения о работе </a:t>
            </a:r>
          </a:p>
          <a:p>
            <a:pPr>
              <a:defRPr/>
            </a:pP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    в  </a:t>
            </a:r>
            <a:r>
              <a:rPr lang="en-US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SMG / VMX </a:t>
            </a: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0" y="260648"/>
            <a:ext cx="9144000" cy="695325"/>
          </a:xfrm>
          <a:prstGeom prst="rect">
            <a:avLst/>
          </a:prstGeom>
          <a:solidFill>
            <a:schemeClr val="bg1"/>
          </a:solidFill>
        </p:spPr>
        <p:txBody>
          <a:bodyPr lIns="73152" tIns="36576" rIns="73152" bIns="36576"/>
          <a:lstStyle>
            <a:lvl1pPr marL="0" indent="0" algn="l" defTabSz="36576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3600" b="0" i="0" kern="1200" spc="0">
                <a:solidFill>
                  <a:schemeClr val="bg1"/>
                </a:solidFill>
                <a:latin typeface="Univers LT 47 CondensedLt" pitchFamily="2" charset="0"/>
                <a:ea typeface="+mj-ea"/>
                <a:cs typeface="Univers LT 47 CondensedLt" pitchFamily="2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 </a:t>
            </a:r>
            <a:r>
              <a:rPr lang="ru-RU" dirty="0" smtClean="0"/>
              <a:t>    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+mj-cs"/>
              </a:rPr>
              <a:t>Что </a:t>
            </a:r>
            <a:r>
              <a:rPr lang="ru-RU" sz="4400" dirty="0">
                <a:solidFill>
                  <a:schemeClr val="accent6">
                    <a:lumMod val="75000"/>
                  </a:schemeClr>
                </a:solidFill>
                <a:latin typeface="+mj-lt"/>
                <a:cs typeface="+mj-cs"/>
              </a:rPr>
              <a:t>такое 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+mj-lt"/>
                <a:cs typeface="+mj-cs"/>
              </a:rPr>
              <a:t>SMGU?</a:t>
            </a:r>
          </a:p>
        </p:txBody>
      </p:sp>
      <p:pic>
        <p:nvPicPr>
          <p:cNvPr id="7177" name="Picture 2" descr="https://fbcdn-sphotos-e-a.akamaihd.net/hphotos-ak-ash3/59118_145900598780085_8318930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92263" y="2705100"/>
            <a:ext cx="100647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0750" y="4730750"/>
            <a:ext cx="938213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7613" y="3346450"/>
            <a:ext cx="9906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963" y="2962275"/>
            <a:ext cx="10604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1213" y="4418013"/>
            <a:ext cx="876300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76338" y="4418013"/>
            <a:ext cx="885825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Content Placeholder 2"/>
          <p:cNvPicPr>
            <a:picLocks noGrp="1" noChangeAspect="1"/>
          </p:cNvPicPr>
          <p:nvPr>
            <p:ph idx="1"/>
          </p:nvPr>
        </p:nvPicPr>
        <p:blipFill>
          <a:blip r:embed="rId13" cstate="print"/>
          <a:srcRect/>
          <a:stretch>
            <a:fillRect/>
          </a:stretch>
        </p:blipFill>
        <p:spPr>
          <a:xfrm>
            <a:off x="7667625" y="5356225"/>
            <a:ext cx="1227138" cy="1270000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9297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8E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99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6453336"/>
            <a:ext cx="78581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                                                                                                             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15 ноября  2013г     Конференция  МГУ имени М.В. Ломоносова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5121" name="Рисунок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021909"/>
            <a:ext cx="3096344" cy="401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57200" y="165298"/>
            <a:ext cx="5770984" cy="714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  <a:t>Обучение  проходит по специально разработанной  программе профессиональной  подготовки для работы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</a:rPr>
              <a:t>в коммуникационной сфере и сфере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</a:rPr>
              <a:t>медиа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</a:rPr>
              <a:t> бизнеса.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0090"/>
              </a:solidFill>
              <a:effectLst/>
              <a:latin typeface="+mn-lt"/>
              <a:ea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Обучение проходит   </a:t>
            </a:r>
            <a:r>
              <a:rPr lang="ru-RU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английском языке.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latin typeface="+mn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latin typeface="+mn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u="sng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Обучение проводят: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+mn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Генеральный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директор “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Starcom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Media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Vest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Gr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up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” 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Jefferson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Chalmers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/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Джефферсон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Чалмерс</a:t>
            </a:r>
            <a:endParaRPr lang="ru-RU" b="1" i="1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b="1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Руководители департаментов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и направлений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dirty="0" smtClean="0">
              <a:latin typeface="+mn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Международные 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партнеры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“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Starcom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Media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Vest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Group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” и холдинга  «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Vivaki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Россия».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srgbClr val="0000FF"/>
              </a:solidFill>
              <a:latin typeface="+mn-lt"/>
            </a:endParaRPr>
          </a:p>
          <a:p>
            <a:pPr lvl="0"/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Обучение  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проходит 2 семестра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( 1 год)  </a:t>
            </a:r>
          </a:p>
          <a:p>
            <a:pPr lvl="0"/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 февраля до середины мая и с сентября</a:t>
            </a:r>
          </a:p>
          <a:p>
            <a:pPr lvl="0"/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до середины  декабря ( кроме периода сессий) </a:t>
            </a:r>
          </a:p>
          <a:p>
            <a:pPr lvl="0"/>
            <a:r>
              <a:rPr lang="ru-RU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Социологическом факультете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ru-RU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МГУ имени М.В. Ломоносова</a:t>
            </a:r>
          </a:p>
          <a:p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 раза в месяц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(по средам) 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 19-00 до 22-00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FF"/>
              </a:solidFill>
              <a:latin typeface="+mn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7" name="Рисунок 2" descr="SMGU_new@@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4802" y="4498068"/>
            <a:ext cx="1416873" cy="1451212"/>
          </a:xfrm>
          <a:prstGeom prst="rect">
            <a:avLst/>
          </a:prstGeom>
          <a:noFill/>
        </p:spPr>
      </p:pic>
      <p:pic>
        <p:nvPicPr>
          <p:cNvPr id="8" name="Рисунок 5" descr="logo_soc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5187" y="415189"/>
            <a:ext cx="93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1\Рабочий стол\2012_30окт_ конф -ППР\2012_Фото_ конф_30окт_ППР\P1030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0529" y="-26732"/>
            <a:ext cx="9344529" cy="7008397"/>
          </a:xfrm>
          <a:prstGeom prst="rect">
            <a:avLst/>
          </a:prstGeom>
          <a:noFill/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 rot="10800000">
            <a:off x="4427984" y="-27383"/>
            <a:ext cx="4107162" cy="685800"/>
            <a:chOff x="793" y="3303"/>
            <a:chExt cx="3947" cy="526"/>
          </a:xfrm>
          <a:solidFill>
            <a:srgbClr val="F3A22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AutoShape 15"/>
            <p:cNvSpPr>
              <a:spLocks/>
            </p:cNvSpPr>
            <p:nvPr/>
          </p:nvSpPr>
          <p:spPr bwMode="auto">
            <a:xfrm rot="5400000">
              <a:off x="2699" y="1787"/>
              <a:ext cx="136" cy="3947"/>
            </a:xfrm>
            <a:prstGeom prst="rightBracket">
              <a:avLst>
                <a:gd name="adj" fmla="val 71212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 err="1">
                <a:latin typeface="Tondo" pitchFamily="34" charset="0"/>
                <a:cs typeface="Tondo Regular"/>
              </a:endParaRPr>
            </a:p>
          </p:txBody>
        </p:sp>
        <p:sp>
          <p:nvSpPr>
            <p:cNvPr id="7" name="AutoShape 16"/>
            <p:cNvSpPr>
              <a:spLocks/>
            </p:cNvSpPr>
            <p:nvPr/>
          </p:nvSpPr>
          <p:spPr bwMode="auto">
            <a:xfrm rot="5400000">
              <a:off x="2653" y="1443"/>
              <a:ext cx="227" cy="3947"/>
            </a:xfrm>
            <a:prstGeom prst="leftBrace">
              <a:avLst>
                <a:gd name="adj1" fmla="val 47092"/>
                <a:gd name="adj2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 err="1">
                <a:latin typeface="Tondo" pitchFamily="34" charset="0"/>
                <a:cs typeface="Tondo Regular"/>
              </a:endParaRPr>
            </a:p>
          </p:txBody>
        </p:sp>
        <p:sp>
          <p:nvSpPr>
            <p:cNvPr id="8" name="Rectangle 17"/>
            <p:cNvSpPr>
              <a:spLocks noChangeArrowheads="1"/>
            </p:cNvSpPr>
            <p:nvPr/>
          </p:nvSpPr>
          <p:spPr bwMode="auto">
            <a:xfrm rot="10800000">
              <a:off x="793" y="3521"/>
              <a:ext cx="3947" cy="18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 smtClean="0">
                  <a:latin typeface="Tondo" pitchFamily="34" charset="0"/>
                  <a:cs typeface="Tondo Regular"/>
                </a:rPr>
                <a:t>Генеральный директор </a:t>
              </a:r>
              <a:r>
                <a:rPr lang="en-US" sz="1200" b="1" dirty="0" smtClean="0">
                  <a:latin typeface="Tondo" pitchFamily="34" charset="0"/>
                  <a:cs typeface="Tondo Regular"/>
                </a:rPr>
                <a:t>SMG </a:t>
              </a:r>
              <a:r>
                <a:rPr lang="ru-RU" sz="1200" b="1" dirty="0" err="1" smtClean="0">
                  <a:latin typeface="Tondo" pitchFamily="34" charset="0"/>
                  <a:cs typeface="Tondo Regular"/>
                </a:rPr>
                <a:t>Джеферсон</a:t>
              </a:r>
              <a:r>
                <a:rPr lang="ru-RU" sz="1200" b="1" dirty="0" smtClean="0">
                  <a:latin typeface="Tondo" pitchFamily="34" charset="0"/>
                  <a:cs typeface="Tondo Regular"/>
                </a:rPr>
                <a:t> </a:t>
              </a:r>
              <a:r>
                <a:rPr lang="ru-RU" sz="1200" b="1" dirty="0" err="1" smtClean="0">
                  <a:latin typeface="Tondo" pitchFamily="34" charset="0"/>
                  <a:cs typeface="Tondo Regular"/>
                </a:rPr>
                <a:t>Чалмерс</a:t>
              </a:r>
              <a:endParaRPr lang="en-GB" sz="1200" b="1" dirty="0">
                <a:latin typeface="Tondo" pitchFamily="34" charset="0"/>
                <a:cs typeface="Tondo Regular"/>
              </a:endParaRPr>
            </a:p>
          </p:txBody>
        </p:sp>
      </p:grpSp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899592" y="1932856"/>
            <a:ext cx="4107162" cy="685800"/>
            <a:chOff x="793" y="3303"/>
            <a:chExt cx="3947" cy="526"/>
          </a:xfrm>
          <a:solidFill>
            <a:srgbClr val="F3A22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AutoShape 15"/>
            <p:cNvSpPr>
              <a:spLocks/>
            </p:cNvSpPr>
            <p:nvPr/>
          </p:nvSpPr>
          <p:spPr bwMode="auto">
            <a:xfrm rot="5400000">
              <a:off x="2699" y="1787"/>
              <a:ext cx="136" cy="3947"/>
            </a:xfrm>
            <a:prstGeom prst="rightBracket">
              <a:avLst>
                <a:gd name="adj" fmla="val 71212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 err="1">
                <a:latin typeface="Tondo" pitchFamily="34" charset="0"/>
                <a:cs typeface="Tondo Regular"/>
              </a:endParaRPr>
            </a:p>
          </p:txBody>
        </p:sp>
        <p:sp>
          <p:nvSpPr>
            <p:cNvPr id="11" name="AutoShape 16"/>
            <p:cNvSpPr>
              <a:spLocks/>
            </p:cNvSpPr>
            <p:nvPr/>
          </p:nvSpPr>
          <p:spPr bwMode="auto">
            <a:xfrm rot="5400000">
              <a:off x="2653" y="1443"/>
              <a:ext cx="227" cy="3947"/>
            </a:xfrm>
            <a:prstGeom prst="leftBrace">
              <a:avLst>
                <a:gd name="adj1" fmla="val 47092"/>
                <a:gd name="adj2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 err="1">
                <a:latin typeface="Tondo" pitchFamily="34" charset="0"/>
                <a:cs typeface="Tondo Regular"/>
              </a:endParaRPr>
            </a:p>
          </p:txBody>
        </p:sp>
        <p:sp>
          <p:nvSpPr>
            <p:cNvPr id="12" name="Rectangle 17"/>
            <p:cNvSpPr>
              <a:spLocks noChangeArrowheads="1"/>
            </p:cNvSpPr>
            <p:nvPr/>
          </p:nvSpPr>
          <p:spPr bwMode="auto">
            <a:xfrm rot="10800000">
              <a:off x="793" y="3521"/>
              <a:ext cx="3947" cy="18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 smtClean="0">
                  <a:latin typeface="Tondo" pitchFamily="34" charset="0"/>
                  <a:cs typeface="Tondo Regular"/>
                </a:rPr>
                <a:t>Директор по стратегическому планированию </a:t>
              </a:r>
              <a:r>
                <a:rPr lang="en-US" sz="1200" b="1" dirty="0" smtClean="0">
                  <a:latin typeface="Tondo" pitchFamily="34" charset="0"/>
                  <a:cs typeface="Tondo Regular"/>
                </a:rPr>
                <a:t>SMG </a:t>
              </a:r>
              <a:r>
                <a:rPr lang="ru-RU" sz="1200" b="1" dirty="0" smtClean="0">
                  <a:latin typeface="Tondo" pitchFamily="34" charset="0"/>
                  <a:cs typeface="Tondo Regular"/>
                </a:rPr>
                <a:t>Елена Мерзлякова</a:t>
              </a:r>
              <a:endParaRPr lang="en-GB" sz="1200" b="1" dirty="0">
                <a:latin typeface="Tondo" pitchFamily="34" charset="0"/>
                <a:cs typeface="Tondo Regular"/>
              </a:endParaRPr>
            </a:p>
          </p:txBody>
        </p:sp>
      </p:grp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1236</Words>
  <Application>Microsoft Office PowerPoint</Application>
  <PresentationFormat>On-screen Show (4:3)</PresentationFormat>
  <Paragraphs>238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Медийные агентства холдинга VivaKi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Что такое Oxygen?</vt:lpstr>
      <vt:lpstr>Преимущества SMGU / Oxygen</vt:lpstr>
      <vt:lpstr>PowerPoint Presentation</vt:lpstr>
      <vt:lpstr>PowerPoint Presentation</vt:lpstr>
      <vt:lpstr>PowerPoint Presentation</vt:lpstr>
      <vt:lpstr>Результаты совместных образовательных проектов </vt:lpstr>
      <vt:lpstr> Знания, умения, навыки, компетенции студентов социологического  факультета МГУ </vt:lpstr>
      <vt:lpstr>PowerPoint Presentation</vt:lpstr>
      <vt:lpstr>Непосредственное участие в образовательном процессе социологического факультета МГУ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Derevyagina Daria</dc:creator>
  <cp:lastModifiedBy>Borisovsky Yury</cp:lastModifiedBy>
  <cp:revision>67</cp:revision>
  <dcterms:created xsi:type="dcterms:W3CDTF">2013-10-21T06:46:19Z</dcterms:created>
  <dcterms:modified xsi:type="dcterms:W3CDTF">2013-11-19T13:41:16Z</dcterms:modified>
</cp:coreProperties>
</file>