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70" r:id="rId2"/>
  </p:sldMasterIdLst>
  <p:notesMasterIdLst>
    <p:notesMasterId r:id="rId35"/>
  </p:notesMasterIdLst>
  <p:handoutMasterIdLst>
    <p:handoutMasterId r:id="rId36"/>
  </p:handoutMasterIdLst>
  <p:sldIdLst>
    <p:sldId id="1617" r:id="rId3"/>
    <p:sldId id="1853" r:id="rId4"/>
    <p:sldId id="1919" r:id="rId5"/>
    <p:sldId id="1920" r:id="rId6"/>
    <p:sldId id="1910" r:id="rId7"/>
    <p:sldId id="1911" r:id="rId8"/>
    <p:sldId id="1903" r:id="rId9"/>
    <p:sldId id="1885" r:id="rId10"/>
    <p:sldId id="1751" r:id="rId11"/>
    <p:sldId id="1912" r:id="rId12"/>
    <p:sldId id="1913" r:id="rId13"/>
    <p:sldId id="1902" r:id="rId14"/>
    <p:sldId id="1921" r:id="rId15"/>
    <p:sldId id="1914" r:id="rId16"/>
    <p:sldId id="1915" r:id="rId17"/>
    <p:sldId id="1916" r:id="rId18"/>
    <p:sldId id="1918" r:id="rId19"/>
    <p:sldId id="1917" r:id="rId20"/>
    <p:sldId id="1890" r:id="rId21"/>
    <p:sldId id="1907" r:id="rId22"/>
    <p:sldId id="1909" r:id="rId23"/>
    <p:sldId id="1638" r:id="rId24"/>
    <p:sldId id="1924" r:id="rId25"/>
    <p:sldId id="1927" r:id="rId26"/>
    <p:sldId id="1925" r:id="rId27"/>
    <p:sldId id="1926" r:id="rId28"/>
    <p:sldId id="1923" r:id="rId29"/>
    <p:sldId id="1931" r:id="rId30"/>
    <p:sldId id="1928" r:id="rId31"/>
    <p:sldId id="1929" r:id="rId32"/>
    <p:sldId id="1735" r:id="rId33"/>
    <p:sldId id="1922" r:id="rId34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ry Levin" initials="" lastIdx="2" clrIdx="0"/>
  <p:cmAuthor id="1" name="Beth Ritch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9B1595"/>
    <a:srgbClr val="ED79E7"/>
    <a:srgbClr val="0066FF"/>
    <a:srgbClr val="FFCCCC"/>
    <a:srgbClr val="CC3300"/>
    <a:srgbClr val="3333FF"/>
    <a:srgbClr val="FFCC00"/>
    <a:srgbClr val="0099FF"/>
    <a:srgbClr val="004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20" autoAdjust="0"/>
    <p:restoredTop sz="95238" autoAdjust="0"/>
  </p:normalViewPr>
  <p:slideViewPr>
    <p:cSldViewPr snapToGrid="0">
      <p:cViewPr>
        <p:scale>
          <a:sx n="64" d="100"/>
          <a:sy n="64" d="100"/>
        </p:scale>
        <p:origin x="-2802" y="-1176"/>
      </p:cViewPr>
      <p:guideLst>
        <p:guide orient="horz" pos="1274"/>
        <p:guide orient="horz" pos="2315"/>
        <p:guide orient="horz" pos="535"/>
        <p:guide orient="horz" pos="4009"/>
        <p:guide orient="horz" pos="3557"/>
        <p:guide orient="horz" pos="3755"/>
        <p:guide orient="horz" pos="2117"/>
        <p:guide pos="4868"/>
        <p:guide pos="394"/>
        <p:guide pos="5915"/>
        <p:guide pos="3119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14" y="33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7" rIns="93094" bIns="4654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b="1">
                <a:solidFill>
                  <a:srgbClr val="003366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7" rIns="93094" bIns="4654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b="1">
                <a:solidFill>
                  <a:srgbClr val="003366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7" rIns="93094" bIns="4654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b="1">
                <a:solidFill>
                  <a:srgbClr val="003366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7" rIns="93094" bIns="4654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b="1">
                <a:solidFill>
                  <a:srgbClr val="003366"/>
                </a:solidFill>
                <a:latin typeface="Times New Roman" pitchFamily="18" charset="0"/>
              </a:defRPr>
            </a:lvl1pPr>
          </a:lstStyle>
          <a:p>
            <a:fld id="{542C0239-3A8A-4DFB-B28E-9172174F8C2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7" rIns="93094" bIns="4654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7" rIns="93094" bIns="4654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696913"/>
            <a:ext cx="5033963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7" rIns="93094" bIns="46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7" rIns="93094" bIns="4654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4" tIns="46547" rIns="93094" bIns="4654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>
                <a:latin typeface="Times New Roman" pitchFamily="18" charset="0"/>
              </a:defRPr>
            </a:lvl1pPr>
          </a:lstStyle>
          <a:p>
            <a:fld id="{683BF876-F087-4978-BDF5-A19237AB99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8A5EB-D99B-4B02-BEA4-064F8D01FF2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696913"/>
            <a:ext cx="5033962" cy="3484562"/>
          </a:xfrm>
          <a:ln/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6238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it Opener_Rect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665663" y="1125538"/>
            <a:ext cx="5240337" cy="2590800"/>
          </a:xfrm>
        </p:spPr>
        <p:txBody>
          <a:bodyPr lIns="91440" tIns="45720" rIns="91440" bIns="45720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56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5663" y="3886200"/>
            <a:ext cx="5240337" cy="2138585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6484385"/>
            <a:ext cx="9906000" cy="17946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0" y="6477342"/>
            <a:ext cx="9906000" cy="161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8" algn="l">
              <a:spcBef>
                <a:spcPct val="50000"/>
              </a:spcBef>
            </a:pPr>
            <a:r>
              <a:rPr lang="en-US" sz="1050" kern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Marina Semina    Moscow State University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32007" y="6460620"/>
            <a:ext cx="573993" cy="209372"/>
          </a:xfrm>
        </p:spPr>
        <p:txBody>
          <a:bodyPr/>
          <a:lstStyle>
            <a:lvl1pPr>
              <a:defRPr/>
            </a:lvl1pPr>
          </a:lstStyle>
          <a:p>
            <a:fld id="{A608DE11-66A2-4EC6-8115-B794895225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452" y="230737"/>
            <a:ext cx="7675548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297824" y="6477712"/>
            <a:ext cx="608176" cy="179462"/>
          </a:xfrm>
        </p:spPr>
        <p:txBody>
          <a:bodyPr/>
          <a:lstStyle>
            <a:lvl1pPr>
              <a:defRPr/>
            </a:lvl1pPr>
          </a:lstStyle>
          <a:p>
            <a:fld id="{C6CE0C69-517C-4ADA-AD77-C9CBD5F1C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1495514"/>
            <a:ext cx="2178050" cy="48454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6425" y="1504060"/>
            <a:ext cx="6384925" cy="48454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32006" y="6477712"/>
            <a:ext cx="573993" cy="170916"/>
          </a:xfrm>
        </p:spPr>
        <p:txBody>
          <a:bodyPr/>
          <a:lstStyle>
            <a:lvl1pPr>
              <a:defRPr/>
            </a:lvl1pPr>
          </a:lstStyle>
          <a:p>
            <a:fld id="{A1345540-924B-4A2E-8641-A8A8BB507F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238998" y="273465"/>
            <a:ext cx="766700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7318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152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907" y="351713"/>
            <a:ext cx="7684093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35000" y="1752600"/>
            <a:ext cx="4267200" cy="4579834"/>
          </a:xfrm>
        </p:spPr>
        <p:txBody>
          <a:bodyPr/>
          <a:lstStyle/>
          <a:p>
            <a:r>
              <a:rPr lang="ru-RU" dirty="0" smtClean="0"/>
              <a:t>Вставка клипа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4600" y="1752600"/>
            <a:ext cx="4267200" cy="4571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34500" y="6509759"/>
            <a:ext cx="571500" cy="155961"/>
          </a:xfrm>
        </p:spPr>
        <p:txBody>
          <a:bodyPr/>
          <a:lstStyle>
            <a:lvl1pPr>
              <a:defRPr/>
            </a:lvl1pPr>
          </a:lstStyle>
          <a:p>
            <a:fld id="{94B81940-6064-4DD1-B3D6-4A59024D4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160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61" y="428625"/>
            <a:ext cx="769263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35000" y="1752601"/>
            <a:ext cx="4267200" cy="4545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54600" y="1752600"/>
            <a:ext cx="4851400" cy="454565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34500" y="6481986"/>
            <a:ext cx="571500" cy="200825"/>
          </a:xfrm>
        </p:spPr>
        <p:txBody>
          <a:bodyPr/>
          <a:lstStyle>
            <a:lvl1pPr>
              <a:defRPr/>
            </a:lvl1pPr>
          </a:lstStyle>
          <a:p>
            <a:fld id="{2507E7B6-9DF0-48BE-8FA5-649CA4C1A0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334500" y="6494804"/>
            <a:ext cx="571500" cy="170916"/>
          </a:xfrm>
        </p:spPr>
        <p:txBody>
          <a:bodyPr/>
          <a:lstStyle>
            <a:lvl1pPr>
              <a:defRPr/>
            </a:lvl1pPr>
          </a:lstStyle>
          <a:p>
            <a:fld id="{32E52A4C-CFC8-491F-93F4-C22DF48489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4797468" y="-162839"/>
            <a:ext cx="5108532" cy="15782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idx="11"/>
          </p:nvPr>
        </p:nvSpPr>
        <p:spPr>
          <a:xfrm>
            <a:off x="5586608" y="838775"/>
            <a:ext cx="3732756" cy="1653904"/>
          </a:xfrm>
        </p:spPr>
        <p:txBody>
          <a:bodyPr/>
          <a:lstStyle>
            <a:lvl1pPr>
              <a:defRPr sz="4800">
                <a:solidFill>
                  <a:srgbClr val="00408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-162838"/>
            <a:ext cx="4972833" cy="6663846"/>
          </a:xfrm>
          <a:prstGeom prst="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160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60" y="428625"/>
            <a:ext cx="769263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35000" y="1752600"/>
            <a:ext cx="9271000" cy="4528559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34500" y="6469166"/>
            <a:ext cx="571500" cy="213645"/>
          </a:xfrm>
        </p:spPr>
        <p:txBody>
          <a:bodyPr/>
          <a:lstStyle>
            <a:lvl1pPr>
              <a:defRPr/>
            </a:lvl1pPr>
          </a:lstStyle>
          <a:p>
            <a:fld id="{7C74B059-AEB3-43A8-A983-5982593CD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FCFA-BEF2-4CEB-8793-8506E967A2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it Opener_Rect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665663" y="1125538"/>
            <a:ext cx="5240337" cy="2590800"/>
          </a:xfrm>
        </p:spPr>
        <p:txBody>
          <a:bodyPr lIns="91440" tIns="45720" rIns="91440" bIns="45720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56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5663" y="3886200"/>
            <a:ext cx="5240337" cy="2138585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32007" y="6460620"/>
            <a:ext cx="573993" cy="209372"/>
          </a:xfrm>
        </p:spPr>
        <p:txBody>
          <a:bodyPr/>
          <a:lstStyle>
            <a:lvl1pPr>
              <a:defRPr/>
            </a:lvl1pPr>
          </a:lstStyle>
          <a:p>
            <a:fld id="{A608DE11-66A2-4EC6-8115-B7948952257A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3825"/>
            <a:ext cx="9906000" cy="1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177" y="214980"/>
            <a:ext cx="7726823" cy="1066800"/>
          </a:xfrm>
        </p:spPr>
        <p:txBody>
          <a:bodyPr anchor="t"/>
          <a:lstStyle>
            <a:lvl1pPr>
              <a:defRPr lang="ru-RU" sz="2800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35000" y="1752601"/>
            <a:ext cx="9271000" cy="4562742"/>
          </a:xfrm>
        </p:spPr>
        <p:txBody>
          <a:bodyPr/>
          <a:lstStyle>
            <a:lvl1pPr>
              <a:defRPr lang="ru-RU" sz="1800" b="1" dirty="0" smtClean="0">
                <a:solidFill>
                  <a:srgbClr val="004080"/>
                </a:solidFill>
                <a:latin typeface="+mj-lt"/>
                <a:ea typeface="+mj-ea"/>
                <a:cs typeface="+mj-cs"/>
              </a:defRPr>
            </a:lvl1pPr>
            <a:lvl2pPr>
              <a:defRPr sz="1600">
                <a:solidFill>
                  <a:srgbClr val="004080"/>
                </a:solidFill>
              </a:defRPr>
            </a:lvl2pPr>
            <a:lvl3pPr>
              <a:defRPr lang="en-US" sz="1400" i="1" dirty="0" smtClean="0">
                <a:solidFill>
                  <a:srgbClr val="004080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rgbClr val="004080"/>
                </a:solidFill>
              </a:defRPr>
            </a:lvl4pPr>
            <a:lvl5pPr>
              <a:defRPr>
                <a:solidFill>
                  <a:srgbClr val="004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08DE11-66A2-4EC6-8115-B7948952257A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0" y="6472773"/>
            <a:ext cx="1752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cs typeface="Arial" pitchFamily="34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Arial" pitchFamily="34" charset="0"/>
              </a:rPr>
              <a:t>Virtu0z2010</a:t>
            </a:r>
            <a:endParaRPr 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0" y="6500369"/>
            <a:ext cx="9906000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kern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www.virtu0z.ru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864" y="4406900"/>
            <a:ext cx="80661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319" y="2898167"/>
            <a:ext cx="805760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3"/>
          <p:cNvSpPr txBox="1">
            <a:spLocks/>
          </p:cNvSpPr>
          <p:nvPr userDrawn="1"/>
        </p:nvSpPr>
        <p:spPr bwMode="auto">
          <a:xfrm>
            <a:off x="9332007" y="6460620"/>
            <a:ext cx="573993" cy="2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731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8DE11-66A2-4EC6-8115-B7948952257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r" defTabSz="731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3825"/>
            <a:ext cx="9906000" cy="1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177" y="214980"/>
            <a:ext cx="7726823" cy="1066800"/>
          </a:xfrm>
        </p:spPr>
        <p:txBody>
          <a:bodyPr anchor="t"/>
          <a:lstStyle>
            <a:lvl1pPr>
              <a:defRPr lang="ru-RU" sz="2800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35000" y="1752601"/>
            <a:ext cx="9271000" cy="4562742"/>
          </a:xfrm>
        </p:spPr>
        <p:txBody>
          <a:bodyPr/>
          <a:lstStyle>
            <a:lvl1pPr>
              <a:defRPr lang="ru-RU" sz="1800" b="1" dirty="0" smtClean="0">
                <a:solidFill>
                  <a:srgbClr val="004080"/>
                </a:solidFill>
                <a:latin typeface="+mj-lt"/>
                <a:ea typeface="+mj-ea"/>
                <a:cs typeface="+mj-cs"/>
              </a:defRPr>
            </a:lvl1pPr>
            <a:lvl2pPr>
              <a:defRPr sz="1600">
                <a:solidFill>
                  <a:srgbClr val="004080"/>
                </a:solidFill>
              </a:defRPr>
            </a:lvl2pPr>
            <a:lvl3pPr>
              <a:defRPr lang="en-US" sz="1400" i="1" dirty="0" smtClean="0">
                <a:solidFill>
                  <a:srgbClr val="004080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rgbClr val="004080"/>
                </a:solidFill>
              </a:defRPr>
            </a:lvl4pPr>
            <a:lvl5pPr>
              <a:defRPr>
                <a:solidFill>
                  <a:srgbClr val="004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08DE11-66A2-4EC6-8115-B794895225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3825"/>
            <a:ext cx="9906000" cy="1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23" y="214980"/>
            <a:ext cx="7718277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000" y="1752600"/>
            <a:ext cx="4267200" cy="45200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656" y="1752600"/>
            <a:ext cx="4715616" cy="4545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14916" y="6469166"/>
            <a:ext cx="591084" cy="188008"/>
          </a:xfrm>
        </p:spPr>
        <p:txBody>
          <a:bodyPr/>
          <a:lstStyle>
            <a:lvl1pPr>
              <a:defRPr/>
            </a:lvl1pPr>
          </a:lstStyle>
          <a:p>
            <a:fld id="{D69579C3-5C02-4553-B36A-20525362851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9" name="Прямоугольник 8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145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906" y="274638"/>
            <a:ext cx="7684094" cy="1143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306370" y="6452075"/>
            <a:ext cx="599630" cy="205099"/>
          </a:xfrm>
        </p:spPr>
        <p:txBody>
          <a:bodyPr/>
          <a:lstStyle>
            <a:lvl1pPr>
              <a:defRPr/>
            </a:lvl1pPr>
          </a:lstStyle>
          <a:p>
            <a:fld id="{CBEDEBDE-4135-4B2A-84AC-E8E2B8B647C2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11" name="Прямоугольник 10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it Opener_Rect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998" y="0"/>
            <a:ext cx="7667002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6" name="Прямоугольник 5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323462" y="6452076"/>
            <a:ext cx="582538" cy="213644"/>
          </a:xfrm>
        </p:spPr>
        <p:txBody>
          <a:bodyPr/>
          <a:lstStyle>
            <a:lvl1pPr>
              <a:defRPr/>
            </a:lvl1pPr>
          </a:lstStyle>
          <a:p>
            <a:fld id="{EB95C896-19C7-4ED1-ACF9-4734985B1AF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38998" y="0"/>
            <a:ext cx="7667002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5" name="Прямоугольник 4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269" y="333286"/>
            <a:ext cx="7709731" cy="905854"/>
          </a:xfrm>
        </p:spPr>
        <p:txBody>
          <a:bodyPr/>
          <a:lstStyle>
            <a:lvl1pPr algn="l">
              <a:def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318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1538243"/>
            <a:ext cx="5537200" cy="4587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7488" y="1529697"/>
            <a:ext cx="2916950" cy="4596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23462" y="6469166"/>
            <a:ext cx="582538" cy="205099"/>
          </a:xfrm>
        </p:spPr>
        <p:txBody>
          <a:bodyPr/>
          <a:lstStyle>
            <a:lvl1pPr>
              <a:defRPr/>
            </a:lvl1pPr>
          </a:lstStyle>
          <a:p>
            <a:fld id="{B7778F76-B0EB-4296-A274-6B859C2903A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1512605"/>
            <a:ext cx="5943600" cy="32149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14916" y="6486258"/>
            <a:ext cx="591084" cy="170916"/>
          </a:xfrm>
        </p:spPr>
        <p:txBody>
          <a:bodyPr/>
          <a:lstStyle>
            <a:lvl1pPr>
              <a:defRPr/>
            </a:lvl1pPr>
          </a:lstStyle>
          <a:p>
            <a:fld id="{5004FC64-6E49-4918-B778-7B0EF016D4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2238998" y="170916"/>
            <a:ext cx="766700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7318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452" y="230737"/>
            <a:ext cx="7675548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297824" y="6477712"/>
            <a:ext cx="608176" cy="179462"/>
          </a:xfrm>
        </p:spPr>
        <p:txBody>
          <a:bodyPr/>
          <a:lstStyle>
            <a:lvl1pPr>
              <a:defRPr/>
            </a:lvl1pPr>
          </a:lstStyle>
          <a:p>
            <a:fld id="{C6CE0C69-517C-4ADA-AD77-C9CBD5F1C2F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6" name="Прямоугольник 5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1495514"/>
            <a:ext cx="2178050" cy="48454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6425" y="1504060"/>
            <a:ext cx="6384925" cy="48454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32006" y="6477712"/>
            <a:ext cx="573993" cy="170916"/>
          </a:xfrm>
        </p:spPr>
        <p:txBody>
          <a:bodyPr/>
          <a:lstStyle>
            <a:lvl1pPr>
              <a:defRPr/>
            </a:lvl1pPr>
          </a:lstStyle>
          <a:p>
            <a:fld id="{A1345540-924B-4A2E-8641-A8A8BB507F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238998" y="273465"/>
            <a:ext cx="766700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7318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152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907" y="351713"/>
            <a:ext cx="7684093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35000" y="1752600"/>
            <a:ext cx="4267200" cy="4579834"/>
          </a:xfrm>
        </p:spPr>
        <p:txBody>
          <a:bodyPr/>
          <a:lstStyle/>
          <a:p>
            <a:r>
              <a:rPr lang="ru-RU" dirty="0" smtClean="0"/>
              <a:t>Вставка клипа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4600" y="1752600"/>
            <a:ext cx="4267200" cy="4571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34500" y="6509759"/>
            <a:ext cx="571500" cy="155961"/>
          </a:xfrm>
        </p:spPr>
        <p:txBody>
          <a:bodyPr/>
          <a:lstStyle>
            <a:lvl1pPr>
              <a:defRPr/>
            </a:lvl1pPr>
          </a:lstStyle>
          <a:p>
            <a:fld id="{94B81940-6064-4DD1-B3D6-4A59024D4AD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9" name="Прямоугольник 8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160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61" y="428625"/>
            <a:ext cx="769263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35000" y="1752601"/>
            <a:ext cx="4267200" cy="4545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54600" y="1752600"/>
            <a:ext cx="4851400" cy="454565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34500" y="6481986"/>
            <a:ext cx="571500" cy="200825"/>
          </a:xfrm>
        </p:spPr>
        <p:txBody>
          <a:bodyPr/>
          <a:lstStyle>
            <a:lvl1pPr>
              <a:defRPr/>
            </a:lvl1pPr>
          </a:lstStyle>
          <a:p>
            <a:fld id="{2507E7B6-9DF0-48BE-8FA5-649CA4C1A004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9" name="Прямоугольник 8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864" y="4406900"/>
            <a:ext cx="80661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319" y="2898167"/>
            <a:ext cx="805760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3"/>
          <p:cNvSpPr txBox="1">
            <a:spLocks/>
          </p:cNvSpPr>
          <p:nvPr userDrawn="1"/>
        </p:nvSpPr>
        <p:spPr bwMode="auto">
          <a:xfrm>
            <a:off x="9332007" y="6460620"/>
            <a:ext cx="573993" cy="2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731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8DE11-66A2-4EC6-8115-B7948952257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r" defTabSz="7318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6425" y="1350236"/>
            <a:ext cx="9299575" cy="49821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334500" y="6494804"/>
            <a:ext cx="571500" cy="170916"/>
          </a:xfrm>
        </p:spPr>
        <p:txBody>
          <a:bodyPr/>
          <a:lstStyle>
            <a:lvl1pPr>
              <a:defRPr/>
            </a:lvl1pPr>
          </a:lstStyle>
          <a:p>
            <a:fld id="{32E52A4C-CFC8-491F-93F4-C22DF48489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idx="11"/>
          </p:nvPr>
        </p:nvSpPr>
        <p:spPr>
          <a:xfrm>
            <a:off x="2238998" y="162370"/>
            <a:ext cx="7667002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160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360" y="428625"/>
            <a:ext cx="769263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35000" y="1752600"/>
            <a:ext cx="9271000" cy="4528559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34500" y="6469166"/>
            <a:ext cx="571500" cy="213645"/>
          </a:xfrm>
        </p:spPr>
        <p:txBody>
          <a:bodyPr/>
          <a:lstStyle>
            <a:lvl1pPr>
              <a:defRPr/>
            </a:lvl1pPr>
          </a:lstStyle>
          <a:p>
            <a:fld id="{7C74B059-AEB3-43A8-A983-5982593CD5F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3825"/>
            <a:ext cx="9906000" cy="1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23" y="214980"/>
            <a:ext cx="7718277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000" y="1752600"/>
            <a:ext cx="4267200" cy="45200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656" y="1752600"/>
            <a:ext cx="4715616" cy="4545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14916" y="6469166"/>
            <a:ext cx="591084" cy="188008"/>
          </a:xfrm>
        </p:spPr>
        <p:txBody>
          <a:bodyPr/>
          <a:lstStyle>
            <a:lvl1pPr>
              <a:defRPr/>
            </a:lvl1pPr>
          </a:lstStyle>
          <a:p>
            <a:fld id="{D69579C3-5C02-4553-B36A-205253628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145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906" y="274638"/>
            <a:ext cx="7684094" cy="1143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9306370" y="6452075"/>
            <a:ext cx="599630" cy="205099"/>
          </a:xfrm>
        </p:spPr>
        <p:txBody>
          <a:bodyPr/>
          <a:lstStyle>
            <a:lvl1pPr>
              <a:defRPr/>
            </a:lvl1pPr>
          </a:lstStyle>
          <a:p>
            <a:fld id="{CBEDEBDE-4135-4B2A-84AC-E8E2B8B647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it Opener_Rect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998" y="0"/>
            <a:ext cx="7667002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6438899"/>
            <a:ext cx="9906000" cy="253916"/>
            <a:chOff x="0" y="6438899"/>
            <a:chExt cx="9906000" cy="253916"/>
          </a:xfrm>
        </p:grpSpPr>
        <p:sp>
          <p:nvSpPr>
            <p:cNvPr id="6" name="Прямоугольник 5"/>
            <p:cNvSpPr/>
            <p:nvPr userDrawn="1"/>
          </p:nvSpPr>
          <p:spPr bwMode="auto">
            <a:xfrm>
              <a:off x="0" y="6484385"/>
              <a:ext cx="9906000" cy="1794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0" y="6438899"/>
              <a:ext cx="93630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8" algn="l">
                <a:spcBef>
                  <a:spcPct val="50000"/>
                </a:spcBef>
              </a:pPr>
              <a:r>
                <a:rPr lang="en-US" sz="1050" kern="1200" dirty="0" smtClean="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Marina Semina    Moscow State University</a:t>
              </a:r>
            </a:p>
          </p:txBody>
        </p:sp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323462" y="6452076"/>
            <a:ext cx="582538" cy="213644"/>
          </a:xfrm>
        </p:spPr>
        <p:txBody>
          <a:bodyPr/>
          <a:lstStyle>
            <a:lvl1pPr>
              <a:defRPr/>
            </a:lvl1pPr>
          </a:lstStyle>
          <a:p>
            <a:fld id="{EB95C896-19C7-4ED1-ACF9-4734985B1AF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38998" y="0"/>
            <a:ext cx="7667002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269" y="333286"/>
            <a:ext cx="7709731" cy="905854"/>
          </a:xfrm>
        </p:spPr>
        <p:txBody>
          <a:bodyPr/>
          <a:lstStyle>
            <a:lvl1pPr algn="l">
              <a:def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318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1538243"/>
            <a:ext cx="5537200" cy="4587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7488" y="1529697"/>
            <a:ext cx="2916950" cy="4596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23462" y="6469166"/>
            <a:ext cx="582538" cy="205099"/>
          </a:xfrm>
        </p:spPr>
        <p:txBody>
          <a:bodyPr/>
          <a:lstStyle>
            <a:lvl1pPr>
              <a:defRPr/>
            </a:lvl1pPr>
          </a:lstStyle>
          <a:p>
            <a:fld id="{B7778F76-B0EB-4296-A274-6B859C290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1512605"/>
            <a:ext cx="5943600" cy="32149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314916" y="6486258"/>
            <a:ext cx="591084" cy="170916"/>
          </a:xfrm>
        </p:spPr>
        <p:txBody>
          <a:bodyPr/>
          <a:lstStyle>
            <a:lvl1pPr>
              <a:defRPr/>
            </a:lvl1pPr>
          </a:lstStyle>
          <a:p>
            <a:fld id="{5004FC64-6E49-4918-B778-7B0EF016D4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2238998" y="170916"/>
            <a:ext cx="766700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7318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auto">
          <a:xfrm>
            <a:off x="0" y="6484385"/>
            <a:ext cx="9906000" cy="17946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752600"/>
            <a:ext cx="9271000" cy="452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-153825"/>
            <a:ext cx="9906000" cy="1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87724" y="257709"/>
            <a:ext cx="771827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4346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2007" y="6460620"/>
            <a:ext cx="573993" cy="2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t" anchorCtr="0" compatLnSpc="1">
            <a:prstTxWarp prst="textNoShape">
              <a:avLst/>
            </a:prstTxWarp>
          </a:bodyPr>
          <a:lstStyle>
            <a:lvl1pPr algn="r" defTabSz="731838">
              <a:defRPr sz="1100">
                <a:solidFill>
                  <a:schemeClr val="bg1"/>
                </a:solidFill>
              </a:defRPr>
            </a:lvl1pPr>
          </a:lstStyle>
          <a:p>
            <a:fld id="{58832A30-78FB-4E0B-9785-2A42F4947FD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457950"/>
            <a:ext cx="78771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l">
              <a:spcBef>
                <a:spcPct val="50000"/>
              </a:spcBef>
            </a:pPr>
            <a:r>
              <a:rPr lang="en-US" sz="1050" kern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Marina Semina    Moscow State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86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31838" rtl="0" eaLnBrk="1" fontAlgn="base" hangingPunct="1">
        <a:spcBef>
          <a:spcPct val="20000"/>
        </a:spcBef>
        <a:spcAft>
          <a:spcPct val="0"/>
        </a:spcAft>
        <a:defRPr sz="2800" b="1">
          <a:solidFill>
            <a:schemeClr val="accent3"/>
          </a:solidFill>
          <a:latin typeface="+mj-lt"/>
          <a:ea typeface="+mj-ea"/>
          <a:cs typeface="+mj-cs"/>
        </a:defRPr>
      </a:lvl1pPr>
      <a:lvl2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41300" indent="-241300" algn="l" defTabSz="731838" rtl="0" eaLnBrk="1" fontAlgn="base" hangingPunct="1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§"/>
        <a:tabLst>
          <a:tab pos="1795463" algn="l"/>
        </a:tabLst>
        <a:defRPr lang="en-US" sz="1600" dirty="0" smtClean="0">
          <a:solidFill>
            <a:srgbClr val="004080"/>
          </a:solidFill>
          <a:latin typeface="+mj-lt"/>
          <a:ea typeface="+mj-ea"/>
          <a:cs typeface="+mj-cs"/>
        </a:defRPr>
      </a:lvl1pPr>
      <a:lvl2pPr marL="525463" indent="-18891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Font typeface="Wingdings" pitchFamily="2" charset="2"/>
        <a:buChar char="ü"/>
        <a:tabLst>
          <a:tab pos="1795463" algn="l"/>
        </a:tabLst>
        <a:defRPr lang="en-US" sz="1400" dirty="0" smtClean="0">
          <a:solidFill>
            <a:srgbClr val="004080"/>
          </a:solidFill>
          <a:latin typeface="+mj-lt"/>
          <a:ea typeface="+mj-ea"/>
          <a:cs typeface="+mj-cs"/>
        </a:defRPr>
      </a:lvl2pPr>
      <a:lvl3pPr marL="808038" indent="-18891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FontTx/>
        <a:buBlip>
          <a:blip r:embed="rId19"/>
        </a:buBlip>
        <a:tabLst>
          <a:tab pos="1795463" algn="l"/>
        </a:tabLst>
        <a:defRPr lang="en-US" sz="1200" i="1" dirty="0" smtClean="0">
          <a:solidFill>
            <a:srgbClr val="004080"/>
          </a:solidFill>
          <a:latin typeface="+mj-lt"/>
          <a:ea typeface="+mj-ea"/>
          <a:cs typeface="+mj-cs"/>
        </a:defRPr>
      </a:lvl3pPr>
      <a:lvl4pPr marL="1092200" indent="-18891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 lang="en-US" sz="1200" dirty="0" smtClean="0">
          <a:solidFill>
            <a:srgbClr val="004080"/>
          </a:solidFill>
          <a:latin typeface="+mj-lt"/>
          <a:ea typeface="+mj-ea"/>
          <a:cs typeface="+mj-cs"/>
        </a:defRPr>
      </a:lvl4pPr>
      <a:lvl5pPr marL="1376363" indent="-16986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 lang="en-US" sz="1200" dirty="0" smtClean="0">
          <a:solidFill>
            <a:srgbClr val="004080"/>
          </a:solidFill>
          <a:latin typeface="+mj-lt"/>
          <a:ea typeface="+mj-ea"/>
          <a:cs typeface="+mj-cs"/>
        </a:defRPr>
      </a:lvl5pPr>
      <a:lvl6pPr marL="1833563" indent="-16986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90763" indent="-16986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47963" indent="-16986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5163" indent="-16986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752600"/>
            <a:ext cx="9271000" cy="452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434630" name="Text Box 6"/>
          <p:cNvSpPr txBox="1">
            <a:spLocks noChangeArrowheads="1"/>
          </p:cNvSpPr>
          <p:nvPr/>
        </p:nvSpPr>
        <p:spPr bwMode="auto">
          <a:xfrm>
            <a:off x="0" y="6464226"/>
            <a:ext cx="1752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cs typeface="Arial" pitchFamily="34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cs typeface="Arial" pitchFamily="34" charset="0"/>
              </a:rPr>
              <a:t>Virtu0z2010</a:t>
            </a:r>
            <a:endParaRPr 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153825"/>
            <a:ext cx="9906000" cy="15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87724" y="257709"/>
            <a:ext cx="771827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4346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2007" y="6460620"/>
            <a:ext cx="573993" cy="2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t" anchorCtr="0" compatLnSpc="1">
            <a:prstTxWarp prst="textNoShape">
              <a:avLst/>
            </a:prstTxWarp>
          </a:bodyPr>
          <a:lstStyle>
            <a:lvl1pPr algn="r" defTabSz="731838">
              <a:defRPr sz="1100">
                <a:solidFill>
                  <a:schemeClr val="bg1"/>
                </a:solidFill>
              </a:defRPr>
            </a:lvl1pPr>
          </a:lstStyle>
          <a:p>
            <a:fld id="{58832A30-78FB-4E0B-9785-2A42F4947FD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0" y="6508914"/>
            <a:ext cx="9906000" cy="161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" kern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www.virt0z.ru</a:t>
            </a:r>
          </a:p>
        </p:txBody>
      </p:sp>
      <p:sp>
        <p:nvSpPr>
          <p:cNvPr id="1434635" name="Text Box 11"/>
          <p:cNvSpPr txBox="1">
            <a:spLocks noChangeArrowheads="1"/>
          </p:cNvSpPr>
          <p:nvPr/>
        </p:nvSpPr>
        <p:spPr bwMode="auto">
          <a:xfrm>
            <a:off x="0" y="6508914"/>
            <a:ext cx="9906000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kern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www.virtu0z.r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31838" rtl="0" eaLnBrk="1" fontAlgn="base" hangingPunct="1">
        <a:spcBef>
          <a:spcPct val="20000"/>
        </a:spcBef>
        <a:spcAft>
          <a:spcPct val="0"/>
        </a:spcAft>
        <a:defRPr sz="2800" b="1">
          <a:solidFill>
            <a:schemeClr val="accent3"/>
          </a:solidFill>
          <a:latin typeface="+mj-lt"/>
          <a:ea typeface="+mj-ea"/>
          <a:cs typeface="+mj-cs"/>
        </a:defRPr>
      </a:lvl1pPr>
      <a:lvl2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41300" indent="-241300" algn="l" defTabSz="731838" rtl="0" eaLnBrk="1" fontAlgn="base" hangingPunct="1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§"/>
        <a:tabLst>
          <a:tab pos="1795463" algn="l"/>
        </a:tabLst>
        <a:defRPr lang="en-US" sz="1600" dirty="0" smtClean="0">
          <a:solidFill>
            <a:srgbClr val="004080"/>
          </a:solidFill>
          <a:latin typeface="+mj-lt"/>
          <a:ea typeface="+mj-ea"/>
          <a:cs typeface="+mj-cs"/>
        </a:defRPr>
      </a:lvl1pPr>
      <a:lvl2pPr marL="525463" indent="-18891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Font typeface="Wingdings" pitchFamily="2" charset="2"/>
        <a:buChar char="ü"/>
        <a:tabLst>
          <a:tab pos="1795463" algn="l"/>
        </a:tabLst>
        <a:defRPr lang="en-US" sz="1400" dirty="0" smtClean="0">
          <a:solidFill>
            <a:srgbClr val="004080"/>
          </a:solidFill>
          <a:latin typeface="+mj-lt"/>
          <a:ea typeface="+mj-ea"/>
          <a:cs typeface="+mj-cs"/>
        </a:defRPr>
      </a:lvl2pPr>
      <a:lvl3pPr marL="808038" indent="-18891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FontTx/>
        <a:buBlip>
          <a:blip r:embed="rId18"/>
        </a:buBlip>
        <a:tabLst>
          <a:tab pos="1795463" algn="l"/>
        </a:tabLst>
        <a:defRPr lang="en-US" sz="1200" i="1" dirty="0" smtClean="0">
          <a:solidFill>
            <a:srgbClr val="004080"/>
          </a:solidFill>
          <a:latin typeface="+mj-lt"/>
          <a:ea typeface="+mj-ea"/>
          <a:cs typeface="+mj-cs"/>
        </a:defRPr>
      </a:lvl3pPr>
      <a:lvl4pPr marL="1092200" indent="-18891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 lang="en-US" sz="1200" dirty="0" smtClean="0">
          <a:solidFill>
            <a:srgbClr val="004080"/>
          </a:solidFill>
          <a:latin typeface="+mj-lt"/>
          <a:ea typeface="+mj-ea"/>
          <a:cs typeface="+mj-cs"/>
        </a:defRPr>
      </a:lvl4pPr>
      <a:lvl5pPr marL="1376363" indent="-16986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 lang="en-US" sz="1200" dirty="0" smtClean="0">
          <a:solidFill>
            <a:srgbClr val="004080"/>
          </a:solidFill>
          <a:latin typeface="+mj-lt"/>
          <a:ea typeface="+mj-ea"/>
          <a:cs typeface="+mj-cs"/>
        </a:defRPr>
      </a:lvl5pPr>
      <a:lvl6pPr marL="1833563" indent="-16986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90763" indent="-16986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47963" indent="-16986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5163" indent="-169863" algn="l" defTabSz="731838" rtl="0" eaLnBrk="1" fontAlgn="base" hangingPunct="1">
        <a:spcBef>
          <a:spcPct val="20000"/>
        </a:spcBef>
        <a:spcAft>
          <a:spcPct val="0"/>
        </a:spcAft>
        <a:buClr>
          <a:srgbClr val="003256"/>
        </a:buClr>
        <a:buChar char="-"/>
        <a:tabLst>
          <a:tab pos="17954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2286" y="348343"/>
            <a:ext cx="1763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6596743" y="1502229"/>
            <a:ext cx="117565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Прямоугольник 10"/>
          <p:cNvSpPr/>
          <p:nvPr/>
        </p:nvSpPr>
        <p:spPr bwMode="auto">
          <a:xfrm>
            <a:off x="2721429" y="0"/>
            <a:ext cx="6063342" cy="6858000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 descr="http://msu.mnc.ru/foto-mgu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326571"/>
            <a:ext cx="4193629" cy="311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325774" y="3858424"/>
            <a:ext cx="5344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Марина Семина</a:t>
            </a:r>
            <a:endParaRPr lang="en-US" sz="16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Опыт  преподавания качественной социологии на социологическом факультете МГУ им. М.В. Ломоносова.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901525" y="735349"/>
            <a:ext cx="2859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Семина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(Ph.D.)</a:t>
            </a:r>
            <a:endParaRPr lang="de-D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Доцент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государственный университет им М.В.Ломоносова</a:t>
            </a:r>
            <a:endParaRPr lang="de-D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Критерии оценки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Критерии </a:t>
            </a:r>
            <a:r>
              <a:rPr/>
              <a:t>оценки знаний, навыков</a:t>
            </a:r>
            <a:endParaRPr sz="2400" i="1"/>
          </a:p>
          <a:p>
            <a:r>
              <a:rPr u="sng" smtClean="0"/>
              <a:t>Текущий </a:t>
            </a:r>
            <a:r>
              <a:rPr u="sng"/>
              <a:t>контроль </a:t>
            </a:r>
            <a:r>
              <a:rPr/>
              <a:t>предусматривает  выполнение </a:t>
            </a:r>
            <a:r>
              <a:rPr smtClean="0"/>
              <a:t>домашних  заданий: </a:t>
            </a:r>
            <a:r>
              <a:rPr lang="en-US" dirty="0"/>
              <a:t>c</a:t>
            </a:r>
            <a:r>
              <a:rPr/>
              <a:t>оздание гайда-интервью, </a:t>
            </a:r>
            <a:r>
              <a:rPr smtClean="0"/>
              <a:t>проведение интервью </a:t>
            </a:r>
            <a:r>
              <a:rPr/>
              <a:t>по утвержденной теме. </a:t>
            </a:r>
          </a:p>
          <a:p>
            <a:pPr lvl="1"/>
            <a:r>
              <a:rPr smtClean="0"/>
              <a:t>Цель </a:t>
            </a:r>
            <a:r>
              <a:rPr/>
              <a:t>работы: </a:t>
            </a:r>
            <a:r>
              <a:rPr b="0"/>
              <a:t>приобретение навыков написания гайда интервью и интервьюирования.</a:t>
            </a:r>
            <a:endParaRPr sz="1400" i="1"/>
          </a:p>
          <a:p>
            <a:pPr lvl="1"/>
            <a:r>
              <a:rPr/>
              <a:t>Примерный объем гайда интервью на 40 </a:t>
            </a:r>
            <a:r>
              <a:rPr lang="ru-RU" dirty="0" smtClean="0"/>
              <a:t>–</a:t>
            </a:r>
            <a:r>
              <a:rPr smtClean="0"/>
              <a:t> 45 минут</a:t>
            </a:r>
            <a:r>
              <a:rPr/>
              <a:t>.</a:t>
            </a:r>
            <a:endParaRPr sz="1400"/>
          </a:p>
          <a:p>
            <a:pPr lvl="1"/>
            <a:r>
              <a:rPr/>
              <a:t>Результат: Транскрипт интервью (не менее 10 страниц). </a:t>
            </a:r>
            <a:endParaRPr sz="1400"/>
          </a:p>
          <a:p>
            <a:pPr lvl="1"/>
            <a:r>
              <a:rPr smtClean="0"/>
              <a:t>При </a:t>
            </a:r>
            <a:r>
              <a:rPr/>
              <a:t>оценке выполнения домашнего задания учитываются:</a:t>
            </a:r>
          </a:p>
          <a:p>
            <a:pPr lvl="2"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1600" dirty="0"/>
              <a:t>Вывод респондента на </a:t>
            </a:r>
            <a:r>
              <a:rPr lang="ru-RU" sz="1600" dirty="0" err="1"/>
              <a:t>нарратив</a:t>
            </a:r>
            <a:r>
              <a:rPr lang="ru-RU" sz="1600" dirty="0"/>
              <a:t> (отход от проведения интервью в стиле вопрос-ответ, и переход к интервью, когда респондент говорит большую часть интервью),  получение описания примеров неформальных практик </a:t>
            </a:r>
          </a:p>
          <a:p>
            <a:pPr lvl="2">
              <a:lnSpc>
                <a:spcPct val="150000"/>
              </a:lnSpc>
            </a:pPr>
            <a:r>
              <a:rPr lang="ru-RU" sz="1600" dirty="0" err="1"/>
              <a:t>Транскрипт</a:t>
            </a:r>
            <a:r>
              <a:rPr lang="ru-RU" sz="1600" dirty="0"/>
              <a:t>, включая стандартизацию </a:t>
            </a:r>
          </a:p>
          <a:p>
            <a:endParaRPr sz="280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Требования к транскрипту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000" y="1722621"/>
            <a:ext cx="9271000" cy="4753130"/>
          </a:xfrm>
        </p:spPr>
        <p:txBody>
          <a:bodyPr/>
          <a:lstStyle/>
          <a:p>
            <a:r>
              <a:rPr sz="1400"/>
              <a:t>Требования к транскрипту интервью (Шаблон оформления транскрипта и формализация прилагается). </a:t>
            </a:r>
          </a:p>
          <a:p>
            <a:pPr lvl="0"/>
            <a:r>
              <a:rPr sz="1400"/>
              <a:t>Единый стандарт оформления</a:t>
            </a:r>
          </a:p>
          <a:p>
            <a:pPr lvl="1"/>
            <a:r>
              <a:rPr lang="ru-RU" sz="1400" dirty="0" smtClean="0"/>
              <a:t>В формате </a:t>
            </a:r>
            <a:r>
              <a:rPr sz="1400" smtClean="0"/>
              <a:t>Word Times New Roman</a:t>
            </a:r>
            <a:r>
              <a:rPr lang="ru-RU" sz="1400" dirty="0" smtClean="0"/>
              <a:t> 12 шрифт (</a:t>
            </a:r>
            <a:r>
              <a:rPr lang="ru-RU" sz="1400" dirty="0" err="1" smtClean="0"/>
              <a:t>Транскрипты</a:t>
            </a:r>
            <a:r>
              <a:rPr lang="ru-RU" sz="1400" dirty="0" smtClean="0"/>
              <a:t> в </a:t>
            </a:r>
            <a:r>
              <a:rPr sz="1400" smtClean="0"/>
              <a:t>txt</a:t>
            </a:r>
            <a:r>
              <a:rPr lang="ru-RU" sz="1400" dirty="0" smtClean="0"/>
              <a:t> формате, </a:t>
            </a:r>
            <a:r>
              <a:rPr sz="1400" smtClean="0"/>
              <a:t>pdf</a:t>
            </a:r>
            <a:r>
              <a:rPr lang="ru-RU" sz="1400" dirty="0" smtClean="0"/>
              <a:t>, </a:t>
            </a:r>
            <a:r>
              <a:rPr sz="1400" smtClean="0"/>
              <a:t>ppt</a:t>
            </a:r>
            <a:r>
              <a:rPr lang="ru-RU" sz="1400" dirty="0" smtClean="0"/>
              <a:t> и  других форматах не допускаются). </a:t>
            </a:r>
          </a:p>
          <a:p>
            <a:pPr lvl="1"/>
            <a:r>
              <a:rPr lang="ru-RU" sz="1400" dirty="0" smtClean="0"/>
              <a:t>Интервал: 1.0</a:t>
            </a:r>
          </a:p>
          <a:p>
            <a:pPr lvl="1"/>
            <a:r>
              <a:rPr lang="ru-RU" sz="1400" dirty="0" smtClean="0"/>
              <a:t>Должен быть соблюден шаблон оформления интервьюера и респондента</a:t>
            </a:r>
          </a:p>
          <a:p>
            <a:pPr lvl="0"/>
            <a:r>
              <a:rPr sz="1400"/>
              <a:t>Формализация: Транскрипт должен содержать:</a:t>
            </a:r>
          </a:p>
          <a:p>
            <a:pPr lvl="1"/>
            <a:r>
              <a:rPr lang="ru-RU" sz="1400" dirty="0" smtClean="0"/>
              <a:t>Время проведения интервью (не менее 40 мин), что эквивалентно приблизительно 10 страницам текста.</a:t>
            </a:r>
          </a:p>
          <a:p>
            <a:pPr lvl="1"/>
            <a:r>
              <a:rPr lang="ru-RU" sz="1400" dirty="0" smtClean="0"/>
              <a:t>Тип интервью: лицом к лицу, по </a:t>
            </a:r>
            <a:r>
              <a:rPr lang="ru-RU" sz="1400" dirty="0" err="1" smtClean="0"/>
              <a:t>скайпу</a:t>
            </a:r>
            <a:r>
              <a:rPr lang="ru-RU" sz="1400" dirty="0" smtClean="0"/>
              <a:t>, </a:t>
            </a:r>
            <a:r>
              <a:rPr lang="ru-RU" sz="1400" dirty="0" err="1" smtClean="0"/>
              <a:t>по</a:t>
            </a:r>
            <a:r>
              <a:rPr lang="ru-RU" sz="1400" dirty="0" smtClean="0"/>
              <a:t> телефону, через </a:t>
            </a:r>
            <a:r>
              <a:rPr lang="ru-RU" sz="1400" dirty="0" err="1" smtClean="0"/>
              <a:t>веб</a:t>
            </a:r>
            <a:r>
              <a:rPr lang="ru-RU" sz="1400" dirty="0" smtClean="0"/>
              <a:t> коммуникацию  (</a:t>
            </a:r>
            <a:r>
              <a:rPr lang="ru-RU" sz="1400" dirty="0" err="1" smtClean="0"/>
              <a:t>веб</a:t>
            </a:r>
            <a:r>
              <a:rPr lang="ru-RU" sz="1400" dirty="0" smtClean="0"/>
              <a:t> </a:t>
            </a:r>
            <a:r>
              <a:rPr lang="ru-RU" sz="1400" dirty="0" err="1" smtClean="0"/>
              <a:t>стрим</a:t>
            </a:r>
            <a:r>
              <a:rPr lang="ru-RU" sz="1400" dirty="0" smtClean="0"/>
              <a:t>) и т.п.</a:t>
            </a:r>
          </a:p>
          <a:p>
            <a:pPr lvl="1"/>
            <a:r>
              <a:rPr lang="ru-RU" sz="1400" dirty="0" smtClean="0"/>
              <a:t>Идентификационные данные по интервьюеру</a:t>
            </a:r>
          </a:p>
          <a:p>
            <a:pPr lvl="1"/>
            <a:r>
              <a:rPr lang="ru-RU" sz="1400" dirty="0" smtClean="0"/>
              <a:t>Идентификационные данные по респонденту: </a:t>
            </a:r>
          </a:p>
          <a:p>
            <a:pPr lvl="1"/>
            <a:r>
              <a:rPr lang="ru-RU" sz="1400" dirty="0" smtClean="0"/>
              <a:t>Имя (Возможен НИК)</a:t>
            </a:r>
          </a:p>
          <a:p>
            <a:pPr lvl="1"/>
            <a:r>
              <a:rPr lang="ru-RU" sz="1400" dirty="0" smtClean="0"/>
              <a:t>Пол</a:t>
            </a:r>
          </a:p>
          <a:p>
            <a:pPr lvl="1"/>
            <a:r>
              <a:rPr lang="ru-RU" sz="1400" dirty="0" smtClean="0"/>
              <a:t>Возраст</a:t>
            </a:r>
          </a:p>
          <a:p>
            <a:pPr lvl="1"/>
            <a:r>
              <a:rPr lang="ru-RU" sz="1400" dirty="0" smtClean="0"/>
              <a:t>Компания (Возможно вымышленное, однако должна быть прописана сфера деятельности компании)</a:t>
            </a:r>
          </a:p>
          <a:p>
            <a:pPr lvl="1"/>
            <a:r>
              <a:rPr lang="ru-RU" sz="1400" dirty="0" smtClean="0"/>
              <a:t>Стаж работы в компании</a:t>
            </a:r>
          </a:p>
          <a:p>
            <a:pPr lvl="1"/>
            <a:r>
              <a:rPr lang="ru-RU" sz="1400" dirty="0" smtClean="0"/>
              <a:t>Должность </a:t>
            </a:r>
            <a:r>
              <a:rPr lang="ru-RU" sz="1400" dirty="0" smtClean="0"/>
              <a:t>респондента</a:t>
            </a:r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Требования к оформлению интервью (Формализация)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35725" y="1523998"/>
          <a:ext cx="8618481" cy="4845922"/>
        </p:xfrm>
        <a:graphic>
          <a:graphicData uri="http://schemas.openxmlformats.org/drawingml/2006/table">
            <a:tbl>
              <a:tblPr/>
              <a:tblGrid>
                <a:gridCol w="1929132"/>
                <a:gridCol w="3345583"/>
                <a:gridCol w="1414634"/>
                <a:gridCol w="1929132"/>
              </a:tblGrid>
              <a:tr h="3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Дата проведения интервью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Город: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Продолжительность интервью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ФИО интервьюера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18/09/2013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49 мин.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Семина М.В.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Тип интервью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(Личное, телефонное по </a:t>
                      </a:r>
                      <a:r>
                        <a:rPr lang="ru-RU" sz="1200" b="1" dirty="0" err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скайпу</a:t>
                      </a: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Имя респондента/ Возможен Ник: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Пол: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Возраст: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Должность: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5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Место работы (Имя организации (фирмы), возможно вымышленное название)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Сфера деятельности организации (фирмы/ ИП).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Вид собственности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Стаж работы общий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Стаж работы в этой организации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Количество работающих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Количество человек в подчинении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5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Должностные обязанности, Сфера ответственности (за что несет ответственность).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Вторичная занятость: есть</a:t>
                      </a:r>
                      <a:r>
                        <a:rPr lang="en-US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/</a:t>
                      </a: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Образование (Название института), специальность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Доход (в месяц)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Семейное положение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Наличие детей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408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-150607"/>
            <a:ext cx="9905998" cy="17750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319" y="2898167"/>
            <a:ext cx="4339354" cy="1500187"/>
          </a:xfrm>
        </p:spPr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asd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748118" y="-161365"/>
            <a:ext cx="5185186" cy="6645536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377798" y="1334813"/>
            <a:ext cx="893844" cy="48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/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К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О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Н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Т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Р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О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Л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err="1" smtClean="0">
                <a:solidFill>
                  <a:srgbClr val="004080"/>
                </a:solidFill>
              </a:rPr>
              <a:t>ь</a:t>
            </a:r>
            <a:endParaRPr lang="en-US" sz="3200" b="1" cap="all" dirty="0" smtClean="0">
              <a:solidFill>
                <a:srgbClr val="004080"/>
              </a:solidFill>
            </a:endParaRP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1" cap="all" dirty="0" smtClean="0">
              <a:solidFill>
                <a:srgbClr val="004080"/>
              </a:solidFill>
            </a:endParaRP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1" cap="all" dirty="0" smtClean="0">
              <a:solidFill>
                <a:srgbClr val="004080"/>
              </a:solidFill>
            </a:endParaRP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000" b="1" cap="all" dirty="0">
              <a:solidFill>
                <a:srgbClr val="004080"/>
              </a:solidFill>
            </a:endParaRPr>
          </a:p>
        </p:txBody>
      </p:sp>
      <p:pic>
        <p:nvPicPr>
          <p:cNvPr id="28673" name="Picture 1" descr="G:\myfirm\virtuoz\Staff\Final\компания\обложк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829" y="781050"/>
            <a:ext cx="4755084" cy="446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35669" y="5591504"/>
            <a:ext cx="239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Итоговый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Итоговый контроль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u="sng"/>
              <a:t>Итоговый контроль</a:t>
            </a:r>
            <a:r>
              <a:rPr/>
              <a:t> предусматривает </a:t>
            </a:r>
            <a:r>
              <a:rPr u="sng"/>
              <a:t>внеаудиторное написание зачетной </a:t>
            </a:r>
            <a:r>
              <a:rPr/>
              <a:t>работы - эссе по проведенному исследованию с использованием методов триангуляции  (триангуляции методов, исследовательской триангуляции, триангуляции  данных) и исследовательской рефлексии (не менее (4 тыс. слов)</a:t>
            </a:r>
          </a:p>
          <a:p>
            <a:pPr>
              <a:buNone/>
            </a:pPr>
            <a:endParaRPr/>
          </a:p>
          <a:p>
            <a:pPr lvl="1"/>
            <a:r>
              <a:rPr/>
              <a:t>Цель работы -</a:t>
            </a:r>
            <a:r>
              <a:rPr i="1"/>
              <a:t>  </a:t>
            </a:r>
            <a:r>
              <a:rPr b="0"/>
              <a:t>сформировать навыки построения анализа на  качественных данных.</a:t>
            </a:r>
            <a:endParaRPr i="1"/>
          </a:p>
          <a:p>
            <a:pPr lvl="1"/>
            <a:r>
              <a:rPr/>
              <a:t>Структура работы</a:t>
            </a:r>
            <a:endParaRPr i="1"/>
          </a:p>
          <a:p>
            <a:pPr lvl="1"/>
            <a:r>
              <a:rPr/>
              <a:t>Описание методологии исследования</a:t>
            </a:r>
          </a:p>
          <a:p>
            <a:pPr lvl="1"/>
            <a:r>
              <a:rPr/>
              <a:t>Проблема/ противоречие, на описание которой  было направлено исследование</a:t>
            </a:r>
          </a:p>
          <a:p>
            <a:pPr lvl="1"/>
            <a:r>
              <a:rPr/>
              <a:t>Результаты исследования, включая данные исследования.</a:t>
            </a:r>
          </a:p>
          <a:p>
            <a:pPr lvl="1"/>
            <a:r>
              <a:rPr/>
              <a:t>Собственные размышления (рефлексия)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Требования к написанию эссе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784" y="1752600"/>
            <a:ext cx="9576216" cy="4798101"/>
          </a:xfrm>
        </p:spPr>
        <p:txBody>
          <a:bodyPr/>
          <a:lstStyle/>
          <a:p>
            <a:pPr lvl="0"/>
            <a:r>
              <a:rPr sz="1400"/>
              <a:t>Тема эссе должна соответствовать общей  теме, которая </a:t>
            </a:r>
            <a:r>
              <a:rPr sz="1400" smtClean="0"/>
              <a:t> выбирается каждый  семестр.</a:t>
            </a:r>
            <a:r>
              <a:rPr sz="1400" i="1" smtClean="0"/>
              <a:t>.</a:t>
            </a:r>
            <a:r>
              <a:rPr sz="1400" smtClean="0"/>
              <a:t> </a:t>
            </a:r>
            <a:endParaRPr sz="1400"/>
          </a:p>
          <a:p>
            <a:pPr lvl="0"/>
            <a:r>
              <a:rPr sz="1400" smtClean="0"/>
              <a:t>Надо </a:t>
            </a:r>
            <a:r>
              <a:rPr sz="1400"/>
              <a:t>помнить, что </a:t>
            </a:r>
            <a:r>
              <a:rPr sz="1400" smtClean="0"/>
              <a:t>эссе </a:t>
            </a:r>
            <a:r>
              <a:rPr sz="1400"/>
              <a:t>– это не реферат, а собственные мысли студента по проведенному исследованию, </a:t>
            </a:r>
            <a:r>
              <a:rPr sz="1400" u="sng"/>
              <a:t>базирующиеся, с одной сторон</a:t>
            </a:r>
            <a:r>
              <a:rPr sz="1400"/>
              <a:t>ы, на проработке данной темы в литературе, с другой стороны</a:t>
            </a:r>
            <a:r>
              <a:rPr sz="1400" u="sng"/>
              <a:t>, на проведенном своими силами исследов</a:t>
            </a:r>
            <a:r>
              <a:rPr sz="1400"/>
              <a:t>ании. Поэтому он/она должны показать не только знание литературы, но и представить результаты собственных изысканий  и дать свою оценку выявленным процессам и явлениям.  Задача студента показать </a:t>
            </a:r>
            <a:r>
              <a:rPr sz="1400" i="1"/>
              <a:t>собственные мысли по выбранной теме.</a:t>
            </a:r>
            <a:r>
              <a:rPr sz="1400"/>
              <a:t> </a:t>
            </a:r>
          </a:p>
          <a:p>
            <a:pPr lvl="0"/>
            <a:r>
              <a:rPr sz="1400"/>
              <a:t>Эссе – это квалификационная работа по оценке освоения  студентами качественных методов и возможности работы в команде, поэтому содержание эссе </a:t>
            </a:r>
            <a:r>
              <a:rPr sz="1400" smtClean="0"/>
              <a:t>оценивается на </a:t>
            </a:r>
            <a:r>
              <a:rPr sz="1400"/>
              <a:t>предмет </a:t>
            </a:r>
            <a:r>
              <a:rPr sz="1400" u="sng"/>
              <a:t>использования данных других инте</a:t>
            </a:r>
            <a:r>
              <a:rPr sz="1400"/>
              <a:t>рвью: насколько фрагменты из других интервью интегрированы в статью.  Это означает, что в работе должны присутствовать цитаты  из </a:t>
            </a:r>
            <a:r>
              <a:rPr sz="1400" smtClean="0"/>
              <a:t>интервью</a:t>
            </a:r>
            <a:r>
              <a:rPr sz="1400"/>
              <a:t>, собранных студентами </a:t>
            </a:r>
            <a:r>
              <a:rPr sz="1400" smtClean="0"/>
              <a:t> нескольких групп или курса. Эссе строится  </a:t>
            </a:r>
            <a:r>
              <a:rPr sz="1400"/>
              <a:t>на данных, которые  </a:t>
            </a:r>
            <a:r>
              <a:rPr sz="1400" smtClean="0"/>
              <a:t>получены </a:t>
            </a:r>
            <a:r>
              <a:rPr sz="1400"/>
              <a:t>в результате эмпирического исследования. </a:t>
            </a:r>
          </a:p>
          <a:p>
            <a:pPr lvl="0"/>
            <a:r>
              <a:rPr sz="1400"/>
              <a:t>Цель написания зачетного эссе – дать студентам возможность написать </a:t>
            </a:r>
            <a:r>
              <a:rPr sz="1400" i="1"/>
              <a:t>аналитическую дискуссионную работу</a:t>
            </a:r>
            <a:r>
              <a:rPr sz="1400"/>
              <a:t>, научиться делать анализ, используя свои творческие способности, а также показать умение работать на стыке наук. </a:t>
            </a:r>
          </a:p>
          <a:p>
            <a:pPr lvl="0"/>
            <a:r>
              <a:rPr sz="1400"/>
              <a:t>Возможно использование вторичных данных в качестве подтверждения каких-либо выводов и находок исследования</a:t>
            </a:r>
            <a:r>
              <a:rPr sz="1400" smtClean="0"/>
              <a:t>, </a:t>
            </a:r>
            <a:r>
              <a:rPr sz="1400" u="sng" smtClean="0"/>
              <a:t>однако вторичные данные не могут составлять более 50% эссе</a:t>
            </a:r>
            <a:r>
              <a:rPr sz="1400" smtClean="0"/>
              <a:t>, </a:t>
            </a:r>
            <a:r>
              <a:rPr sz="1400"/>
              <a:t>и  должны быть использованы со ссылками на </a:t>
            </a:r>
            <a:r>
              <a:rPr sz="1400" smtClean="0"/>
              <a:t>источник</a:t>
            </a:r>
            <a:r>
              <a:rPr sz="1400"/>
              <a:t>.  </a:t>
            </a:r>
          </a:p>
          <a:p>
            <a:pPr lvl="0"/>
            <a:r>
              <a:rPr sz="1400"/>
              <a:t>Эссе, в которых идеи будут заимствованы из других источников,  и в которых будут явно присутствовать элементы плагиата, не принимаются. </a:t>
            </a:r>
            <a:r>
              <a:rPr sz="1400" smtClean="0"/>
              <a:t> Все работы подвергаются  </a:t>
            </a:r>
            <a:r>
              <a:rPr sz="1400"/>
              <a:t>анализу на </a:t>
            </a:r>
            <a:r>
              <a:rPr sz="1400" smtClean="0"/>
              <a:t>плагиат.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Структура эссе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sz="1600"/>
              <a:t>Структура эссе: (Элементы можно варьировать – не обязательно в предложенном порядке).</a:t>
            </a:r>
          </a:p>
          <a:p>
            <a:pPr lvl="1"/>
            <a:r>
              <a:rPr b="1"/>
              <a:t>Краткое описание,</a:t>
            </a:r>
            <a:r>
              <a:rPr/>
              <a:t> о чем эссе (резюме) (5 – 7 строк).</a:t>
            </a:r>
          </a:p>
          <a:p>
            <a:pPr lvl="1"/>
            <a:r>
              <a:rPr/>
              <a:t>Введение в дискуссию о современном состоянии дел в изучаемой теме, возможна история вопроса, а также разработанность этого вопроса: кто эту тему изучал и под каким углом. </a:t>
            </a:r>
          </a:p>
          <a:p>
            <a:pPr lvl="1"/>
            <a:r>
              <a:rPr b="1"/>
              <a:t>Содержательные аспекты полученных данны</a:t>
            </a:r>
            <a:r>
              <a:rPr/>
              <a:t>х – этот раздел представляет собой анализ данных интервью по заданной теме. Это – основной раздел, он должен занимать не менее 2/3  эссе. Данные интервью должны быть структурированы. Если  по теме эссе было проанализировано 10 – 15 интервью, то должна быть представлена  некоторая типология, систематизация данных этих интервью. Например: какие типы неформальных отношений существуют, от чего зависят, какие факторы этому способствуют, и т.п. </a:t>
            </a:r>
          </a:p>
          <a:p>
            <a:pPr lvl="1"/>
            <a:r>
              <a:rPr b="1" smtClean="0"/>
              <a:t>Рефлексия </a:t>
            </a:r>
            <a:r>
              <a:rPr b="1"/>
              <a:t>самого исследователя.  </a:t>
            </a:r>
            <a:r>
              <a:rPr/>
              <a:t>Свои ощущения от того, как было проведено исследование: что было сделано, чего не было сделано. Рекомендации другим исследователям.  </a:t>
            </a:r>
          </a:p>
          <a:p>
            <a:pPr lvl="1"/>
            <a:endParaRPr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Оценка эссе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/>
              <a:t>Из чего складывается оценка эссе:</a:t>
            </a:r>
          </a:p>
          <a:p>
            <a:pPr lvl="0"/>
            <a:r>
              <a:rPr u="sng"/>
              <a:t>Анализ данных</a:t>
            </a:r>
            <a:r>
              <a:rPr/>
              <a:t>, включая использование текстов данных интервью, использование вторичных данных других исследований, наличие инсайтов (находок исследования) и умение структурировать данные  - 0,50</a:t>
            </a:r>
          </a:p>
          <a:p>
            <a:pPr lvl="0"/>
            <a:r>
              <a:rPr u="sng"/>
              <a:t>Подача информации</a:t>
            </a:r>
            <a:r>
              <a:rPr/>
              <a:t>: умение заинтересовать читателя, аргументация, хороший стиль и язык - 0,20</a:t>
            </a:r>
          </a:p>
          <a:p>
            <a:pPr lvl="0"/>
            <a:r>
              <a:rPr u="sng"/>
              <a:t>Практические рекомендации</a:t>
            </a:r>
            <a:r>
              <a:rPr/>
              <a:t> по данной теме (какие управленческие стратегии рекомендует автор)  - 0,20</a:t>
            </a:r>
          </a:p>
          <a:p>
            <a:pPr lvl="0"/>
            <a:r>
              <a:rPr/>
              <a:t>Рефлексия исследователя - 0,10</a:t>
            </a:r>
          </a:p>
          <a:p>
            <a:endParaRPr/>
          </a:p>
          <a:p>
            <a:r>
              <a:rPr/>
              <a:t>      вес  менее 0,20  – «неудовлетворительно», </a:t>
            </a:r>
          </a:p>
          <a:p>
            <a:r>
              <a:rPr/>
              <a:t>     </a:t>
            </a:r>
            <a:r>
              <a:rPr smtClean="0"/>
              <a:t> </a:t>
            </a:r>
            <a:r>
              <a:rPr/>
              <a:t>вес – от 0, 40 – 0,60 – удовлетворительно </a:t>
            </a:r>
          </a:p>
          <a:p>
            <a:r>
              <a:rPr/>
              <a:t>      вес – от 0,60 – 0,80  – «хорошо», </a:t>
            </a:r>
          </a:p>
          <a:p>
            <a:r>
              <a:rPr/>
              <a:t>     </a:t>
            </a:r>
            <a:r>
              <a:rPr smtClean="0"/>
              <a:t> </a:t>
            </a:r>
            <a:r>
              <a:rPr/>
              <a:t>вес от 0,80 – 1,00 – «отлично».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Порядок формирования результирующей оценки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/>
              <a:t>Преподаватель оценивает работу </a:t>
            </a:r>
            <a:r>
              <a:rPr smtClean="0"/>
              <a:t>студентов по </a:t>
            </a:r>
            <a:endParaRPr/>
          </a:p>
          <a:p>
            <a:pPr>
              <a:buNone/>
            </a:pPr>
            <a:r>
              <a:rPr i="1" u="sng" smtClean="0"/>
              <a:t>Результирующей оценке</a:t>
            </a:r>
            <a:r>
              <a:rPr u="sng" smtClean="0"/>
              <a:t> </a:t>
            </a:r>
            <a:r>
              <a:rPr/>
              <a:t>за дисциплину </a:t>
            </a:r>
            <a:r>
              <a:rPr smtClean="0"/>
              <a:t>, которая рассчитывается</a:t>
            </a:r>
          </a:p>
          <a:p>
            <a:pPr>
              <a:buNone/>
            </a:pPr>
            <a:r>
              <a:rPr smtClean="0"/>
              <a:t>следующим </a:t>
            </a:r>
            <a:r>
              <a:rPr/>
              <a:t>образом:</a:t>
            </a:r>
          </a:p>
          <a:p>
            <a:r>
              <a:rPr i="1"/>
              <a:t>О</a:t>
            </a:r>
            <a:r>
              <a:rPr i="1" baseline="-25000"/>
              <a:t>результ</a:t>
            </a:r>
            <a:r>
              <a:rPr i="1"/>
              <a:t> = 0,4* </a:t>
            </a:r>
            <a:r>
              <a:rPr i="1" smtClean="0"/>
              <a:t>О</a:t>
            </a:r>
            <a:r>
              <a:rPr i="1" baseline="-25000" smtClean="0"/>
              <a:t>накопленная</a:t>
            </a:r>
            <a:r>
              <a:rPr i="1" smtClean="0"/>
              <a:t> </a:t>
            </a:r>
            <a:r>
              <a:rPr i="1"/>
              <a:t>+ 0,6*·О</a:t>
            </a:r>
            <a:r>
              <a:rPr i="1" baseline="-25000"/>
              <a:t>зач(эссе),</a:t>
            </a:r>
            <a:endParaRPr/>
          </a:p>
          <a:p>
            <a:r>
              <a:rPr u="sng" smtClean="0"/>
              <a:t>Накопленная:</a:t>
            </a:r>
            <a:r>
              <a:rPr smtClean="0"/>
              <a:t> </a:t>
            </a:r>
          </a:p>
          <a:p>
            <a:pPr lvl="1">
              <a:buNone/>
            </a:pPr>
            <a:r>
              <a:rPr lang="ru-RU" u="sng" dirty="0" smtClean="0"/>
              <a:t>1.</a:t>
            </a:r>
            <a:r>
              <a:rPr u="sng" smtClean="0"/>
              <a:t>Домашние </a:t>
            </a:r>
            <a:r>
              <a:rPr u="sng"/>
              <a:t>работы студентов </a:t>
            </a:r>
            <a:r>
              <a:rPr/>
              <a:t>- правильность ответов на вопросы преподавателя и т.п. </a:t>
            </a:r>
            <a:endParaRPr lang="ru-RU" dirty="0" smtClean="0"/>
          </a:p>
          <a:p>
            <a:pPr lvl="1">
              <a:buNone/>
            </a:pPr>
            <a:r>
              <a:rPr lang="ru-RU" u="sng" dirty="0" smtClean="0"/>
              <a:t>2.</a:t>
            </a:r>
            <a:r>
              <a:rPr u="sng" smtClean="0"/>
              <a:t>Оценка за</a:t>
            </a:r>
            <a:r>
              <a:rPr lang="ru-RU" u="sng" dirty="0" smtClean="0"/>
              <a:t> проведенное </a:t>
            </a:r>
            <a:r>
              <a:rPr u="sng" smtClean="0"/>
              <a:t>интервью</a:t>
            </a:r>
            <a:r>
              <a:rPr u="sng"/>
              <a:t>:</a:t>
            </a:r>
          </a:p>
          <a:p>
            <a:pPr lvl="2"/>
            <a:r>
              <a:rPr i="1"/>
              <a:t>О</a:t>
            </a:r>
            <a:r>
              <a:rPr i="1" baseline="-25000"/>
              <a:t>текущий</a:t>
            </a:r>
            <a:r>
              <a:rPr/>
              <a:t>  =  0,6</a:t>
            </a:r>
            <a:r>
              <a:rPr i="1"/>
              <a:t>·О</a:t>
            </a:r>
            <a:r>
              <a:rPr i="1" baseline="-25000"/>
              <a:t>дз (интервью)</a:t>
            </a:r>
            <a:r>
              <a:rPr/>
              <a:t>;</a:t>
            </a:r>
          </a:p>
          <a:p>
            <a:pPr lvl="2"/>
            <a:r>
              <a:rPr lang="ru-RU" dirty="0" smtClean="0"/>
              <a:t>Оценка за интервью складывается  в соответствии с установленными критериями следующим образом:</a:t>
            </a:r>
          </a:p>
          <a:p>
            <a:pPr lvl="2"/>
            <a:r>
              <a:rPr lang="ru-RU" dirty="0" err="1" smtClean="0"/>
              <a:t>О</a:t>
            </a:r>
            <a:r>
              <a:rPr lang="ru-RU" i="1" baseline="-25000" dirty="0" err="1" smtClean="0"/>
              <a:t>дз</a:t>
            </a:r>
            <a:r>
              <a:rPr lang="ru-RU" i="1" baseline="-25000" dirty="0" smtClean="0"/>
              <a:t> ( интервью) </a:t>
            </a:r>
            <a:r>
              <a:rPr lang="ru-RU" dirty="0" smtClean="0"/>
              <a:t>= 0,2*</a:t>
            </a:r>
            <a:r>
              <a:rPr lang="ru-RU" i="1" dirty="0" smtClean="0"/>
              <a:t> </a:t>
            </a:r>
            <a:r>
              <a:rPr lang="ru-RU" i="1" dirty="0" err="1" smtClean="0"/>
              <a:t>О</a:t>
            </a:r>
            <a:r>
              <a:rPr lang="ru-RU" i="1" baseline="-25000" dirty="0" err="1" smtClean="0"/>
              <a:t>стандарт</a:t>
            </a:r>
            <a:r>
              <a:rPr lang="ru-RU" i="1" baseline="-25000" dirty="0" smtClean="0"/>
              <a:t> </a:t>
            </a:r>
            <a:r>
              <a:rPr lang="ru-RU" i="1" baseline="-25000" dirty="0" err="1" smtClean="0"/>
              <a:t>оформления</a:t>
            </a:r>
            <a:r>
              <a:rPr lang="ru-RU" dirty="0" err="1" smtClean="0"/>
              <a:t>+</a:t>
            </a:r>
            <a:r>
              <a:rPr lang="ru-RU" dirty="0" smtClean="0"/>
              <a:t> 0,6*</a:t>
            </a:r>
            <a:r>
              <a:rPr lang="ru-RU" i="1" dirty="0" smtClean="0"/>
              <a:t> </a:t>
            </a:r>
            <a:r>
              <a:rPr lang="ru-RU" i="1" dirty="0" err="1" smtClean="0"/>
              <a:t>О</a:t>
            </a:r>
            <a:r>
              <a:rPr lang="ru-RU" i="1" baseline="-25000" dirty="0" err="1" smtClean="0"/>
              <a:t>содержание</a:t>
            </a:r>
            <a:r>
              <a:rPr lang="ru-RU" i="1" baseline="-25000" dirty="0" smtClean="0"/>
              <a:t> (полнота покрытия тем и </a:t>
            </a:r>
            <a:r>
              <a:rPr lang="ru-RU" i="1" baseline="-25000" dirty="0" err="1" smtClean="0"/>
              <a:t>инсайты</a:t>
            </a:r>
            <a:r>
              <a:rPr lang="ru-RU" i="1" baseline="-25000" dirty="0" smtClean="0"/>
              <a:t>) </a:t>
            </a:r>
            <a:r>
              <a:rPr lang="ru-RU" dirty="0" smtClean="0"/>
              <a:t> + 0,2*</a:t>
            </a:r>
            <a:r>
              <a:rPr lang="ru-RU" i="1" dirty="0" smtClean="0"/>
              <a:t> О </a:t>
            </a:r>
            <a:r>
              <a:rPr lang="ru-RU" i="1" baseline="-25000" dirty="0" smtClean="0"/>
              <a:t>своевременность представления </a:t>
            </a:r>
            <a:r>
              <a:rPr lang="ru-RU" dirty="0" smtClean="0"/>
              <a:t> </a:t>
            </a:r>
          </a:p>
          <a:p>
            <a:r>
              <a:rPr u="sng" smtClean="0"/>
              <a:t>Эссе</a:t>
            </a:r>
            <a:r>
              <a:rPr u="sng"/>
              <a:t>.</a:t>
            </a:r>
          </a:p>
          <a:p>
            <a:pPr lvl="1"/>
            <a:r>
              <a:rPr b="0"/>
              <a:t>Оценка за эссе складывается  в соответствии с установленными критериями и весами (описаны выше</a:t>
            </a:r>
            <a:r>
              <a:rPr/>
              <a:t>).</a:t>
            </a:r>
            <a:endParaRPr i="1"/>
          </a:p>
          <a:p>
            <a:endParaRPr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-150607"/>
            <a:ext cx="9905998" cy="17750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319" y="2898167"/>
            <a:ext cx="4339354" cy="1500187"/>
          </a:xfrm>
        </p:spPr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asd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748118" y="-161365"/>
            <a:ext cx="5185186" cy="6645536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377798" y="1334813"/>
            <a:ext cx="893844" cy="48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/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З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А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Д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А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Н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И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err="1" smtClean="0">
                <a:solidFill>
                  <a:srgbClr val="004080"/>
                </a:solidFill>
              </a:rPr>
              <a:t>й</a:t>
            </a:r>
            <a:endParaRPr lang="en-US" sz="3200" b="1" cap="all" dirty="0" smtClean="0">
              <a:solidFill>
                <a:srgbClr val="004080"/>
              </a:solidFill>
            </a:endParaRP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1" cap="all" dirty="0" smtClean="0">
              <a:solidFill>
                <a:srgbClr val="004080"/>
              </a:solidFill>
            </a:endParaRP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1" cap="all" dirty="0" smtClean="0">
              <a:solidFill>
                <a:srgbClr val="004080"/>
              </a:solidFill>
            </a:endParaRP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000" b="1" cap="all" dirty="0">
              <a:solidFill>
                <a:srgbClr val="004080"/>
              </a:solidFill>
            </a:endParaRPr>
          </a:p>
        </p:txBody>
      </p:sp>
      <p:pic>
        <p:nvPicPr>
          <p:cNvPr id="28673" name="Picture 1" descr="G:\myfirm\virtuoz\Staff\Final\компания\обложк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829" y="781050"/>
            <a:ext cx="4755084" cy="446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35669" y="5591504"/>
            <a:ext cx="239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Проверка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FF0000"/>
                </a:solidFill>
              </a:rPr>
              <a:t>Стандартизация и формализация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000" y="1752601"/>
            <a:ext cx="9034517" cy="4562742"/>
          </a:xfrm>
        </p:spPr>
        <p:txBody>
          <a:bodyPr/>
          <a:lstStyle/>
          <a:p>
            <a:pPr>
              <a:buNone/>
            </a:pPr>
            <a:r>
              <a:rPr i="1"/>
              <a:t>Стандартизация – это</a:t>
            </a:r>
          </a:p>
          <a:p>
            <a:r>
              <a:rPr smtClean="0"/>
              <a:t> </a:t>
            </a:r>
            <a:r>
              <a:rPr/>
              <a:t>установление и унификация значимых параметров</a:t>
            </a:r>
            <a:r>
              <a:rPr smtClean="0"/>
              <a:t>,</a:t>
            </a:r>
          </a:p>
          <a:p>
            <a:pPr>
              <a:buNone/>
            </a:pPr>
            <a:r>
              <a:rPr smtClean="0"/>
              <a:t> </a:t>
            </a:r>
            <a:r>
              <a:rPr/>
              <a:t>а) имеющих конкретную прикладную отнесенность, в </a:t>
            </a:r>
            <a:r>
              <a:rPr smtClean="0"/>
              <a:t>которой</a:t>
            </a:r>
          </a:p>
          <a:p>
            <a:pPr>
              <a:buNone/>
            </a:pPr>
            <a:r>
              <a:rPr smtClean="0"/>
              <a:t> </a:t>
            </a:r>
            <a:r>
              <a:rPr/>
              <a:t>б) их соблюдение обязательно, имеет силу законодательного предписания. </a:t>
            </a:r>
            <a:endParaRPr smtClean="0"/>
          </a:p>
          <a:p>
            <a:pPr>
              <a:buNone/>
            </a:pPr>
            <a:r>
              <a:rPr smtClean="0"/>
              <a:t>Для </a:t>
            </a:r>
            <a:r>
              <a:rPr/>
              <a:t>каждого конкретного </a:t>
            </a:r>
            <a:r>
              <a:rPr smtClean="0"/>
              <a:t>курса принимается </a:t>
            </a:r>
            <a:r>
              <a:rPr/>
              <a:t>свой конкретный стандарт </a:t>
            </a:r>
            <a:endParaRPr smtClean="0"/>
          </a:p>
          <a:p>
            <a:pPr>
              <a:buNone/>
            </a:pPr>
            <a:r>
              <a:rPr i="1" smtClean="0"/>
              <a:t>Формализация </a:t>
            </a:r>
            <a:r>
              <a:rPr lang="ru-RU" dirty="0" smtClean="0"/>
              <a:t>–</a:t>
            </a:r>
            <a:r>
              <a:rPr smtClean="0"/>
              <a:t> </a:t>
            </a:r>
          </a:p>
          <a:p>
            <a:pPr>
              <a:buNone/>
            </a:pPr>
            <a:r>
              <a:rPr smtClean="0"/>
              <a:t>Это </a:t>
            </a:r>
            <a:r>
              <a:rPr/>
              <a:t>строгое определение </a:t>
            </a:r>
            <a:r>
              <a:rPr smtClean="0"/>
              <a:t>элементов</a:t>
            </a:r>
          </a:p>
          <a:p>
            <a:pPr>
              <a:buNone/>
            </a:pPr>
            <a:r>
              <a:rPr smtClean="0"/>
              <a:t>а). Что именно в себя вмещает задание), </a:t>
            </a:r>
          </a:p>
          <a:p>
            <a:pPr>
              <a:buNone/>
            </a:pPr>
            <a:r>
              <a:rPr smtClean="0"/>
              <a:t>б).  В каком порядке- бстабильная </a:t>
            </a:r>
            <a:r>
              <a:rPr/>
              <a:t>упорядоченная совокупность </a:t>
            </a:r>
            <a:r>
              <a:rPr smtClean="0"/>
              <a:t>(например инструментарий интервью. </a:t>
            </a:r>
          </a:p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Файловая система работы со студентами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42" y="1408552"/>
            <a:ext cx="7777827" cy="484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139659" y="2428406"/>
            <a:ext cx="17663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Для каждого студента  создается файл, куда преподаватель складывает 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все работы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Требования к  выполнению и списку работ каждым студентом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281" y="1477107"/>
            <a:ext cx="7429500" cy="484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98427" y="3672590"/>
            <a:ext cx="491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 папке каждого студента  фиксируется каждое задание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-150607"/>
            <a:ext cx="9905998" cy="17750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319" y="2898167"/>
            <a:ext cx="4339354" cy="1500187"/>
          </a:xfrm>
        </p:spPr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asd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694328" y="-174812"/>
            <a:ext cx="5190565" cy="6656294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79941" y="3371850"/>
            <a:ext cx="4690335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/>
          <a:p>
            <a:pPr lvl="0" defTabSz="731838" eaLnBrk="1" hangingPunct="1"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chemeClr val="bg1"/>
                </a:solidFill>
              </a:rPr>
              <a:t>Наши проекты</a:t>
            </a:r>
            <a:endParaRPr lang="ru-RU" sz="3200" b="1" cap="all" dirty="0">
              <a:solidFill>
                <a:schemeClr val="bg1"/>
              </a:solidFill>
            </a:endParaRPr>
          </a:p>
        </p:txBody>
      </p:sp>
      <p:sp>
        <p:nvSpPr>
          <p:cNvPr id="4098" name="AutoShape 2" descr="data:image/jpeg;base64,/9j/4AAQSkZJRgABAQAAAQABAAD/2wCEAAkGBxQSEhUUEBQUFBUVFRQUFRUVFBQUFBQUFBYWFxQVFBQYHCggGBwlHBQUITEhJSkrLi4uFx8zODMsNygtMCsBCgoKDg0OGxAQGiwkHCQuLCwsLCwsLCw0LCwsMiwsLCwsLywsLCwsLCwsLCwsLCwsLCwsLCwsLCwsLCwsLCwsLP/AABEIAMIBBAMBIgACEQEDEQH/xAAcAAACAgMBAQAAAAAAAAAAAAAAAgEFAwQGBwj/xABJEAABAwIDBAcEBgYJAwUBAAABAAIRAyEEEjEFIkFRBhMyYXGBkSNCofAUJDNicrEVUlOSwdE0Q1Rjc4Ky4fEHFmR0g6LD0kT/xAAaAQACAwEBAAAAAAAAAAAAAAAAAQIDBAUG/8QAMhEAAgIBAgMFBgYDAQAAAAAAAAECEQMSIQQxkRNBUXHwBRQiMoGxUmFiocHRQuHxI//aAAwDAQACEQMRAD8AywiE8Ihe1PJmNEJ4RCYhIQQnhRCAFUJ4UQgBYRCaEQgBCEJkQmAqE0IhACqITwiEAV1OvNQNBuJc6xDpJI6t0+60XDhqTFuO9CwN+3P+FTI5duqtmFTgVRe97v7l2d/Etq2X2sWEQmhEK8pFRCeFEIsBUQmhEIsKFhEJoRCLChYRCaFMIsBIUwmhEIsQsIhPCISsBIUp4UIsDKiE0IhV2TYkIhPCiE7ASFMJoUQiwFhEJoRCLELCiE8IhOwEhEJoUwiwEhEJoRCLChIRCeEQiwNSpTis0zrhxbwrVR8+K2IVHRxgdjRFdj2mi4NaHsMHPIpiLmIc6Nb96v4VHDP4X5y+7Zo4lVJeS+yQkIhNCmFosziQiE8IhFgJCITwiErASEQnhEIsBIUwmhEIsQoCITwiEWAkKYTQiEWAsITKUgoeEJkQoWWULCiE8IRYhIRCaEQnYCwoITohFgJCITwohFgLCITQiE7ASEQnhEIsQkJmMJIABJNgBck8gEQt/ZNLfzns05e68brWucbi8HLlt+sqs+VYsbm+4tw4u0yKPichtLZbsJjW1K9LqmFjxILHe0ce0QwmJFvjxV9Cnp/h6L6kZGMDXUmFzC0H2hfnJM3gBpnx8sODrtqNlmmnpwWL2bxHaQafPmbfaGHTJNeRlhEJoRC6VnNoWEQmhEIsBYRCaEQiwFhTCaEQiwFhEJoRCLAWEQmhEIsBYUwmQlYCwhNCEWKjJCiFkhRCqstoSEQnhRCdioSEQnhEJ2BjhCeEQnYUJCITwohFgKohOQiEWAsITQiEWFCq12NTBp4if2VTv1pVQbeCrWskgc7eqvtlYNvVmZ3y5jt7KA0ZqbhI4w8+i5vtTNGOBxfN19zf7OxyeZSXJWc9/wBQKYzYk5Y3sIOdsrt2eIED4clU9G2jqTH67/WVZ9McPJxQOX2Zw0XM5WUmuZuzaC8mSTN+Sr9hsy7oEMdS6/UktcS4OEk6E03OjhMclj9m5Yw2l3/0jZ7QxylHYsoRCaEQu9Zw6FhCaEQiwoVCaEQnYEBEKYRCAIhEKYUwgBYRCaFMJWISFMKYRCAIhCZCAoyqITohUJlzQkIhPCiE7I0LCITQiEWOhIRCeEQnYqEhRCeEQiwoSEQnhEIsKEhEJ4RCLCgoslzQNSQB4zZaPSHG1aFJ7m1h24jq4F6gpuk/iNrKxw432/ib+YVd0uwbuorEhhIr02HSYJpObmgTMvJ82rj+0d8sPA6/s6ljmc/Qx9evWc47wqMYKoOX2r2kgZgILd3NpyHeujx2HyU3Opva3LSIYG0w6MzC8APNy2HeN1X9EsxlsNgvo+9UmanWNNpA90Qe8q6xeHc+k9zsk/Rg8ZY7JYQcsiYEWXPnJ9qktjopR7JvzEIRCchEL1Oo8vQkIhOiE9QUJCITwiEWKhIRCeEQjUFCQiE8IhGoKEARCeEQjUKhYRCaEQiwoWEJ4QixGSEQmhCzpmihIRCeEQnYqEhEJoRCNQULCiE6IRYULCiE8KIRqChYRCaEI1BQsIhNCyMpgtJ4y0DvmZ/glLIoq2SjjcnSHoUhDXE36xrQI46m/hfyKwdM3fV6/Z/pNHTUfYa9+qSjtWiDlL9ADEGcwdOkaQFzFPFmtUrh3VHPVY501AxpyVA62kxBF738Vxc2Ttcmq9ov9tjs4cTxQquf3LHoYy4O79phB32qVv5275XTlv1Z43R9TbZvc1/Z+7f4haOBxOGaQWtosy9XOV7ZljqgJgawC1w5l0cFuHaFHqi0OYM2H6uGuzZXBpGURci5M9ywzleTUa4x+DSYMXSDQwDUs6w24PcQ0T/kPqteFjq7Xolp3xDTbWzQB2t3WxvdYtn4xtXOWEFoflBHLI0n4ly9BwvELJD87ZwuJ4eWOXLakbMIhNCIWuzLQsIhNCIRYULCITQgBGoKFhEJoRCLCiFEJoUwixULCIUwphFhQqE0IRqDSZYUQnhCzKRfpEhQnhCeoKEhEJkQlqHpELJsLzaJj48FW7FpuYHNdmInO0ueKhyOJDW5gTcZCt3amObh2U6jhrUe0k7rWhtPPJcbcLjwVP8ApBrqGa5e2rQpuAaWQB1xIzBxgyXNPBc/JxmnMl3cjoY+DcsLfjuXsIhaWyabmNLHkuIc6C55e4tJMAk8hAW+t8MqkrRhnjcJUxUQmRClqIaRIWDGbMFcNDi8Q6NwCbscbz+ELaWalTBF47bdc0dipy4rJx8v/CX0+5s4C454tetjTp7Io9aGdW29MugudmlpaNJ037nwXmmJwTG1q0AiK1cCKhEAVXgRHgvYaFMde2BbqTMNbkmWZSZ3p1jxdPBeU7SbFavEfbYj3W/tnrl8Ls39DrZ8s2lbZc4B2HdmZUp5XRW3uucASGvcLd5gR3rpMDsbDmfZAQ5v9eXe5VIt/kFuPkuZ2I36zEAjJibFjSLUakX11Hmu32SwnOCLB7I9jTaAOrrWsBbS/DzKo4mKT2LcPEZWt5PqVGP2bR6jF+zZLGVcpBdmb7MuBdyM6d0Kj/6f0ctGpdxJqauuYDRA8NfVdZtBn1fGgi2StEgRek6csX15rmOgrfYv/wAV3PuXQ9mumzn+0JSlBW7OjRCmEQuxqOPRCE0IhGoNIoC09r7NNRrCGgkVGtBzlsEFlQtIAMhzQAbix4rT2/LzSY39qA870tEMJkDUFtQT/urbbePd9N+iMBaOuplrrSXGiHEOibSzhcT3LncZxLXwx9UdDhOGv42FN0gG0kCYMwUywUXtzBtNpawUmvuWn2j62J62I4ZmnW62IWzDm7SCn4mPNi7Obj4EIUwiFbqKtJClCmEagohQmhCNQUZlEIqOABJsACSe4apaNVr2hzCHNcAQRcEHQgrHqNOkZEIQnqFpIIUJlCNQ9JW9Kac4elOn0qm134XQ0jT7xVa3B02YaoaBn2mEOXd3b1CWgAWMlWO1cVUeaIOHrDqnl/ZBzyR2pF9IHiVjqYh1Wk5gwlRsupOljWB0ta6OF+3PkFxck1KWo7mLHKMNPruM+JaaYo8T1+V5LgSC6mTcBogxUJ8x57y5TEdKqfXPp18PUAbVlzjUqSzLlBOWIkAHitvZ3SehkipU3gXjsuO6HHLcC5yx3rdwk3FaZeZh4vFb1LyOgRC1RtKlE9YzQO7Q0OhN030+n+u20TvDQ6HX5vyWrtoeK6mTsZ+DNg8O+fhHHzWxh3QNY32+8G+7UtJ18OKpMZXZnZUa9kDJmAc3MO3mJi5F2CL6eKucMZaCASC9mjZndfz4d/BYeI4hTwyXQ24OHcMsWZ2EfSaZ3Z+jvgmXOgupzDxuxYTOtiNCvKtrH21fT7avz/bVF6nSdFemL/YOtmDdCzWlx8fd095eWbV+2r3/AK/Ecf756o4V7v6GjKti12M/60PwYnif2VRdzskt3+x26fF5vkrR58uHNcNsZ31tv4cRxH7KpwXd7IJl93dpnvs/Vq/McVVxT+LoTwr4TWxjfY4+InJUmAQfsTq42PiNFzfQX7F959q7jPz/AAXUYt/sscP7up7+aJpO9z3PDjquL6LbWpUaTxVJaS9xAyk20m3gtXBSpv13Gbi4uUdjqWYkGo6n7zWteeUOLgI/d+IWdcLs7aTGYl1Ulxpl7y2xLt8uh0G98w8F0f8A3LQ5v/cPH/ldFZl3mGXDyXJFuiFVDpFR5v8A3fnmtyhjadQth7QM28HWkZTb8lGfEwhG7HDhcknWl9DmDWrVsaA0HKKrTbNlAp5WuzGInLSaIlXm3HU/0hXNSQzLQmCQWyWifGCfWOKthgoeX0sJD2S9ryGtD5MZqmaDJBdreZHNV4q4rr6lQUxnqOaHDrmZS4vyWbP6xDfEwuTPNHL3bUdeGCeP/qG2cxobRDCCPoWGdEyTBql7ieMudc81uLSp1MRVdTqmi21FlPrBWa8dTMyQDvGQTPGCt5dLg8t468DmcZi05LfeQhSha9Rj0kIUwhGoNIIUoRqDSaPSLHMo4eo959xwA1JJEAAQefJc50X20KeFwjCYzv6s5id2GHMM1wN+LWgbsBaX/UiswvYzIXPGpe5wogG8ZS4NndmRy71xFbatUtptfVfLDmaDDQx0tgscDMbuawFzxXNnkaZuhjtHvAKFX7CxorUKdQZyHCQXhoc7vhpIWxWx1Nhh72tMF1zFm6nyV+vayrRvRnQuU2n0xbT+jlrSWVd58EZmtktiDbtRefdKMb03o06xpwSGuylzYdIi5sbQZtE7psqveYeJNYZHYbQ+0p6TmoAWZM5qkEyZjX4x7y1dhRAiNMObhn9nZFh3cvyWavVD3UHNmHOw7hOYWd1hEiLGI48LxAnBsBxga9nDcXf2dncuS2dVLY4Tag+u4jT7SoNPvHvVIygyTut1faG8C4fPgrra39NxH+JU/wBRVOHb3H3+fNy6Mf4M/cdXsWth3U3NdTpteKENzCnvOa47wJ7uBsr92AoS/wBlS+xpVIilxLN7w17rrzyk7T8B58yrvZe2n05a4l7XUQ2C527ldMi/IAfxVGTB3xLo55cmzqdrYGkKFVwpUwfo1NwIaIk5pILTF+6/wS9GHD6Nq0+3YI34Bh0d8zpw5oxuPZWw1Z1N0/VqYJ0cCC4GZuPMn+cdFn/Vhc/0hv8AWDi0z68uOiyO1j+v8F2pue+//S2wrw6tSc2C36O6C1st1Z75u3uHGL9leW7Yd7ev/j4j3T+1evRaG0aedjwQcuHqSM5L7OZmgDdfw3vCNSvONqVga1Vw0dVrESSLGo4j4Fa+GTTZly1RcbG/pjfw4j3f7mpxXebG9+3vU9KUHs1tT/Hh5rg9jn6238Nfjf7KpwXc7IcPadnt0v6xx92rFuHhxVXEvfoWYeQuMHscbIMdW/VoAPsnTDhd/npovJnwQNNanung758V6xio6vHRlnI6YJn7F0ZpsO6F5U4jKL+9U9771/Tlw0V3DPmQyljhMMzKCWM7FMk5Wz2jfn8P9tunQZ+o3stPZH3L9nx+dMODO4P8On/qPzr/AL7NP/62/kz73z+c5MUbNluFZDtxogM90WnJPuePPy4ehdHMIwObFNljSjdG7NNxscnODYnThoeDbo/8NPl9z738vPj6F0fdvDTtUeU/Yu+9Pw9dRizu6NEG6e5YYg+0rC3YZynt1O6fm0Xnn2j2mp+0p8T/AGpke78+F10WJG/V/A3nE5nz3ctL6TwXPN+0H46fD/y6f3vn/wCKhB7MTQuzh9Xbcx1LbXjWpzA/n4LUW3sofVWf+nbwjjU7z88+GkXgfPzzHqunwbqL8zn8WrkhkJSVz/SHbWSWMPCHFslzSdI8iFpy544o6mZo43J0i7xeLbSEvMSYA4k8gOKr9n9I6NUOkmmWwSHwLGwgjXh6jmuLxmJe+CTLYIJLjuga28vitJtQPO66ZcLi9xAJMDlFj5rmy9pTu0tvXMu93VHeYvpRSY7K1r6gtvNy5fAZiJULzrFVWTvONrdsN0JGmZCj79me/wDA+xiVu1ukT8RUdUIDHFsEguBiZhpzWgxA7vXW2vhjQqimXNfDKRJbmc0lzWvIOY3uYtAMAjVVRKtNtMJqCP7PhTc/+NSKsNFI6Lox0n6lhblAEklwa8jemZAeAADpbifPHtbpJUrVqb6cDqhBIbxdIcZznNLbTI7S5bC1SDl4EgkRy+Sr3BnPhAHXaK74bxc59Om0n0aPCPSEnSbY/wAjTxFWznB0gOGWIhsSSG85cZ8lWCsWmWy02IIcZBHGecytqsC6BOl41EHW3mdYhajXNE8TaOHn+fqlBUB0lHpNiDSpU3VHezcSDmIcSHl0vfMmM5Hg7uXSdDuldQ42lScZZU6miWm7s9OllDhfduLiOWvDzagCZ4gCTOkT/OFtUMS8OzNdkIyuLg7LEEXBGhsDa9lGWJb0WKb7z0LbR+u4n/EqfmqRjt7zfxHNy2+ke02DE1qjSHNqOqOY5pkGcuUyeBzarmmY97RIsCTAMAkFuYnumSVf21bJWV6ToaR0/A7l3rLSJjeBaerc0hwDXNIJBDmnQ2XPbP2q8kuMQ2JE21JMT4q2btjrqrnEZS9tSpAMjfJdAOpgGPJWrIm6E0WlGoRTME3pZTHHXyPgr7o3tdjGCk+QTWY/NlbEQRB5ePDguVe/2ZmPs7+vqsNCsC2REEsPHmfjZRnjU1Q4zcWdM6i4vYGAklroG62TaAW6DwFhdV9TYFckkU5DnOIIqU7guJB7XJW9DHZMljIplzXNp0nmwEta95lpgcotzWrT6YkhpDqu9TqVB7PDjdpF4dadfZn4KvtJr5UT7Jd7M2zdm4tlWTSb1bpvmmxaYcIPI6aacLrpuj7zTpxVFTNmbxpmzc4NwfvNBXJv6WODesL60CmKlm0OwTSAtP8AfM+KjF9L3Mzy6tuOpMMCgN6q1zmwI0hh+Cqmpz5pFsVp7zuMzjRxeaRNM2LmkA9S7MABpf1XlbhIEGLv1jn4fMq52VtvLiMY2u92/RqgSd0vEtAcAImAb2+KoTljeB1fEDvvM/Nldhi4vf1sVZHaLnBjcB/u2X4WJ4/7LLVLsrurGdwo5srSJhoa4kEjgAStLD1w2nJMRTYPiQO9aO1NqObkNJ5bLMs6gtczLVkEkGWOI53SnJR5guR1prBoeXOaAGMMl0AABpN45SuvwW22Ua+HpOc329RjJLyMuWg8/q5ZLsogum/kvEKeINRpGckOJAl3ANFO41Jgm6mlt2pTcyqTme32jS+SGVMwOciOQAnU+ayT+J0i1TpH0pi3gPqk23G3y8Gmo6A7jaTHDzXk/SfpQ9lV4w7gIeCx8NuWu6wcILc7dSDzIm467HdIqX0brHVGtdVw7ACSHuDslV0k5ZdB1MBt7aleP497usMkZnZ7gh1m70meJgy4/G6ocnyJS2Ru4bpxiG0DTcO1kbLQQ4ZCAGsIixh1r/nOPaW2qjozOcXBrp4kkCQOWXMDE6wquphRnzGAGAugEOdmzE3nm58R8OTYysS50GLE9wYN6JAEmMg46xdSu9lyKr8S1w+3XNyOeesAgBj3yCGxEwATBgEeqgY6rUb1hkAuyFwBABbJLAeYDgY7wuXFNwnNaXtIkiQHlwdlP+Ueiy/SS3BtAgA4moeZvTZpbSMt/Hzs7DVe5FvY3quLAaQSCLlxsYcTeWny+ZSYN+ahVrGoR1LqIDMu87rXVJdYw2Mg/eHctFoOR5bDc1zrw4zw1KssVptCAP6TSa0NgADrK2UDgBYWUowjyIJWV9XFVLHLUhwzNIaQCNJGs3BuOSlZMe57m0QahaWUiwtGjfbVXNAuPde1Ca0eHroT0rx9dShoU8zgNJVhtmoC7ddMMoscI/Z0abPg5rh/NYjTIJzVHCOMG/xUS2AS95JnThrcmbq+7ZAwYVku7rz3QNVbVK2Vga39VtvdJOp07ufBYqOEDxlY55qmIzENpuYRJueOhHMT571PZTqTPatBJILYeHEkCNAToJv38FXkaatklCdXTop3PDTaRM5jpLSeDVr4mrJ4xwmP4eKsnYdhc1pa4uIiZibbsDugeqaph6UgdW6QBEHteN73kW/4amkKipDSGz5evyfipLt0Ad8+PP0hXH0ZvZLDDZteRzne4E6nksb6TIMgWGpEAEnuva/DgPNrImFMWkzNSblcYbOYExA1MHlY21v3hauOqQ8gsiBEEQfG99CFavwkNu5pZawZbMdTeOUeminGkS5z2BxtGaJgWBJ1PLyVcZqxuLXMpsPUMFvAgk68Lz3ei3dn1IqAHUNc2I1ApnLrprMrM0MDTAAGk5BcQZLTy0/hqpD2CcrYBFy1osbCNO8+NvOeve0g0s2NoYzchrmuyiHZYLTEX8JIsf8Ajb6L0+tZDswAfFgDFnOtMQNNSeJ7lTdcJiCNLBoBJPK47j8bQsrMRkbq9rTcZRl4angddeNlKOSUd+8WlHfObDKbics0qmogHLTAN+4lVfSEtbWEBjfqVUw0y2SKpI4XcTMcyubw3SGqxha52YHsyG5gCQd13CeUcB3pH7Yc8xmLQe8zESAZiPH/AIKTad0W61Rb4ur9XluUl1BjQBclzTgN2x++ba2WXGBjuvMgnrcO6xnNFOqLdwn4hU9Xa72ADMbx75cACSLA6G1z90c0jNtFpO891onOYjkANQdb+il2jrl62I2vX1/suNp0wK9dwdqAQdZNRzjaNeGnNPtj2Rc2m9264l1wHXYwgOyk8XkRMWPgqn9LOqWzuGk3cQ4XAjuvpHqsjNoscctZxLXWm+ZohmYgCwkNBPOJ8Sea1VbhpXNEMxYdRIccrQAAdZylw5wbkeK1NpAHK1hzESwyCLtAkW8fgtnHYqiabQ2XNbIEuGXLmLgNA6Jc435ny0WY9gLnFkOIHEW5nhMm+qp1Tl4kaRu7IpwG8BLza8Bgl3A6lsa8VWveBncDmIvJuTmN5JPcPU8r7jMfTDQYlrREARrciw5l3qVgO0mt+ybfUy25MceerlGKlqbok6qjoNi5q+HqVnVszqfV0mUnbuYNpkQwAwAGiDAJJdc3laNOXOLgCMocHGYOV9OIgaXd8Qq+jtpzLOYDAixi3fGupPminj5MhhbM5nMbcX1M8dL+OqjLHLU3RK7pIsLZXPc5wzNA3tASTwJsYabk6uHitLaJcTTbTBBIywXAzliJymB2QfQrYp4yRNnQDq0yeUh1jcD0R+laheCaZcDN8lwDbiO8/vGFGKkndD7Kb5J9CooAudv/AK0ZTYEgmbnSM3xVriarepa1tIub1z8rxJ3jTpAXAIPOO/hN5ftJ5MZHRfRsEOvJ00mPisn02rZrWucyS+MpIL4Azub+tYX5eCscm3uv3DsZ+D6FZVL2EQHE6mAYuZHjYKxwuduGxDnAlxr4QCZjTE8T4SraqGuoUH/Ry+sx+eoCHCm6Huc1jw4kEQWiBFgdZU0atcUnUadHcrVBVIptENffsF3ZaATYWS7RLbayz3LiKvRKvJ/0c3iKbp3nEcgGE20GhtohXRwNeT7Ks2+kHX+CElkZD3XP+CXRlgx2FiG4OjIJMl73R5E/ArYoVqROUYSllJJADqjSNNXa/wDPBWLnE6Mpj/2m+f5LC2i4GRl/D1TACOVrx4LA+KT7/wBi2GbJDlJrybRhaW2DsNT7IktqVhwANy4gXDvKAsb8TQFjQYD3VavprpBnyW7Vpkx7Jk2uRfXgM3ilbSuT1FGecOJjXXNe90lnj4roi2XGZuSyS+rkVrqmHmfozQc0g9Y/y4ciRKzYf6MZ+rtJvly1X2Fom3KfnTPSwEm9KhHAAOEejlldgZt1TI5Z3j8tVJ8QvxfsVriMvPU+rMQoYe4+itAjXrXyYNpjx+JWDEMwbZnCB06e0qTxjQRx5c9FajBMAIbRaJvao/WNfk8Vpu2UQZIadfefN/zSXEU/mXT/AEOWbI+cn1f9GrGGP/8AOAALDrHwANb6zqivXoRLsNSIAmTVxD4OYwdf5a90nJjsK2lTLi0ENBgBz9YtYFcTW2m8vBbaJyFwJANwSOC0YdWXeL28iGTPNf5Pqzq3Y6gWt+r4ftkG1Q7roLTcnuufQrPhMRQh0YagLXgOAFwdL6QYPcFwtHF5dXOuY7RALYIguF44RpCyYPFONVmS0vbqWgQTcFx0HrF1plinWz/ZFSz5LtyfVncup0mgn6JhYABzFpjTx5xwWlidp4dskYagSDo3rQ4a6b4vJJ8xY2WjtoupZWPLASHZy0lzQTplzHWYvAixsqKs0g6w4mR3cdY+PMeleJSmrk/2HLNKO0W+peYnadNrz7DDScrTmD3SZJkZn/hnx4Qtqht+llDRhcK0A9rqWkuAIPjcW7p1suTD4BnQm3cZnsxe0jXisFRwO9fW8GImbacgtCx/mVvLNu2z0XCVmO/qcI+JmKDBDgTPanLqLfzWJ+KjWjgmgA5ow7BLr71ySLRbuPAlcXgtqvG7qLZWjgGzlAJkwJ+KsDjHlk6kDNNnOmCRDhbQDvg9988seVP5tvoTWXv3vzLv9LgGBQwwI1cKDYd+qCdRPIc9RAUVukrCWE0sMO0HgYanc2uOWlpM+q5qqHlzurhwIDd0yJy72XxPL8pWm2mc5kmWuHZDtZuLgQdR5K5Y73sXb5FspPqzuf07TdanTwkzMOw4LrydbnlppHC5WWht0OdZmDADbDqWtgxcjiZnTuXB7Pfkq3a0wXAh1mmODpPAgHyWztDGNc4NY3La8ANniSLA3B+HFRlildJ/Yfbze7b6s6s7ZaSSW4YXAAOGblYb3gXIuCQcxtbWFrM6QS8w3D9kG+GYA2N4uDY1OYCL6ac+dpHMyQXSLOcLBoBLzf3rSb/q90rG+uA7UFpsXXEEjWNNI4emqFjfiHvGTuk+rOrwm3mvcTFEnXIMPTBGQ3bNg4EO0FxGvOzfj3zDTh2k3huEpkictyeEZfj4Lz/DYJ9R+WjG9IIa4gQIBMnhvfn3T3WxtmAU2iqWOeJmGsPHQnjfjzCo4lrHupfSkWw4jJLaTfV/2b1PaFXhVFi4mKVKJJN7DhPoBM8R+LriXNrk5sszTpgiDwIbYG48CdE5wUCBlv8AcadZuLWVc/o8DE1XeY08IWRcS/xvoE5/k+pYnaFZwE16lsot1PAdq7DJPpe0JamNcJJxNY70wahiTpDYLe6LBV//AGyyZzu9XesoPRtoOabC93GPGUveP1vp/sr1fp9dSyO1BmJOIqEni6oXAcoboI8En6SgGK9Qi0+1feNPe7/yWp/203TIzxOvrCin0cA/q6Z8Gjh4sS7dfjl6+o9X6SX7bY0n2ta9/tqnHuzIWdmxP7pn7rf/AMhQo+8Q8ZdSGp/hN9rjGp4/klmyELF3lkzGHmdTwT0nH58ShCmxmdtwJ5rDVcbX4FCE49wzWe48z8ysFZxnXiEIU0E/lRneOz/k/NcRt1gJrkgEtbTg8RNQgxyQhb+A+ZlGTkijOo/EfzCtthizxwzNtw7NZCF08vyMrXM6bbR9kPEf6guZrb1Fxdcw+5uftY18EIWLg/k+pLJzNB49lPh/H+QWkoQuiiAzXkaEjwK6Lo68mnBJI60WJkXyzbzKEKvN8hKPMw4AS1k3l4mbzERPPUqtxrjzPad8A2PzPqhCIc2JmoCtmqd0TxknxnVCFYxGOm68cJmOEiYMJG6Hy/ipQgC22I4i4JBlwkWMQwxPK5XT7Ds+tltBpgRaBkbYepUIXO4r/L13l+Lmi3dVd1gudBxPetWvXcHWc7Xme5CFzUty+XM1sXiH5Hbzu04do6B1lVUcS/JU33fZt9480IWzGlpfmdulRjwWMqS6aj+y49p2oi+q3tn4uoSCXvJzkSXONstQxrohClliqewppdkzocFVcWiSfUoQhcmXM5fe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jpeg;base64,/9j/4AAQSkZJRgABAQAAAQABAAD/2wCEAAkGBxQSEhUUEBQUFBUVFRQUFRUVFBQUFBQUFBYWFxQVFBQYHCggGBwlHBQUITEhJSkrLi4uFx8zODMsNygtMCsBCgoKDg0OGxAQGiwkHCQuLCwsLCwsLCw0LCwsMiwsLCwsLywsLCwsLCwsLCwsLCwsLCwsLCwsLCwsLCwsLCwsLP/AABEIAMIBBAMBIgACEQEDEQH/xAAcAAACAgMBAQAAAAAAAAAAAAAAAgEFAwQGBwj/xABJEAABAwIDBAcEBgYJAwUBAAABAAIRAyEEEjEFIkFRBhMyYXGBkSNCofAUJDNicrEVUlOSwdE0Q1Rjc4Ky4fEHFmR0g6LD0kT/xAAaAQACAwEBAAAAAAAAAAAAAAAAAQIDBAUG/8QAMhEAAgIBAgMFBgYDAQAAAAAAAAECEQMSIQQxkRNBUXHwBRQiMoGxUmFiocHRQuHxI//aAAwDAQACEQMRAD8AywiE8Ihe1PJmNEJ4RCYhIQQnhRCAFUJ4UQgBYRCaEQgBCEJkQmAqE0IhACqITwiEAV1OvNQNBuJc6xDpJI6t0+60XDhqTFuO9CwN+3P+FTI5duqtmFTgVRe97v7l2d/Etq2X2sWEQmhEK8pFRCeFEIsBUQmhEIsKFhEJoRCLChYRCaFMIsBIUwmhEIsQsIhPCISsBIUp4UIsDKiE0IhV2TYkIhPCiE7ASFMJoUQiwFhEJoRCLELCiE8IhOwEhEJoUwiwEhEJoRCLChIRCeEQiwNSpTis0zrhxbwrVR8+K2IVHRxgdjRFdj2mi4NaHsMHPIpiLmIc6Nb96v4VHDP4X5y+7Zo4lVJeS+yQkIhNCmFosziQiE8IhFgJCITwiErASEQnhEIsBIUwmhEIsQoCITwiEWAkKYTQiEWAsITKUgoeEJkQoWWULCiE8IRYhIRCaEQnYCwoITohFgJCITwohFgLCITQiE7ASEQnhEIsQkJmMJIABJNgBck8gEQt/ZNLfzns05e68brWucbi8HLlt+sqs+VYsbm+4tw4u0yKPichtLZbsJjW1K9LqmFjxILHe0ce0QwmJFvjxV9Cnp/h6L6kZGMDXUmFzC0H2hfnJM3gBpnx8sODrtqNlmmnpwWL2bxHaQafPmbfaGHTJNeRlhEJoRC6VnNoWEQmhEIsBYRCaEQiwFhTCaEQiwFhEJoRCLAWEQmhEIsBYUwmQlYCwhNCEWKjJCiFkhRCqstoSEQnhRCdioSEQnhEJ2BjhCeEQnYUJCITwohFgKohOQiEWAsITQiEWFCq12NTBp4if2VTv1pVQbeCrWskgc7eqvtlYNvVmZ3y5jt7KA0ZqbhI4w8+i5vtTNGOBxfN19zf7OxyeZSXJWc9/wBQKYzYk5Y3sIOdsrt2eIED4clU9G2jqTH67/WVZ9McPJxQOX2Zw0XM5WUmuZuzaC8mSTN+Sr9hsy7oEMdS6/UktcS4OEk6E03OjhMclj9m5Yw2l3/0jZ7QxylHYsoRCaEQu9Zw6FhCaEQiwoVCaEQnYEBEKYRCAIhEKYUwgBYRCaFMJWISFMKYRCAIhCZCAoyqITohUJlzQkIhPCiE7I0LCITQiEWOhIRCeEQnYqEhRCeEQiwoSEQnhEIsKEhEJ4RCLCgoslzQNSQB4zZaPSHG1aFJ7m1h24jq4F6gpuk/iNrKxw432/ib+YVd0uwbuorEhhIr02HSYJpObmgTMvJ82rj+0d8sPA6/s6ljmc/Qx9evWc47wqMYKoOX2r2kgZgILd3NpyHeujx2HyU3Opva3LSIYG0w6MzC8APNy2HeN1X9EsxlsNgvo+9UmanWNNpA90Qe8q6xeHc+k9zsk/Rg8ZY7JYQcsiYEWXPnJ9qktjopR7JvzEIRCchEL1Oo8vQkIhOiE9QUJCITwiEWKhIRCeEQjUFCQiE8IhGoKEARCeEQjUKhYRCaEQiwoWEJ4QixGSEQmhCzpmihIRCeEQnYqEhEJoRCNQULCiE6IRYULCiE8KIRqChYRCaEI1BQsIhNCyMpgtJ4y0DvmZ/glLIoq2SjjcnSHoUhDXE36xrQI46m/hfyKwdM3fV6/Z/pNHTUfYa9+qSjtWiDlL9ADEGcwdOkaQFzFPFmtUrh3VHPVY501AxpyVA62kxBF738Vxc2Ttcmq9ov9tjs4cTxQquf3LHoYy4O79phB32qVv5275XTlv1Z43R9TbZvc1/Z+7f4haOBxOGaQWtosy9XOV7ZljqgJgawC1w5l0cFuHaFHqi0OYM2H6uGuzZXBpGURci5M9ywzleTUa4x+DSYMXSDQwDUs6w24PcQ0T/kPqteFjq7Xolp3xDTbWzQB2t3WxvdYtn4xtXOWEFoflBHLI0n4ly9BwvELJD87ZwuJ4eWOXLakbMIhNCIWuzLQsIhNCIRYULCITQgBGoKFhEJoRCLCiFEJoUwixULCIUwphFhQqE0IRqDSZYUQnhCzKRfpEhQnhCeoKEhEJkQlqHpELJsLzaJj48FW7FpuYHNdmInO0ueKhyOJDW5gTcZCt3amObh2U6jhrUe0k7rWhtPPJcbcLjwVP8ApBrqGa5e2rQpuAaWQB1xIzBxgyXNPBc/JxmnMl3cjoY+DcsLfjuXsIhaWyabmNLHkuIc6C55e4tJMAk8hAW+t8MqkrRhnjcJUxUQmRClqIaRIWDGbMFcNDi8Q6NwCbscbz+ELaWalTBF47bdc0dipy4rJx8v/CX0+5s4C454tetjTp7Io9aGdW29MugudmlpaNJ037nwXmmJwTG1q0AiK1cCKhEAVXgRHgvYaFMde2BbqTMNbkmWZSZ3p1jxdPBeU7SbFavEfbYj3W/tnrl8Ls39DrZ8s2lbZc4B2HdmZUp5XRW3uucASGvcLd5gR3rpMDsbDmfZAQ5v9eXe5VIt/kFuPkuZ2I36zEAjJibFjSLUakX11Hmu32SwnOCLB7I9jTaAOrrWsBbS/DzKo4mKT2LcPEZWt5PqVGP2bR6jF+zZLGVcpBdmb7MuBdyM6d0Kj/6f0ctGpdxJqauuYDRA8NfVdZtBn1fGgi2StEgRek6csX15rmOgrfYv/wAV3PuXQ9mumzn+0JSlBW7OjRCmEQuxqOPRCE0IhGoNIoC09r7NNRrCGgkVGtBzlsEFlQtIAMhzQAbix4rT2/LzSY39qA870tEMJkDUFtQT/urbbePd9N+iMBaOuplrrSXGiHEOibSzhcT3LncZxLXwx9UdDhOGv42FN0gG0kCYMwUywUXtzBtNpawUmvuWn2j62J62I4ZmnW62IWzDm7SCn4mPNi7Obj4EIUwiFbqKtJClCmEagohQmhCNQUZlEIqOABJsACSe4apaNVr2hzCHNcAQRcEHQgrHqNOkZEIQnqFpIIUJlCNQ9JW9Kac4elOn0qm134XQ0jT7xVa3B02YaoaBn2mEOXd3b1CWgAWMlWO1cVUeaIOHrDqnl/ZBzyR2pF9IHiVjqYh1Wk5gwlRsupOljWB0ta6OF+3PkFxck1KWo7mLHKMNPruM+JaaYo8T1+V5LgSC6mTcBogxUJ8x57y5TEdKqfXPp18PUAbVlzjUqSzLlBOWIkAHitvZ3SehkipU3gXjsuO6HHLcC5yx3rdwk3FaZeZh4vFb1LyOgRC1RtKlE9YzQO7Q0OhN030+n+u20TvDQ6HX5vyWrtoeK6mTsZ+DNg8O+fhHHzWxh3QNY32+8G+7UtJ18OKpMZXZnZUa9kDJmAc3MO3mJi5F2CL6eKucMZaCASC9mjZndfz4d/BYeI4hTwyXQ24OHcMsWZ2EfSaZ3Z+jvgmXOgupzDxuxYTOtiNCvKtrH21fT7avz/bVF6nSdFemL/YOtmDdCzWlx8fd095eWbV+2r3/AK/Ecf756o4V7v6GjKti12M/60PwYnif2VRdzskt3+x26fF5vkrR58uHNcNsZ31tv4cRxH7KpwXd7IJl93dpnvs/Vq/McVVxT+LoTwr4TWxjfY4+InJUmAQfsTq42PiNFzfQX7F959q7jPz/AAXUYt/sscP7up7+aJpO9z3PDjquL6LbWpUaTxVJaS9xAyk20m3gtXBSpv13Gbi4uUdjqWYkGo6n7zWteeUOLgI/d+IWdcLs7aTGYl1Ulxpl7y2xLt8uh0G98w8F0f8A3LQ5v/cPH/ldFZl3mGXDyXJFuiFVDpFR5v8A3fnmtyhjadQth7QM28HWkZTb8lGfEwhG7HDhcknWl9DmDWrVsaA0HKKrTbNlAp5WuzGInLSaIlXm3HU/0hXNSQzLQmCQWyWifGCfWOKthgoeX0sJD2S9ryGtD5MZqmaDJBdreZHNV4q4rr6lQUxnqOaHDrmZS4vyWbP6xDfEwuTPNHL3bUdeGCeP/qG2cxobRDCCPoWGdEyTBql7ieMudc81uLSp1MRVdTqmi21FlPrBWa8dTMyQDvGQTPGCt5dLg8t468DmcZi05LfeQhSha9Rj0kIUwhGoNIIUoRqDSaPSLHMo4eo959xwA1JJEAAQefJc50X20KeFwjCYzv6s5id2GHMM1wN+LWgbsBaX/UiswvYzIXPGpe5wogG8ZS4NndmRy71xFbatUtptfVfLDmaDDQx0tgscDMbuawFzxXNnkaZuhjtHvAKFX7CxorUKdQZyHCQXhoc7vhpIWxWx1Nhh72tMF1zFm6nyV+vayrRvRnQuU2n0xbT+jlrSWVd58EZmtktiDbtRefdKMb03o06xpwSGuylzYdIi5sbQZtE7psqveYeJNYZHYbQ+0p6TmoAWZM5qkEyZjX4x7y1dhRAiNMObhn9nZFh3cvyWavVD3UHNmHOw7hOYWd1hEiLGI48LxAnBsBxga9nDcXf2dncuS2dVLY4Tag+u4jT7SoNPvHvVIygyTut1faG8C4fPgrra39NxH+JU/wBRVOHb3H3+fNy6Mf4M/cdXsWth3U3NdTpteKENzCnvOa47wJ7uBsr92AoS/wBlS+xpVIilxLN7w17rrzyk7T8B58yrvZe2n05a4l7XUQ2C527ldMi/IAfxVGTB3xLo55cmzqdrYGkKFVwpUwfo1NwIaIk5pILTF+6/wS9GHD6Nq0+3YI34Bh0d8zpw5oxuPZWw1Z1N0/VqYJ0cCC4GZuPMn+cdFn/Vhc/0hv8AWDi0z68uOiyO1j+v8F2pue+//S2wrw6tSc2C36O6C1st1Z75u3uHGL9leW7Yd7ev/j4j3T+1evRaG0aedjwQcuHqSM5L7OZmgDdfw3vCNSvONqVga1Vw0dVrESSLGo4j4Fa+GTTZly1RcbG/pjfw4j3f7mpxXebG9+3vU9KUHs1tT/Hh5rg9jn6238Nfjf7KpwXc7IcPadnt0v6xx92rFuHhxVXEvfoWYeQuMHscbIMdW/VoAPsnTDhd/npovJnwQNNanung758V6xio6vHRlnI6YJn7F0ZpsO6F5U4jKL+9U9771/Tlw0V3DPmQyljhMMzKCWM7FMk5Wz2jfn8P9tunQZ+o3stPZH3L9nx+dMODO4P8On/qPzr/AL7NP/62/kz73z+c5MUbNluFZDtxogM90WnJPuePPy4ehdHMIwObFNljSjdG7NNxscnODYnThoeDbo/8NPl9z738vPj6F0fdvDTtUeU/Yu+9Pw9dRizu6NEG6e5YYg+0rC3YZynt1O6fm0Xnn2j2mp+0p8T/AGpke78+F10WJG/V/A3nE5nz3ctL6TwXPN+0H46fD/y6f3vn/wCKhB7MTQuzh9Xbcx1LbXjWpzA/n4LUW3sofVWf+nbwjjU7z88+GkXgfPzzHqunwbqL8zn8WrkhkJSVz/SHbWSWMPCHFslzSdI8iFpy544o6mZo43J0i7xeLbSEvMSYA4k8gOKr9n9I6NUOkmmWwSHwLGwgjXh6jmuLxmJe+CTLYIJLjuga28vitJtQPO66ZcLi9xAJMDlFj5rmy9pTu0tvXMu93VHeYvpRSY7K1r6gtvNy5fAZiJULzrFVWTvONrdsN0JGmZCj79me/wDA+xiVu1ukT8RUdUIDHFsEguBiZhpzWgxA7vXW2vhjQqimXNfDKRJbmc0lzWvIOY3uYtAMAjVVRKtNtMJqCP7PhTc/+NSKsNFI6Lox0n6lhblAEklwa8jemZAeAADpbifPHtbpJUrVqb6cDqhBIbxdIcZznNLbTI7S5bC1SDl4EgkRy+Sr3BnPhAHXaK74bxc59Om0n0aPCPSEnSbY/wAjTxFWznB0gOGWIhsSSG85cZ8lWCsWmWy02IIcZBHGecytqsC6BOl41EHW3mdYhajXNE8TaOHn+fqlBUB0lHpNiDSpU3VHezcSDmIcSHl0vfMmM5Hg7uXSdDuldQ42lScZZU6miWm7s9OllDhfduLiOWvDzagCZ4gCTOkT/OFtUMS8OzNdkIyuLg7LEEXBGhsDa9lGWJb0WKb7z0LbR+u4n/EqfmqRjt7zfxHNy2+ke02DE1qjSHNqOqOY5pkGcuUyeBzarmmY97RIsCTAMAkFuYnumSVf21bJWV6ToaR0/A7l3rLSJjeBaerc0hwDXNIJBDmnQ2XPbP2q8kuMQ2JE21JMT4q2btjrqrnEZS9tSpAMjfJdAOpgGPJWrIm6E0WlGoRTME3pZTHHXyPgr7o3tdjGCk+QTWY/NlbEQRB5ePDguVe/2ZmPs7+vqsNCsC2REEsPHmfjZRnjU1Q4zcWdM6i4vYGAklroG62TaAW6DwFhdV9TYFckkU5DnOIIqU7guJB7XJW9DHZMljIplzXNp0nmwEta95lpgcotzWrT6YkhpDqu9TqVB7PDjdpF4dadfZn4KvtJr5UT7Jd7M2zdm4tlWTSb1bpvmmxaYcIPI6aacLrpuj7zTpxVFTNmbxpmzc4NwfvNBXJv6WODesL60CmKlm0OwTSAtP8AfM+KjF9L3Mzy6tuOpMMCgN6q1zmwI0hh+Cqmpz5pFsVp7zuMzjRxeaRNM2LmkA9S7MABpf1XlbhIEGLv1jn4fMq52VtvLiMY2u92/RqgSd0vEtAcAImAb2+KoTljeB1fEDvvM/Nldhi4vf1sVZHaLnBjcB/u2X4WJ4/7LLVLsrurGdwo5srSJhoa4kEjgAStLD1w2nJMRTYPiQO9aO1NqObkNJ5bLMs6gtczLVkEkGWOI53SnJR5guR1prBoeXOaAGMMl0AABpN45SuvwW22Ua+HpOc329RjJLyMuWg8/q5ZLsogum/kvEKeINRpGckOJAl3ANFO41Jgm6mlt2pTcyqTme32jS+SGVMwOciOQAnU+ayT+J0i1TpH0pi3gPqk23G3y8Gmo6A7jaTHDzXk/SfpQ9lV4w7gIeCx8NuWu6wcILc7dSDzIm467HdIqX0brHVGtdVw7ACSHuDslV0k5ZdB1MBt7aleP497usMkZnZ7gh1m70meJgy4/G6ocnyJS2Ru4bpxiG0DTcO1kbLQQ4ZCAGsIixh1r/nOPaW2qjozOcXBrp4kkCQOWXMDE6wquphRnzGAGAugEOdmzE3nm58R8OTYysS50GLE9wYN6JAEmMg46xdSu9lyKr8S1w+3XNyOeesAgBj3yCGxEwATBgEeqgY6rUb1hkAuyFwBABbJLAeYDgY7wuXFNwnNaXtIkiQHlwdlP+Ueiy/SS3BtAgA4moeZvTZpbSMt/Hzs7DVe5FvY3quLAaQSCLlxsYcTeWny+ZSYN+ahVrGoR1LqIDMu87rXVJdYw2Mg/eHctFoOR5bDc1zrw4zw1KssVptCAP6TSa0NgADrK2UDgBYWUowjyIJWV9XFVLHLUhwzNIaQCNJGs3BuOSlZMe57m0QahaWUiwtGjfbVXNAuPde1Ca0eHroT0rx9dShoU8zgNJVhtmoC7ddMMoscI/Z0abPg5rh/NYjTIJzVHCOMG/xUS2AS95JnThrcmbq+7ZAwYVku7rz3QNVbVK2Vga39VtvdJOp07ufBYqOEDxlY55qmIzENpuYRJueOhHMT571PZTqTPatBJILYeHEkCNAToJv38FXkaatklCdXTop3PDTaRM5jpLSeDVr4mrJ4xwmP4eKsnYdhc1pa4uIiZibbsDugeqaph6UgdW6QBEHteN73kW/4amkKipDSGz5evyfipLt0Ad8+PP0hXH0ZvZLDDZteRzne4E6nksb6TIMgWGpEAEnuva/DgPNrImFMWkzNSblcYbOYExA1MHlY21v3hauOqQ8gsiBEEQfG99CFavwkNu5pZawZbMdTeOUeminGkS5z2BxtGaJgWBJ1PLyVcZqxuLXMpsPUMFvAgk68Lz3ei3dn1IqAHUNc2I1ApnLrprMrM0MDTAAGk5BcQZLTy0/hqpD2CcrYBFy1osbCNO8+NvOeve0g0s2NoYzchrmuyiHZYLTEX8JIsf8Ajb6L0+tZDswAfFgDFnOtMQNNSeJ7lTdcJiCNLBoBJPK47j8bQsrMRkbq9rTcZRl4angddeNlKOSUd+8WlHfObDKbics0qmogHLTAN+4lVfSEtbWEBjfqVUw0y2SKpI4XcTMcyubw3SGqxha52YHsyG5gCQd13CeUcB3pH7Yc8xmLQe8zESAZiPH/AIKTad0W61Rb4ur9XluUl1BjQBclzTgN2x++ba2WXGBjuvMgnrcO6xnNFOqLdwn4hU9Xa72ADMbx75cACSLA6G1z90c0jNtFpO891onOYjkANQdb+il2jrl62I2vX1/suNp0wK9dwdqAQdZNRzjaNeGnNPtj2Rc2m9264l1wHXYwgOyk8XkRMWPgqn9LOqWzuGk3cQ4XAjuvpHqsjNoscctZxLXWm+ZohmYgCwkNBPOJ8Sea1VbhpXNEMxYdRIccrQAAdZylw5wbkeK1NpAHK1hzESwyCLtAkW8fgtnHYqiabQ2XNbIEuGXLmLgNA6Jc435ny0WY9gLnFkOIHEW5nhMm+qp1Tl4kaRu7IpwG8BLza8Bgl3A6lsa8VWveBncDmIvJuTmN5JPcPU8r7jMfTDQYlrREARrciw5l3qVgO0mt+ybfUy25MceerlGKlqbok6qjoNi5q+HqVnVszqfV0mUnbuYNpkQwAwAGiDAJJdc3laNOXOLgCMocHGYOV9OIgaXd8Qq+jtpzLOYDAixi3fGupPminj5MhhbM5nMbcX1M8dL+OqjLHLU3RK7pIsLZXPc5wzNA3tASTwJsYabk6uHitLaJcTTbTBBIywXAzliJymB2QfQrYp4yRNnQDq0yeUh1jcD0R+laheCaZcDN8lwDbiO8/vGFGKkndD7Kb5J9CooAudv/AK0ZTYEgmbnSM3xVriarepa1tIub1z8rxJ3jTpAXAIPOO/hN5ftJ5MZHRfRsEOvJ00mPisn02rZrWucyS+MpIL4Azub+tYX5eCscm3uv3DsZ+D6FZVL2EQHE6mAYuZHjYKxwuduGxDnAlxr4QCZjTE8T4SraqGuoUH/Ry+sx+eoCHCm6Huc1jw4kEQWiBFgdZU0atcUnUadHcrVBVIptENffsF3ZaATYWS7RLbayz3LiKvRKvJ/0c3iKbp3nEcgGE20GhtohXRwNeT7Ks2+kHX+CElkZD3XP+CXRlgx2FiG4OjIJMl73R5E/ArYoVqROUYSllJJADqjSNNXa/wDPBWLnE6Mpj/2m+f5LC2i4GRl/D1TACOVrx4LA+KT7/wBi2GbJDlJrybRhaW2DsNT7IktqVhwANy4gXDvKAsb8TQFjQYD3VavprpBnyW7Vpkx7Jk2uRfXgM3ilbSuT1FGecOJjXXNe90lnj4roi2XGZuSyS+rkVrqmHmfozQc0g9Y/y4ciRKzYf6MZ+rtJvly1X2Fom3KfnTPSwEm9KhHAAOEejlldgZt1TI5Z3j8tVJ8QvxfsVriMvPU+rMQoYe4+itAjXrXyYNpjx+JWDEMwbZnCB06e0qTxjQRx5c9FajBMAIbRaJvao/WNfk8Vpu2UQZIadfefN/zSXEU/mXT/AEOWbI+cn1f9GrGGP/8AOAALDrHwANb6zqivXoRLsNSIAmTVxD4OYwdf5a90nJjsK2lTLi0ENBgBz9YtYFcTW2m8vBbaJyFwJANwSOC0YdWXeL28iGTPNf5Pqzq3Y6gWt+r4ftkG1Q7roLTcnuufQrPhMRQh0YagLXgOAFwdL6QYPcFwtHF5dXOuY7RALYIguF44RpCyYPFONVmS0vbqWgQTcFx0HrF1plinWz/ZFSz5LtyfVncup0mgn6JhYABzFpjTx5xwWlidp4dskYagSDo3rQ4a6b4vJJ8xY2WjtoupZWPLASHZy0lzQTplzHWYvAixsqKs0g6w4mR3cdY+PMeleJSmrk/2HLNKO0W+peYnadNrz7DDScrTmD3SZJkZn/hnx4Qtqht+llDRhcK0A9rqWkuAIPjcW7p1suTD4BnQm3cZnsxe0jXisFRwO9fW8GImbacgtCx/mVvLNu2z0XCVmO/qcI+JmKDBDgTPanLqLfzWJ+KjWjgmgA5ow7BLr71ySLRbuPAlcXgtqvG7qLZWjgGzlAJkwJ+KsDjHlk6kDNNnOmCRDhbQDvg9988seVP5tvoTWXv3vzLv9LgGBQwwI1cKDYd+qCdRPIc9RAUVukrCWE0sMO0HgYanc2uOWlpM+q5qqHlzurhwIDd0yJy72XxPL8pWm2mc5kmWuHZDtZuLgQdR5K5Y73sXb5FspPqzuf07TdanTwkzMOw4LrydbnlppHC5WWht0OdZmDADbDqWtgxcjiZnTuXB7Pfkq3a0wXAh1mmODpPAgHyWztDGNc4NY3La8ANniSLA3B+HFRlildJ/Yfbze7b6s6s7ZaSSW4YXAAOGblYb3gXIuCQcxtbWFrM6QS8w3D9kG+GYA2N4uDY1OYCL6ac+dpHMyQXSLOcLBoBLzf3rSb/q90rG+uA7UFpsXXEEjWNNI4emqFjfiHvGTuk+rOrwm3mvcTFEnXIMPTBGQ3bNg4EO0FxGvOzfj3zDTh2k3huEpkictyeEZfj4Lz/DYJ9R+WjG9IIa4gQIBMnhvfn3T3WxtmAU2iqWOeJmGsPHQnjfjzCo4lrHupfSkWw4jJLaTfV/2b1PaFXhVFi4mKVKJJN7DhPoBM8R+LriXNrk5sszTpgiDwIbYG48CdE5wUCBlv8AcadZuLWVc/o8DE1XeY08IWRcS/xvoE5/k+pYnaFZwE16lsot1PAdq7DJPpe0JamNcJJxNY70wahiTpDYLe6LBV//AGyyZzu9XesoPRtoOabC93GPGUveP1vp/sr1fp9dSyO1BmJOIqEni6oXAcoboI8En6SgGK9Qi0+1feNPe7/yWp/203TIzxOvrCin0cA/q6Z8Gjh4sS7dfjl6+o9X6SX7bY0n2ta9/tqnHuzIWdmxP7pn7rf/AMhQo+8Q8ZdSGp/hN9rjGp4/klmyELF3lkzGHmdTwT0nH58ShCmxmdtwJ5rDVcbX4FCE49wzWe48z8ysFZxnXiEIU0E/lRneOz/k/NcRt1gJrkgEtbTg8RNQgxyQhb+A+ZlGTkijOo/EfzCtthizxwzNtw7NZCF08vyMrXM6bbR9kPEf6guZrb1Fxdcw+5uftY18EIWLg/k+pLJzNB49lPh/H+QWkoQuiiAzXkaEjwK6Lo68mnBJI60WJkXyzbzKEKvN8hKPMw4AS1k3l4mbzERPPUqtxrjzPad8A2PzPqhCIc2JmoCtmqd0TxknxnVCFYxGOm68cJmOEiYMJG6Hy/ipQgC22I4i4JBlwkWMQwxPK5XT7Ds+tltBpgRaBkbYepUIXO4r/L13l+Lmi3dVd1gudBxPetWvXcHWc7Xme5CFzUty+XM1sXiH5Hbzu04do6B1lVUcS/JU33fZt9480IWzGlpfmdulRjwWMqS6aj+y49p2oi+q3tn4uoSCXvJzkSXONstQxrohClliqewppdkzocFVcWiSfUoQhcmXM5fe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msu.mnc.ru/foto-mgu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26" y="174172"/>
            <a:ext cx="3058977" cy="22751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-150607"/>
            <a:ext cx="9905998" cy="17750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320" y="2898171"/>
            <a:ext cx="4339355" cy="1500187"/>
          </a:xfrm>
        </p:spPr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asd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748117" y="-161365"/>
            <a:ext cx="5185187" cy="6645536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398575" y="273269"/>
            <a:ext cx="1734671" cy="566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/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С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П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О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Р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Т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О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М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000" b="1" cap="all" dirty="0">
              <a:solidFill>
                <a:srgbClr val="00408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83714" y="4805916"/>
            <a:ext cx="4328076" cy="70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/>
          <a:p>
            <a:pPr lvl="0" defTabSz="731838" eaLnBrk="1" hangingPunct="1">
              <a:spcBef>
                <a:spcPct val="20000"/>
              </a:spcBef>
              <a:defRPr/>
            </a:pPr>
            <a:r>
              <a:rPr lang="ru-RU" sz="4000" b="1" cap="all" dirty="0" smtClean="0">
                <a:solidFill>
                  <a:schemeClr val="bg1"/>
                </a:solidFill>
              </a:rPr>
              <a:t>Барьеры</a:t>
            </a:r>
          </a:p>
          <a:p>
            <a:pPr lvl="0" defTabSz="731838" eaLnBrk="1" hangingPunct="1">
              <a:spcBef>
                <a:spcPct val="20000"/>
              </a:spcBef>
              <a:defRPr/>
            </a:pPr>
            <a:r>
              <a:rPr lang="ru-RU" sz="4000" b="1" cap="all" dirty="0" smtClean="0">
                <a:solidFill>
                  <a:schemeClr val="bg1"/>
                </a:solidFill>
              </a:rPr>
              <a:t>      К занятиЮ</a:t>
            </a:r>
            <a:endParaRPr lang="ru-RU" sz="4000" b="1" cap="all" dirty="0">
              <a:solidFill>
                <a:srgbClr val="004080"/>
              </a:solidFill>
            </a:endParaRPr>
          </a:p>
        </p:txBody>
      </p:sp>
      <p:pic>
        <p:nvPicPr>
          <p:cNvPr id="11" name="Picture 4" descr="http://krasrab.net/wordpress/wp-content/themes/twentyten/images/stories/2009/oct/tv_spo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699" y="688427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8" name="Group 60"/>
          <p:cNvGraphicFramePr>
            <a:graphicFrameLocks noGrp="1"/>
          </p:cNvGraphicFramePr>
          <p:nvPr/>
        </p:nvGraphicFramePr>
        <p:xfrm>
          <a:off x="0" y="1442850"/>
          <a:ext cx="9906002" cy="4200144"/>
        </p:xfrm>
        <a:graphic>
          <a:graphicData uri="http://schemas.openxmlformats.org/drawingml/2006/table">
            <a:tbl>
              <a:tblPr/>
              <a:tblGrid>
                <a:gridCol w="2220982"/>
                <a:gridCol w="2191530"/>
                <a:gridCol w="5493490"/>
              </a:tblGrid>
              <a:tr h="396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Методология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Комбинированное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rgbClr val="004080"/>
                          </a:solidFill>
                          <a:latin typeface="+mj-lt"/>
                          <a:ea typeface="+mj-ea"/>
                          <a:cs typeface="+mj-cs"/>
                        </a:rPr>
                        <a:t>качественное исследование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ИНТЕРВЬЮ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8 интервью с  теми, кому сегодня от 18 до – 26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8 интервью с теми, кому от 26 до 45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8 интервью со спортсменами и теми, кто занимается спортом профессионально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География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Москва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Подмосковье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Критерии отбора</a:t>
                      </a:r>
                    </a:p>
                    <a:p>
                      <a:pPr marL="176213" marR="0" lvl="0" indent="-1762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Мужчины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Женщины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08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Возраст 16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.</a:t>
                      </a: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Не отвергающие спорт в своей жизни</a:t>
                      </a: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Занимающиеся:</a:t>
                      </a:r>
                    </a:p>
                    <a:p>
                      <a:pPr marL="633413" marR="0" lvl="1" indent="-176213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Самостоятельно</a:t>
                      </a:r>
                    </a:p>
                    <a:p>
                      <a:pPr marL="633413" marR="0" lvl="1" indent="-176213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Самостоятельно в фитнес центре</a:t>
                      </a:r>
                    </a:p>
                    <a:p>
                      <a:pPr marL="633413" marR="0" lvl="1" indent="-176213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С тренером</a:t>
                      </a:r>
                    </a:p>
                    <a:p>
                      <a:pPr marL="633413" marR="0" lvl="1" indent="-176213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endParaRPr kumimoji="0" lang="ru-RU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08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176213" marR="0" lvl="0" indent="-176213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Возможно был перерыв, после которого они вновь начали заниматься спортом.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Композиция  выборки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(Фокус группы)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Композиция  выборки (Аудиодневники)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064" name="Group 56"/>
          <p:cNvGraphicFramePr>
            <a:graphicFrameLocks noGrp="1"/>
          </p:cNvGraphicFramePr>
          <p:nvPr/>
        </p:nvGraphicFramePr>
        <p:xfrm>
          <a:off x="4647534" y="2264593"/>
          <a:ext cx="4951230" cy="876418"/>
        </p:xfrm>
        <a:graphic>
          <a:graphicData uri="http://schemas.openxmlformats.org/drawingml/2006/table">
            <a:tbl>
              <a:tblPr/>
              <a:tblGrid>
                <a:gridCol w="1827824"/>
                <a:gridCol w="1429407"/>
                <a:gridCol w="1693999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16 -26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26 - 50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Спортсмены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</a:tr>
              <a:tr h="2444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ВСЕГО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: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24 интервью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179177" y="214980"/>
            <a:ext cx="7726823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7318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Методология исследования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56"/>
          <p:cNvGraphicFramePr>
            <a:graphicFrameLocks noGrp="1"/>
          </p:cNvGraphicFramePr>
          <p:nvPr/>
        </p:nvGraphicFramePr>
        <p:xfrm>
          <a:off x="4677594" y="4189707"/>
          <a:ext cx="4944141" cy="850900"/>
        </p:xfrm>
        <a:graphic>
          <a:graphicData uri="http://schemas.openxmlformats.org/drawingml/2006/table">
            <a:tbl>
              <a:tblPr/>
              <a:tblGrid>
                <a:gridCol w="2339299"/>
                <a:gridCol w="1239196"/>
                <a:gridCol w="1365646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Сегмент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м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ж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Москва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3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3</a:t>
                      </a:r>
                    </a:p>
                  </a:txBody>
                  <a:tcPr marL="156000" marR="156000" marT="36000" marB="36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85E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Барьеры к  занятию спортом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000" y="1752600"/>
            <a:ext cx="6417441" cy="4543097"/>
          </a:xfrm>
        </p:spPr>
        <p:txBody>
          <a:bodyPr/>
          <a:lstStyle/>
          <a:p>
            <a:pPr marL="0" indent="0">
              <a:buNone/>
            </a:pPr>
            <a:r>
              <a:rPr>
                <a:latin typeface="Calibri Light" panose="020F0302020204030204" pitchFamily="34" charset="0"/>
              </a:rPr>
              <a:t>Наши респонденты ответили на вопрос о том, какие барьеры возникали в их жизни, из-за которых пришлось приостановить, а может и вовсе прекратить занятия спортом.</a:t>
            </a:r>
          </a:p>
          <a:p>
            <a:pPr marL="0" indent="0">
              <a:buNone/>
            </a:pPr>
            <a:r>
              <a:rPr smtClean="0">
                <a:latin typeface="Calibri Light" panose="020F0302020204030204" pitchFamily="34" charset="0"/>
              </a:rPr>
              <a:t>Такими </a:t>
            </a:r>
            <a:r>
              <a:rPr>
                <a:latin typeface="Calibri Light" panose="020F0302020204030204" pitchFamily="34" charset="0"/>
              </a:rPr>
              <a:t>барьерами стали:</a:t>
            </a:r>
          </a:p>
          <a:p>
            <a:r>
              <a:rPr>
                <a:latin typeface="Calibri Light" panose="020F0302020204030204" pitchFamily="34" charset="0"/>
              </a:rPr>
              <a:t>Нехватка времени (учеба, работа, семья)  </a:t>
            </a:r>
            <a:endParaRPr smtClean="0">
              <a:latin typeface="Calibri Light" panose="020F0302020204030204" pitchFamily="34" charset="0"/>
            </a:endParaRPr>
          </a:p>
          <a:p>
            <a:pPr lvl="2" algn="just"/>
            <a:r>
              <a:rPr b="0"/>
              <a:t>«</a:t>
            </a:r>
            <a:r>
              <a:rPr lang="en-US" b="0" dirty="0" err="1"/>
              <a:t>Хм</a:t>
            </a:r>
            <a:r>
              <a:rPr lang="en-US" b="0" dirty="0"/>
              <a:t>, </a:t>
            </a:r>
            <a:r>
              <a:rPr lang="en-US" b="0" dirty="0" err="1"/>
              <a:t>почему</a:t>
            </a:r>
            <a:r>
              <a:rPr lang="en-US" b="0" dirty="0"/>
              <a:t>…и в </a:t>
            </a:r>
            <a:r>
              <a:rPr lang="en-US" b="0" dirty="0" err="1"/>
              <a:t>том</a:t>
            </a:r>
            <a:r>
              <a:rPr lang="en-US" b="0" dirty="0"/>
              <a:t>, и в </a:t>
            </a:r>
            <a:r>
              <a:rPr lang="en-US" b="0" dirty="0" err="1"/>
              <a:t>другом</a:t>
            </a:r>
            <a:r>
              <a:rPr lang="en-US" b="0" dirty="0"/>
              <a:t> </a:t>
            </a:r>
            <a:r>
              <a:rPr lang="en-US" b="0" dirty="0" err="1"/>
              <a:t>случае</a:t>
            </a:r>
            <a:r>
              <a:rPr lang="en-US" b="0" dirty="0"/>
              <a:t> </a:t>
            </a:r>
            <a:r>
              <a:rPr lang="en-US" b="0" dirty="0" err="1"/>
              <a:t>времени</a:t>
            </a:r>
            <a:r>
              <a:rPr lang="en-US" b="0" dirty="0"/>
              <a:t> </a:t>
            </a:r>
            <a:r>
              <a:rPr lang="en-US" b="0" dirty="0" err="1"/>
              <a:t>не</a:t>
            </a:r>
            <a:r>
              <a:rPr lang="en-US" b="0" dirty="0"/>
              <a:t> </a:t>
            </a:r>
            <a:r>
              <a:rPr lang="en-US" b="0" dirty="0" err="1"/>
              <a:t>было</a:t>
            </a:r>
            <a:r>
              <a:rPr lang="en-US" b="0" dirty="0"/>
              <a:t>, </a:t>
            </a:r>
            <a:r>
              <a:rPr lang="en-US" b="0" dirty="0" err="1"/>
              <a:t>сначала</a:t>
            </a:r>
            <a:r>
              <a:rPr lang="en-US" b="0" dirty="0"/>
              <a:t> </a:t>
            </a:r>
            <a:r>
              <a:rPr lang="en-US" b="0" dirty="0" err="1"/>
              <a:t>надо</a:t>
            </a:r>
            <a:r>
              <a:rPr lang="en-US" b="0" dirty="0"/>
              <a:t> </a:t>
            </a:r>
            <a:r>
              <a:rPr lang="en-US" b="0" dirty="0" err="1"/>
              <a:t>было</a:t>
            </a:r>
            <a:r>
              <a:rPr lang="en-US" b="0" dirty="0"/>
              <a:t> в </a:t>
            </a:r>
            <a:r>
              <a:rPr lang="en-US" b="0" dirty="0" err="1"/>
              <a:t>школе</a:t>
            </a:r>
            <a:r>
              <a:rPr lang="en-US" b="0" dirty="0"/>
              <a:t> </a:t>
            </a:r>
            <a:r>
              <a:rPr lang="en-US" b="0" dirty="0" err="1"/>
              <a:t>устроиться</a:t>
            </a:r>
            <a:r>
              <a:rPr lang="en-US" b="0" dirty="0"/>
              <a:t>, </a:t>
            </a:r>
            <a:r>
              <a:rPr lang="en-US" b="0" dirty="0" err="1"/>
              <a:t>плюс</a:t>
            </a:r>
            <a:r>
              <a:rPr lang="en-US" b="0" dirty="0"/>
              <a:t> </a:t>
            </a:r>
            <a:r>
              <a:rPr lang="en-US" b="0" dirty="0" err="1"/>
              <a:t>курсы</a:t>
            </a:r>
            <a:r>
              <a:rPr lang="en-US" b="0" dirty="0"/>
              <a:t> </a:t>
            </a:r>
            <a:r>
              <a:rPr lang="en-US" b="0" dirty="0" err="1"/>
              <a:t>английского</a:t>
            </a:r>
            <a:r>
              <a:rPr lang="en-US" b="0" dirty="0"/>
              <a:t>, </a:t>
            </a:r>
            <a:r>
              <a:rPr lang="en-US" b="0" dirty="0" err="1"/>
              <a:t>ну</a:t>
            </a:r>
            <a:r>
              <a:rPr lang="en-US" b="0" dirty="0"/>
              <a:t> а </a:t>
            </a:r>
            <a:r>
              <a:rPr lang="en-US" b="0" dirty="0" err="1"/>
              <a:t>потом</a:t>
            </a:r>
            <a:r>
              <a:rPr lang="en-US" b="0" dirty="0"/>
              <a:t>, </a:t>
            </a:r>
            <a:r>
              <a:rPr lang="en-US" b="0" dirty="0" err="1"/>
              <a:t>потом</a:t>
            </a:r>
            <a:r>
              <a:rPr lang="en-US" b="0" dirty="0"/>
              <a:t> </a:t>
            </a:r>
            <a:r>
              <a:rPr lang="en-US" b="0" dirty="0" err="1"/>
              <a:t>экзамены</a:t>
            </a:r>
            <a:r>
              <a:rPr lang="en-US" b="0" dirty="0"/>
              <a:t>, </a:t>
            </a:r>
            <a:r>
              <a:rPr lang="en-US" b="0" dirty="0" err="1"/>
              <a:t>промежуточные</a:t>
            </a:r>
            <a:r>
              <a:rPr lang="en-US" b="0" dirty="0"/>
              <a:t>, </a:t>
            </a:r>
            <a:r>
              <a:rPr lang="en-US" b="0" dirty="0" err="1"/>
              <a:t>выпускные</a:t>
            </a:r>
            <a:r>
              <a:rPr lang="en-US" b="0" dirty="0"/>
              <a:t>, </a:t>
            </a:r>
            <a:r>
              <a:rPr lang="en-US" b="0" dirty="0" err="1"/>
              <a:t>вступительные</a:t>
            </a:r>
            <a:r>
              <a:rPr lang="en-US" b="0" dirty="0"/>
              <a:t>. </a:t>
            </a:r>
            <a:r>
              <a:rPr lang="en-US" b="0" dirty="0" err="1"/>
              <a:t>Да</a:t>
            </a:r>
            <a:r>
              <a:rPr lang="en-US" b="0" dirty="0"/>
              <a:t> и </a:t>
            </a:r>
            <a:r>
              <a:rPr lang="en-US" b="0" dirty="0" err="1"/>
              <a:t>сейчас</a:t>
            </a:r>
            <a:r>
              <a:rPr lang="en-US" b="0" dirty="0"/>
              <a:t> я </a:t>
            </a:r>
            <a:r>
              <a:rPr lang="en-US" b="0" dirty="0" err="1"/>
              <a:t>не</a:t>
            </a:r>
            <a:r>
              <a:rPr lang="en-US" b="0" dirty="0"/>
              <a:t> </a:t>
            </a:r>
            <a:r>
              <a:rPr lang="en-US" b="0" dirty="0" err="1"/>
              <a:t>занимаюсь</a:t>
            </a:r>
            <a:r>
              <a:rPr lang="en-US" b="0" dirty="0"/>
              <a:t> </a:t>
            </a:r>
            <a:r>
              <a:rPr lang="en-US" b="0" dirty="0" err="1"/>
              <a:t>больше</a:t>
            </a:r>
            <a:r>
              <a:rPr lang="en-US" b="0" dirty="0"/>
              <a:t> </a:t>
            </a:r>
            <a:r>
              <a:rPr lang="en-US" b="0" dirty="0" err="1"/>
              <a:t>не</a:t>
            </a:r>
            <a:r>
              <a:rPr lang="en-US" b="0" dirty="0"/>
              <a:t> </a:t>
            </a:r>
            <a:r>
              <a:rPr lang="en-US" b="0" dirty="0" err="1"/>
              <a:t>потому</a:t>
            </a:r>
            <a:r>
              <a:rPr lang="en-US" b="0" dirty="0"/>
              <a:t>, </a:t>
            </a:r>
            <a:r>
              <a:rPr lang="en-US" b="0" dirty="0" err="1"/>
              <a:t>что</a:t>
            </a:r>
            <a:r>
              <a:rPr lang="en-US" b="0" dirty="0"/>
              <a:t> </a:t>
            </a:r>
            <a:r>
              <a:rPr lang="en-US" b="0" dirty="0" err="1"/>
              <a:t>мне</a:t>
            </a:r>
            <a:r>
              <a:rPr lang="en-US" b="0" dirty="0"/>
              <a:t> </a:t>
            </a:r>
            <a:r>
              <a:rPr lang="en-US" b="0" dirty="0" err="1"/>
              <a:t>лениво</a:t>
            </a:r>
            <a:r>
              <a:rPr lang="en-US" b="0" dirty="0"/>
              <a:t>, </a:t>
            </a:r>
            <a:r>
              <a:rPr lang="en-US" b="0" dirty="0" err="1"/>
              <a:t>зарядкой</a:t>
            </a:r>
            <a:r>
              <a:rPr lang="en-US" b="0" dirty="0"/>
              <a:t> </a:t>
            </a:r>
            <a:r>
              <a:rPr lang="en-US" b="0" dirty="0" err="1"/>
              <a:t>же</a:t>
            </a:r>
            <a:r>
              <a:rPr lang="en-US" b="0" dirty="0"/>
              <a:t> </a:t>
            </a:r>
            <a:r>
              <a:rPr lang="en-US" b="0" dirty="0" err="1"/>
              <a:t>занимаюсь</a:t>
            </a:r>
            <a:r>
              <a:rPr lang="en-US" b="0" dirty="0"/>
              <a:t>, а , </a:t>
            </a:r>
            <a:r>
              <a:rPr lang="en-US" b="0" dirty="0" err="1"/>
              <a:t>скорее</a:t>
            </a:r>
            <a:r>
              <a:rPr lang="en-US" b="0" dirty="0"/>
              <a:t> </a:t>
            </a:r>
            <a:r>
              <a:rPr lang="en-US" b="0" dirty="0" err="1"/>
              <a:t>из-за</a:t>
            </a:r>
            <a:r>
              <a:rPr lang="en-US" b="0" dirty="0"/>
              <a:t> </a:t>
            </a:r>
            <a:r>
              <a:rPr lang="en-US" b="0" dirty="0" err="1"/>
              <a:t>большой</a:t>
            </a:r>
            <a:r>
              <a:rPr lang="en-US" b="0" dirty="0"/>
              <a:t> </a:t>
            </a:r>
            <a:r>
              <a:rPr lang="en-US" b="0" dirty="0" err="1"/>
              <a:t>загруженнос</a:t>
            </a:r>
            <a:r>
              <a:rPr b="0"/>
              <a:t>ти»; «После школы я ушел в лицей, это было в середине 8 класса, он был физ-мат. Там было заданий в пять раз больше. Не было времени даже после школы куда-то сходить, не то что на тренировки.»</a:t>
            </a:r>
            <a:endParaRPr>
              <a:latin typeface="Calibri Light" panose="020F0302020204030204" pitchFamily="34" charset="0"/>
            </a:endParaRPr>
          </a:p>
          <a:p>
            <a:pPr lvl="2"/>
            <a:r>
              <a:rPr b="0"/>
              <a:t>«есть знакомые, которые устроились на хорошую работу и просто в связи с отсутствием времени не могут себе позволить такую роскошь, как спорт»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8263" y="3764907"/>
            <a:ext cx="2254970" cy="1626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5561" y="1762432"/>
            <a:ext cx="2201406" cy="16510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Барьеры к  занятию спортом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000" y="1752600"/>
            <a:ext cx="7099300" cy="3492061"/>
          </a:xfrm>
        </p:spPr>
        <p:txBody>
          <a:bodyPr/>
          <a:lstStyle/>
          <a:p>
            <a:r>
              <a:rPr smtClean="0">
                <a:latin typeface="Calibri Light" panose="020F0302020204030204" pitchFamily="34" charset="0"/>
              </a:rPr>
              <a:t>Отсутствие </a:t>
            </a:r>
            <a:r>
              <a:rPr>
                <a:latin typeface="Calibri Light" panose="020F0302020204030204" pitchFamily="34" charset="0"/>
              </a:rPr>
              <a:t>средств для занятий спортом</a:t>
            </a:r>
          </a:p>
          <a:p>
            <a:r>
              <a:rPr>
                <a:latin typeface="Calibri Light" panose="020F0302020204030204" pitchFamily="34" charset="0"/>
              </a:rPr>
              <a:t>Рутина (семейные проблемы</a:t>
            </a:r>
            <a:r>
              <a:rPr smtClean="0">
                <a:latin typeface="Calibri Light" panose="020F0302020204030204" pitchFamily="34" charset="0"/>
              </a:rPr>
              <a:t>)</a:t>
            </a:r>
          </a:p>
          <a:p>
            <a:pPr lvl="2"/>
            <a:r>
              <a:rPr b="0"/>
              <a:t>«У людей работа, семья, быт и все остальное.»; «Кого-то девушка, жена заставила. Причин может быть очень много.»; «есть знакомые девочки, которые бросили занятия, </a:t>
            </a:r>
            <a:r>
              <a:rPr b="0" smtClean="0"/>
              <a:t>забеременев»</a:t>
            </a:r>
            <a:endParaRPr>
              <a:latin typeface="Calibri Light" panose="020F0302020204030204" pitchFamily="34" charset="0"/>
            </a:endParaRPr>
          </a:p>
          <a:p>
            <a:r>
              <a:rPr>
                <a:latin typeface="Calibri Light" panose="020F0302020204030204" pitchFamily="34" charset="0"/>
              </a:rPr>
              <a:t>Декретный отпуск, рождение </a:t>
            </a:r>
            <a:r>
              <a:rPr smtClean="0">
                <a:latin typeface="Calibri Light" panose="020F0302020204030204" pitchFamily="34" charset="0"/>
              </a:rPr>
              <a:t>ребенка</a:t>
            </a:r>
          </a:p>
          <a:p>
            <a:pPr lvl="2"/>
            <a:r>
              <a:rPr b="0"/>
              <a:t>«есть знакомые девочки, которые бросили занятия, забеременев »</a:t>
            </a:r>
          </a:p>
          <a:p>
            <a:r>
              <a:rPr smtClean="0">
                <a:latin typeface="Calibri Light" panose="020F0302020204030204" pitchFamily="34" charset="0"/>
              </a:rPr>
              <a:t>Травма</a:t>
            </a:r>
          </a:p>
          <a:p>
            <a:pPr lvl="2"/>
            <a:r>
              <a:rPr b="0"/>
              <a:t>«Некоторые перестали заниматься из-за травм. Это было самое важное для них, но из-за травм они перестали заниматься.»; «Были травмы , и я перестал Заниматься»</a:t>
            </a:r>
            <a:endParaRPr>
              <a:latin typeface="Calibri Light" panose="020F0302020204030204" pitchFamily="34" charset="0"/>
            </a:endParaRPr>
          </a:p>
          <a:p>
            <a:r>
              <a:rPr>
                <a:latin typeface="Calibri Light" panose="020F0302020204030204" pitchFamily="34" charset="0"/>
              </a:rPr>
              <a:t>Страх, нежелание подвергать себя опасности ради каких-либо рекордов, непрофессиональное увлечение спортом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0717" y="1484162"/>
            <a:ext cx="1726691" cy="1192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1229" y="2724384"/>
            <a:ext cx="1723696" cy="1344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1226" y="4148301"/>
            <a:ext cx="1723698" cy="12221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555" y="5483433"/>
            <a:ext cx="910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+mj-cs"/>
              </a:rPr>
              <a:t>Одними из часто встречающихся барьеров для занятий спортом является: нехватка времени, появление семьи, отсутствие спортзала рядом, спортивные травмы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 descr="E:\_SATA\myfirm\VIRTU0Z\proposals\мотоситизен\ФОТОБАНК\Егорова Василиса\Фото\2jvE0vHCJ4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50726"/>
            <a:ext cx="3838470" cy="7008725"/>
          </a:xfrm>
          <a:prstGeom prst="rect">
            <a:avLst/>
          </a:prstGeom>
          <a:noFill/>
        </p:spPr>
      </p:pic>
      <p:pic>
        <p:nvPicPr>
          <p:cNvPr id="1027" name="Picture 3" descr="E:\_SATA\myfirm\VIRTU0Z\proposals\мотоситизен\ФОТОБАНК\Куликова Евгения\xDNlXyOkC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7501" y="-209862"/>
            <a:ext cx="6098499" cy="70678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09272" y="4919008"/>
            <a:ext cx="7210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</a:rPr>
              <a:t>Мотобратство</a:t>
            </a:r>
            <a:r>
              <a:rPr lang="ru-RU" sz="4000" dirty="0" smtClean="0">
                <a:solidFill>
                  <a:srgbClr val="FF0000"/>
                </a:solidFill>
              </a:rPr>
              <a:t>: социологический анализ новых солидарностей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2A4C-CFC8-491F-93F4-C22DF484898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-179882"/>
            <a:ext cx="9906000" cy="70378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53035" y="0"/>
            <a:ext cx="9152965" cy="66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44" tIns="36623" rIns="73244" bIns="366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318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Сегментация целевой аудитории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типу включенности в акции взаимоподдержки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Group 70"/>
          <p:cNvGraphicFramePr>
            <a:graphicFrameLocks noGrp="1"/>
          </p:cNvGraphicFramePr>
          <p:nvPr/>
        </p:nvGraphicFramePr>
        <p:xfrm>
          <a:off x="495299" y="688962"/>
          <a:ext cx="9410701" cy="5911329"/>
        </p:xfrm>
        <a:graphic>
          <a:graphicData uri="http://schemas.openxmlformats.org/drawingml/2006/table">
            <a:tbl>
              <a:tblPr/>
              <a:tblGrid>
                <a:gridCol w="1459962"/>
                <a:gridCol w="1177045"/>
                <a:gridCol w="1011678"/>
                <a:gridCol w="1186774"/>
                <a:gridCol w="1170295"/>
                <a:gridCol w="1067066"/>
                <a:gridCol w="1186776"/>
                <a:gridCol w="1151105"/>
              </a:tblGrid>
              <a:tr h="349783">
                <a:tc gridSpan="8">
                  <a:txBody>
                    <a:bodyPr/>
                    <a:lstStyle/>
                    <a:p>
                      <a:pPr marL="174625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Типология мотоциклистов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4625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4625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874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МОТО-АВАНГАРД</a:t>
                      </a: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АКТИВНЫЙ ВОЛОНТЕР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СИТУАТИВНЫЙ  ВОЛОНТЕР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ВОЛОНТЕР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ОТОШЕДШИЙ ОТ ДЕЛ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ЭКСТРЕННЫЙ</a:t>
                      </a: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ВОЛОНТЕР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СОЧУВСТВУЮЩИЙ ДВИЖЕНИЮ (потенциальный)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ГУЛЯЮЩИЙ САМ ПО СЕБЕ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(ВНЕ ДВИЖЕНИЙ)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НОВИЧОК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НИЧЕГО НЕ ЗНАЮЩИЙ НИ О КАКИХ ДВИЖЕНИЯХ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30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3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680">
                <a:tc>
                  <a:txBody>
                    <a:bodyPr/>
                    <a:lstStyle/>
                    <a:p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45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 Опыт вождения 3 – 5 лет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 Грамотный и опытный организатор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  Инициатор движения, сообщества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 Активно работающий  в сфере безопасности мотоциклистов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Инициатор акций солидарности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Ведет сайт, активно  создает посты и комментирует, создает  опросы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Информирует об интересных для сообщества событиях</a:t>
                      </a:r>
                      <a:endParaRPr kumimoji="1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Опыт вождения – 1 – 2 года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ответственный за какое-либо направление, координатор движения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активно выезжает на вызовы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2 – 3 вызова после основной работы</a:t>
                      </a: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Опыт вождения – 2 – 3 года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активно выезжающий на вызовы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По географическому признаку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1 – 2 вызова после основной работы</a:t>
                      </a: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endParaRPr kumimoji="1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Опыт вождения – 2 – 3 года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активно выезжающий ранее на вызовы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«Выгоревший», нет больше сил или просто появились другие интересы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2 – 3 вызова после основной работы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Опыт вождения 3 – 5 лет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 Ранее выезжавший на вызовы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 В случае возникновения экстренной ситуации, готов «подставить свое плечо» и готов поучаствовать в разовой акции</a:t>
                      </a:r>
                      <a:r>
                        <a:rPr kumimoji="1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: сбор крови, акции солидарности</a:t>
                      </a:r>
                      <a:endParaRPr kumimoji="1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Опыт вождения – 2 – 3 года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Есть друзья, которые состоят в каком-либо движении и они его приглашают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Приезжает на ДТП с друзьями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Потенциальный активный волонтер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Опыт вождения от 0 – 5 лет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Человек, отрицающий любые «колхозные объединения».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Не видит смысла в групповых встречах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Любящий одиночество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Может заходить на сайты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Может участвовать в акциях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Не публичен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Опыт вождения от 0 – 2 лет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Ничего не слышал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Не вовлеченный в культуру мотоциклистов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Не знает сайты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 2" pitchFamily="18" charset="2"/>
                        <a:buChar char="¢"/>
                        <a:tabLst/>
                        <a:defRPr/>
                      </a:pPr>
                      <a:r>
                        <a:rPr kumimoji="1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Не соприкасается с теми источниками,   откуда он  мог бы  получить информацию о мотосообществах.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ятиугольник 7"/>
          <p:cNvSpPr/>
          <p:nvPr/>
        </p:nvSpPr>
        <p:spPr bwMode="auto">
          <a:xfrm>
            <a:off x="0" y="1122187"/>
            <a:ext cx="467833" cy="887506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1171"/>
            <a:ext cx="30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Тип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 bwMode="auto">
          <a:xfrm>
            <a:off x="0" y="3520394"/>
            <a:ext cx="467833" cy="21336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23175"/>
            <a:ext cx="308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Профиль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s://encrypted-tbn2.gstatic.com/images?q=tbn:ANd9GcQq_lR3KoKg1C-SUQr1nLl3eHwJKG8LsfKpl_0DOz6RSGNoiF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486" y="2196262"/>
            <a:ext cx="963038" cy="84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6127" y="2202999"/>
            <a:ext cx="710117" cy="8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1719" y="2176637"/>
            <a:ext cx="690460" cy="93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7175" y="2164477"/>
            <a:ext cx="610107" cy="91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7" descr="http://t0.gstatic.com/images?q=tbn:ANd9GcRCEjd2tB15Zon_Ifg5KJlUBMzVtZZkKFQBy8yaaGRxuZGqDFIEG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3319" y="2224441"/>
            <a:ext cx="650746" cy="943582"/>
          </a:xfrm>
          <a:prstGeom prst="rect">
            <a:avLst/>
          </a:prstGeom>
          <a:noFill/>
        </p:spPr>
      </p:pic>
      <p:pic>
        <p:nvPicPr>
          <p:cNvPr id="17" name="Picture 31" descr="http://t3.gstatic.com/images?q=tbn:ANd9GcQXQ7ZfqPfOC0ZF14sb1IeXIzTQofbfeWV0IZB3JX2iXauBKgLJ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8765" y="2285716"/>
            <a:ext cx="771029" cy="695886"/>
          </a:xfrm>
          <a:prstGeom prst="rect">
            <a:avLst/>
          </a:prstGeom>
          <a:noFill/>
        </p:spPr>
      </p:pic>
      <p:pic>
        <p:nvPicPr>
          <p:cNvPr id="18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00462" y="2246658"/>
            <a:ext cx="869351" cy="77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4" descr="https://encrypted-tbn1.gstatic.com/images?q=tbn:ANd9GcTVBIm6vrPup2P9UFMXE4GrhZxj7zKluL_H1GOpNJlreJWLRO0X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34263" y="2270502"/>
            <a:ext cx="845833" cy="7269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8576" y="1387366"/>
            <a:ext cx="5147843" cy="4638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4485" y="185057"/>
            <a:ext cx="77615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Женщина ХХ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века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Успешная женщина, хочет все и сразу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838" y="4277022"/>
            <a:ext cx="1995787" cy="149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349" y="1355835"/>
            <a:ext cx="1117512" cy="119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2272" y="2475327"/>
            <a:ext cx="2047547" cy="150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0000"/>
                </a:solidFill>
              </a:rPr>
              <a:t>Стандартизация и формализация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sz="1400" smtClean="0"/>
              <a:t>Мы понимаем что на определенной стадии наши студенты должны овладеть определенными знаниями</a:t>
            </a:r>
          </a:p>
          <a:p>
            <a:pPr>
              <a:lnSpc>
                <a:spcPct val="90000"/>
              </a:lnSpc>
            </a:pPr>
            <a:r>
              <a:rPr sz="1400" u="sng" smtClean="0"/>
              <a:t>Какие знания </a:t>
            </a:r>
            <a:r>
              <a:rPr sz="1400" smtClean="0"/>
              <a:t>они должны приобрести</a:t>
            </a:r>
          </a:p>
          <a:p>
            <a:pPr>
              <a:lnSpc>
                <a:spcPct val="90000"/>
              </a:lnSpc>
            </a:pPr>
            <a:r>
              <a:rPr lang="ru-RU" sz="1400" u="sng" dirty="0" smtClean="0"/>
              <a:t>Н</a:t>
            </a:r>
            <a:r>
              <a:rPr sz="1400" u="sng" smtClean="0"/>
              <a:t>асколько они </a:t>
            </a:r>
            <a:r>
              <a:rPr sz="1400" smtClean="0"/>
              <a:t>хорошо освоили эти знания</a:t>
            </a:r>
            <a:r>
              <a:rPr lang="en-US" sz="1400" dirty="0" smtClean="0"/>
              <a:t> </a:t>
            </a:r>
            <a:endParaRPr sz="1400" smtClean="0"/>
          </a:p>
          <a:p>
            <a:pPr>
              <a:lnSpc>
                <a:spcPct val="90000"/>
              </a:lnSpc>
            </a:pPr>
            <a:r>
              <a:rPr sz="1400" smtClean="0"/>
              <a:t>Далее </a:t>
            </a:r>
            <a:r>
              <a:rPr sz="1400"/>
              <a:t>перечислены </a:t>
            </a:r>
            <a:r>
              <a:rPr sz="1400" u="sng"/>
              <a:t>основные компетенции</a:t>
            </a:r>
            <a:r>
              <a:rPr sz="1400"/>
              <a:t>, которыми наши студенты овладевают в русле </a:t>
            </a:r>
            <a:r>
              <a:rPr sz="1400" smtClean="0"/>
              <a:t>освоения качественной социологии</a:t>
            </a:r>
          </a:p>
          <a:p>
            <a:pPr marL="850900" lvl="1" indent="-514350">
              <a:lnSpc>
                <a:spcPct val="90000"/>
              </a:lnSpc>
              <a:buFont typeface="+mj-lt"/>
              <a:buAutoNum type="arabicPeriod"/>
            </a:pPr>
            <a:r>
              <a:rPr sz="2600" u="sng" smtClean="0"/>
              <a:t>Мы даем им общие положения: что</a:t>
            </a:r>
            <a:r>
              <a:rPr lang="ru-RU" sz="2600" u="sng" dirty="0" smtClean="0"/>
              <a:t> </a:t>
            </a:r>
            <a:r>
              <a:rPr sz="2600" u="sng" smtClean="0"/>
              <a:t>они должны сделать в соответствии с программой</a:t>
            </a:r>
            <a:endParaRPr lang="ru-RU" sz="2600" u="sng" dirty="0" smtClean="0"/>
          </a:p>
          <a:p>
            <a:pPr marL="850900" lvl="1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600" u="sng" dirty="0" smtClean="0"/>
              <a:t>Индикаторы: как будет оцениваться их производительность, что будет туда входить</a:t>
            </a:r>
          </a:p>
          <a:p>
            <a:pPr marL="850900" lvl="1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600" u="sng" dirty="0" smtClean="0"/>
              <a:t>Балльную систему оценки их знаний</a:t>
            </a:r>
            <a:endParaRPr lang="en-US" sz="2600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О</a:t>
            </a:r>
            <a:r>
              <a:rPr smtClean="0"/>
              <a:t>сновные </a:t>
            </a:r>
            <a:r>
              <a:rPr smtClean="0"/>
              <a:t>характеристики современной женщины устами современных женщин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96" y="1808159"/>
            <a:ext cx="6471615" cy="45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565691" y="1460938"/>
            <a:ext cx="33403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Целеустремленная</a:t>
            </a:r>
          </a:p>
          <a:p>
            <a:pPr marL="179388" lvl="1" indent="-179388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Спортивная</a:t>
            </a:r>
          </a:p>
          <a:p>
            <a:pPr marL="179388" lvl="1" indent="-179388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Многофункциональная</a:t>
            </a:r>
          </a:p>
          <a:p>
            <a:pPr marL="179388" lvl="1" indent="-179388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Может делать все</a:t>
            </a:r>
          </a:p>
          <a:p>
            <a:pPr marL="179388" lvl="1" indent="-179388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Властная</a:t>
            </a:r>
          </a:p>
          <a:p>
            <a:pPr marL="179388" lvl="1" indent="-179388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Независимая</a:t>
            </a:r>
          </a:p>
          <a:p>
            <a:pPr marL="179388" lvl="1" indent="-179388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Мужеподобная</a:t>
            </a:r>
          </a:p>
          <a:p>
            <a:pPr marL="179388" lvl="1" indent="-179388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Карьеристка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Мы </a:t>
            </a:r>
            <a:r>
              <a:rPr lang="ru-RU" dirty="0" smtClean="0"/>
              <a:t>–</a:t>
            </a:r>
            <a:r>
              <a:rPr smtClean="0"/>
              <a:t> на пути к новым свершениям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226" y="4695826"/>
            <a:ext cx="9324974" cy="1438542"/>
          </a:xfrm>
        </p:spPr>
        <p:txBody>
          <a:bodyPr/>
          <a:lstStyle/>
          <a:p>
            <a:r>
              <a:rPr smtClean="0"/>
              <a:t>Мы </a:t>
            </a:r>
            <a:r>
              <a:rPr lang="ru-RU" dirty="0" smtClean="0"/>
              <a:t>–</a:t>
            </a:r>
            <a:r>
              <a:rPr smtClean="0"/>
              <a:t> на пути</a:t>
            </a:r>
            <a:r>
              <a:rPr lang="en-US" dirty="0" smtClean="0"/>
              <a:t>: </a:t>
            </a:r>
          </a:p>
          <a:p>
            <a:r>
              <a:rPr smtClean="0"/>
              <a:t>Пытаемся создать адкватную методику оценки знаний студентов</a:t>
            </a:r>
          </a:p>
          <a:p>
            <a:r>
              <a:rPr smtClean="0"/>
              <a:t>Для того, чтобы будущие поколения  студентов в  социальных науках мыслили лучше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5" descr="Mon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584325"/>
            <a:ext cx="1966913" cy="25923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054475" y="1552575"/>
            <a:ext cx="2232025" cy="2638425"/>
            <a:chOff x="2018" y="255"/>
            <a:chExt cx="681" cy="816"/>
          </a:xfrm>
        </p:grpSpPr>
        <p:pic>
          <p:nvPicPr>
            <p:cNvPr id="10" name="Picture 6" descr="ab01082724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255"/>
              <a:ext cx="551" cy="816"/>
            </a:xfrm>
            <a:prstGeom prst="rect">
              <a:avLst/>
            </a:prstGeom>
            <a:noFill/>
          </p:spPr>
        </p:pic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2064" y="300"/>
              <a:ext cx="635" cy="182"/>
            </a:xfrm>
            <a:prstGeom prst="wedgeEllipseCallout">
              <a:avLst>
                <a:gd name="adj1" fmla="val -43542"/>
                <a:gd name="adj2" fmla="val 127472"/>
              </a:avLst>
            </a:prstGeom>
            <a:solidFill>
              <a:srgbClr val="FF99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993300"/>
                  </a:solidFill>
                  <a:latin typeface="Batang" pitchFamily="18" charset="-127"/>
                </a:rPr>
                <a:t>Insight!!!</a:t>
              </a:r>
              <a:endParaRPr lang="ru-RU" sz="1000" b="1">
                <a:solidFill>
                  <a:srgbClr val="993300"/>
                </a:solidFill>
                <a:latin typeface="Batang" pitchFamily="18" charset="-127"/>
              </a:endParaRPr>
            </a:p>
          </p:txBody>
        </p:sp>
      </p:grpSp>
      <p:pic>
        <p:nvPicPr>
          <p:cNvPr id="12" name="Picture 20" descr="Sherl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1" y="1463675"/>
            <a:ext cx="2438400" cy="2813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-150607"/>
            <a:ext cx="9905998" cy="17750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319" y="2898167"/>
            <a:ext cx="4339354" cy="1500187"/>
          </a:xfrm>
        </p:spPr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asd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694328" y="-174812"/>
            <a:ext cx="5190565" cy="6656294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51641" y="5153025"/>
            <a:ext cx="4690335" cy="7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/>
          <a:p>
            <a:pPr lvl="0" defTabSz="731838" eaLnBrk="1" hangingPunct="1"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chemeClr val="bg1"/>
                </a:solidFill>
              </a:rPr>
              <a:t>Контакты</a:t>
            </a:r>
            <a:endParaRPr lang="ru-RU" sz="3200" b="1" cap="all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4554" y="1233333"/>
            <a:ext cx="2731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4080"/>
                </a:solidFill>
              </a:rPr>
              <a:t>Марина Семина, </a:t>
            </a:r>
            <a:r>
              <a:rPr lang="en-US" sz="1400" b="1" dirty="0" smtClean="0">
                <a:solidFill>
                  <a:srgbClr val="004080"/>
                </a:solidFill>
              </a:rPr>
              <a:t>Ph</a:t>
            </a:r>
            <a:r>
              <a:rPr lang="ru-RU" sz="1400" b="1" dirty="0" smtClean="0">
                <a:solidFill>
                  <a:srgbClr val="004080"/>
                </a:solidFill>
              </a:rPr>
              <a:t>.</a:t>
            </a:r>
            <a:r>
              <a:rPr lang="en-US" sz="1400" b="1" dirty="0" smtClean="0">
                <a:solidFill>
                  <a:srgbClr val="004080"/>
                </a:solidFill>
              </a:rPr>
              <a:t>D</a:t>
            </a:r>
            <a:r>
              <a:rPr lang="ru-RU" sz="1400" b="1" dirty="0" smtClean="0">
                <a:solidFill>
                  <a:srgbClr val="004080"/>
                </a:solidFill>
              </a:rPr>
              <a:t>. </a:t>
            </a:r>
          </a:p>
          <a:p>
            <a:r>
              <a:rPr lang="ru-RU" sz="1400" b="1" dirty="0" smtClean="0">
                <a:solidFill>
                  <a:srgbClr val="004080"/>
                </a:solidFill>
              </a:rPr>
              <a:t>Доцент МГУ</a:t>
            </a:r>
          </a:p>
          <a:p>
            <a:r>
              <a:rPr lang="ru-RU" sz="1400" b="1" dirty="0" smtClean="0">
                <a:solidFill>
                  <a:srgbClr val="004080"/>
                </a:solidFill>
              </a:rPr>
              <a:t>Им. М.В. Ломоносова</a:t>
            </a:r>
          </a:p>
          <a:p>
            <a:endParaRPr lang="ru-RU" sz="1400" b="1" dirty="0" smtClean="0">
              <a:solidFill>
                <a:srgbClr val="004080"/>
              </a:solidFill>
            </a:endParaRPr>
          </a:p>
          <a:p>
            <a:r>
              <a:rPr lang="ru-RU" sz="1400" b="1" dirty="0" smtClean="0">
                <a:solidFill>
                  <a:srgbClr val="004080"/>
                </a:solidFill>
              </a:rPr>
              <a:t>Факультет социологии</a:t>
            </a:r>
          </a:p>
          <a:p>
            <a:r>
              <a:rPr lang="ru-RU" sz="1400" b="1" dirty="0" smtClean="0">
                <a:solidFill>
                  <a:srgbClr val="004080"/>
                </a:solidFill>
              </a:rPr>
              <a:t> </a:t>
            </a:r>
          </a:p>
          <a:p>
            <a:r>
              <a:rPr lang="ru-RU" sz="1400" b="1" dirty="0" err="1" smtClean="0">
                <a:solidFill>
                  <a:srgbClr val="004080"/>
                </a:solidFill>
              </a:rPr>
              <a:t>моб</a:t>
            </a:r>
            <a:r>
              <a:rPr lang="ru-RU" sz="1400" b="1" dirty="0" smtClean="0">
                <a:solidFill>
                  <a:srgbClr val="004080"/>
                </a:solidFill>
              </a:rPr>
              <a:t>. </a:t>
            </a:r>
            <a:r>
              <a:rPr lang="en-US" sz="1400" b="1" dirty="0" smtClean="0">
                <a:solidFill>
                  <a:srgbClr val="004080"/>
                </a:solidFill>
              </a:rPr>
              <a:t>+7 9</a:t>
            </a:r>
            <a:r>
              <a:rPr lang="ru-RU" sz="1400" b="1" dirty="0" smtClean="0">
                <a:solidFill>
                  <a:srgbClr val="004080"/>
                </a:solidFill>
              </a:rPr>
              <a:t>2</a:t>
            </a:r>
            <a:r>
              <a:rPr lang="en-US" sz="1400" b="1" dirty="0" smtClean="0">
                <a:solidFill>
                  <a:srgbClr val="004080"/>
                </a:solidFill>
              </a:rPr>
              <a:t>6 919 97 11</a:t>
            </a:r>
            <a:endParaRPr lang="ru-RU" sz="1400" b="1" dirty="0" smtClean="0">
              <a:solidFill>
                <a:srgbClr val="004080"/>
              </a:solidFill>
            </a:endParaRPr>
          </a:p>
          <a:p>
            <a:endParaRPr lang="ru-RU" sz="1400" dirty="0" smtClean="0">
              <a:solidFill>
                <a:srgbClr val="004080"/>
              </a:solidFill>
            </a:endParaRPr>
          </a:p>
          <a:p>
            <a:r>
              <a:rPr lang="en-US" sz="1400" b="1" dirty="0" smtClean="0">
                <a:solidFill>
                  <a:srgbClr val="004080"/>
                </a:solidFill>
              </a:rPr>
              <a:t>e-mail: </a:t>
            </a:r>
          </a:p>
          <a:p>
            <a:endParaRPr lang="en-US" sz="1400" b="1" dirty="0" smtClean="0">
              <a:solidFill>
                <a:srgbClr val="004080"/>
              </a:solidFill>
            </a:endParaRPr>
          </a:p>
          <a:p>
            <a:r>
              <a:rPr lang="en-US" sz="1400" b="1" dirty="0" smtClean="0">
                <a:solidFill>
                  <a:srgbClr val="004080"/>
                </a:solidFill>
              </a:rPr>
              <a:t>M.Virtu0z@gmail.com</a:t>
            </a:r>
          </a:p>
          <a:p>
            <a:r>
              <a:rPr lang="en-US" sz="1400" b="1" dirty="0" err="1" smtClean="0">
                <a:solidFill>
                  <a:srgbClr val="004080"/>
                </a:solidFill>
              </a:rPr>
              <a:t>www.virtu</a:t>
            </a:r>
            <a:r>
              <a:rPr lang="en-US" sz="1400" dirty="0" err="1" smtClean="0">
                <a:solidFill>
                  <a:srgbClr val="004080"/>
                </a:solidFill>
              </a:rPr>
              <a:t>Ø</a:t>
            </a:r>
            <a:r>
              <a:rPr lang="en-US" sz="1400" b="1" dirty="0" err="1" smtClean="0">
                <a:solidFill>
                  <a:srgbClr val="004080"/>
                </a:solidFill>
              </a:rPr>
              <a:t>z.ru</a:t>
            </a:r>
            <a:r>
              <a:rPr lang="en-US" sz="1400" b="1" dirty="0" smtClean="0">
                <a:solidFill>
                  <a:srgbClr val="00408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4080"/>
                </a:solidFill>
              </a:rPr>
              <a:t> </a:t>
            </a:r>
            <a:endParaRPr lang="ru-RU" dirty="0" smtClean="0">
              <a:solidFill>
                <a:srgbClr val="004080"/>
              </a:solidFill>
            </a:endParaRPr>
          </a:p>
          <a:p>
            <a:pPr algn="r"/>
            <a:r>
              <a:rPr lang="en-US" b="1" dirty="0" smtClean="0">
                <a:solidFill>
                  <a:srgbClr val="0066FF"/>
                </a:solidFill>
              </a:rPr>
              <a:t> 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79941" y="3371850"/>
            <a:ext cx="4690335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/>
          <a:p>
            <a:pPr lvl="0" defTabSz="731838" eaLnBrk="1" hangingPunct="1"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chemeClr val="bg1"/>
                </a:solidFill>
              </a:rPr>
              <a:t>Спасибо за внимание</a:t>
            </a:r>
            <a:endParaRPr lang="ru-RU" sz="3200" b="1" cap="all" dirty="0">
              <a:solidFill>
                <a:schemeClr val="bg1"/>
              </a:solidFill>
            </a:endParaRPr>
          </a:p>
        </p:txBody>
      </p:sp>
      <p:sp>
        <p:nvSpPr>
          <p:cNvPr id="4098" name="AutoShape 2" descr="data:image/jpeg;base64,/9j/4AAQSkZJRgABAQAAAQABAAD/2wCEAAkGBxQSEhUUEBQUFBUVFRQUFRUVFBQUFBQUFBYWFxQVFBQYHCggGBwlHBQUITEhJSkrLi4uFx8zODMsNygtMCsBCgoKDg0OGxAQGiwkHCQuLCwsLCwsLCw0LCwsMiwsLCwsLywsLCwsLCwsLCwsLCwsLCwsLCwsLCwsLCwsLCwsLP/AABEIAMIBBAMBIgACEQEDEQH/xAAcAAACAgMBAQAAAAAAAAAAAAAAAgEFAwQGBwj/xABJEAABAwIDBAcEBgYJAwUBAAABAAIRAyEEEjEFIkFRBhMyYXGBkSNCofAUJDNicrEVUlOSwdE0Q1Rjc4Ky4fEHFmR0g6LD0kT/xAAaAQACAwEBAAAAAAAAAAAAAAAAAQIDBAUG/8QAMhEAAgIBAgMFBgYDAQAAAAAAAAECEQMSIQQxkRNBUXHwBRQiMoGxUmFiocHRQuHxI//aAAwDAQACEQMRAD8AywiE8Ihe1PJmNEJ4RCYhIQQnhRCAFUJ4UQgBYRCaEQgBCEJkQmAqE0IhACqITwiEAV1OvNQNBuJc6xDpJI6t0+60XDhqTFuO9CwN+3P+FTI5duqtmFTgVRe97v7l2d/Etq2X2sWEQmhEK8pFRCeFEIsBUQmhEIsKFhEJoRCLChYRCaFMIsBIUwmhEIsQsIhPCISsBIUp4UIsDKiE0IhV2TYkIhPCiE7ASFMJoUQiwFhEJoRCLELCiE8IhOwEhEJoUwiwEhEJoRCLChIRCeEQiwNSpTis0zrhxbwrVR8+K2IVHRxgdjRFdj2mi4NaHsMHPIpiLmIc6Nb96v4VHDP4X5y+7Zo4lVJeS+yQkIhNCmFosziQiE8IhFgJCITwiErASEQnhEIsBIUwmhEIsQoCITwiEWAkKYTQiEWAsITKUgoeEJkQoWWULCiE8IRYhIRCaEQnYCwoITohFgJCITwohFgLCITQiE7ASEQnhEIsQkJmMJIABJNgBck8gEQt/ZNLfzns05e68brWucbi8HLlt+sqs+VYsbm+4tw4u0yKPichtLZbsJjW1K9LqmFjxILHe0ce0QwmJFvjxV9Cnp/h6L6kZGMDXUmFzC0H2hfnJM3gBpnx8sODrtqNlmmnpwWL2bxHaQafPmbfaGHTJNeRlhEJoRC6VnNoWEQmhEIsBYRCaEQiwFhTCaEQiwFhEJoRCLAWEQmhEIsBYUwmQlYCwhNCEWKjJCiFkhRCqstoSEQnhRCdioSEQnhEJ2BjhCeEQnYUJCITwohFgKohOQiEWAsITQiEWFCq12NTBp4if2VTv1pVQbeCrWskgc7eqvtlYNvVmZ3y5jt7KA0ZqbhI4w8+i5vtTNGOBxfN19zf7OxyeZSXJWc9/wBQKYzYk5Y3sIOdsrt2eIED4clU9G2jqTH67/WVZ9McPJxQOX2Zw0XM5WUmuZuzaC8mSTN+Sr9hsy7oEMdS6/UktcS4OEk6E03OjhMclj9m5Yw2l3/0jZ7QxylHYsoRCaEQu9Zw6FhCaEQiwoVCaEQnYEBEKYRCAIhEKYUwgBYRCaFMJWISFMKYRCAIhCZCAoyqITohUJlzQkIhPCiE7I0LCITQiEWOhIRCeEQnYqEhRCeEQiwoSEQnhEIsKEhEJ4RCLCgoslzQNSQB4zZaPSHG1aFJ7m1h24jq4F6gpuk/iNrKxw432/ib+YVd0uwbuorEhhIr02HSYJpObmgTMvJ82rj+0d8sPA6/s6ljmc/Qx9evWc47wqMYKoOX2r2kgZgILd3NpyHeujx2HyU3Opva3LSIYG0w6MzC8APNy2HeN1X9EsxlsNgvo+9UmanWNNpA90Qe8q6xeHc+k9zsk/Rg8ZY7JYQcsiYEWXPnJ9qktjopR7JvzEIRCchEL1Oo8vQkIhOiE9QUJCITwiEWKhIRCeEQjUFCQiE8IhGoKEARCeEQjUKhYRCaEQiwoWEJ4QixGSEQmhCzpmihIRCeEQnYqEhEJoRCNQULCiE6IRYULCiE8KIRqChYRCaEI1BQsIhNCyMpgtJ4y0DvmZ/glLIoq2SjjcnSHoUhDXE36xrQI46m/hfyKwdM3fV6/Z/pNHTUfYa9+qSjtWiDlL9ADEGcwdOkaQFzFPFmtUrh3VHPVY501AxpyVA62kxBF738Vxc2Ttcmq9ov9tjs4cTxQquf3LHoYy4O79phB32qVv5275XTlv1Z43R9TbZvc1/Z+7f4haOBxOGaQWtosy9XOV7ZljqgJgawC1w5l0cFuHaFHqi0OYM2H6uGuzZXBpGURci5M9ywzleTUa4x+DSYMXSDQwDUs6w24PcQ0T/kPqteFjq7Xolp3xDTbWzQB2t3WxvdYtn4xtXOWEFoflBHLI0n4ly9BwvELJD87ZwuJ4eWOXLakbMIhNCIWuzLQsIhNCIRYULCITQgBGoKFhEJoRCLCiFEJoUwixULCIUwphFhQqE0IRqDSZYUQnhCzKRfpEhQnhCeoKEhEJkQlqHpELJsLzaJj48FW7FpuYHNdmInO0ueKhyOJDW5gTcZCt3amObh2U6jhrUe0k7rWhtPPJcbcLjwVP8ApBrqGa5e2rQpuAaWQB1xIzBxgyXNPBc/JxmnMl3cjoY+DcsLfjuXsIhaWyabmNLHkuIc6C55e4tJMAk8hAW+t8MqkrRhnjcJUxUQmRClqIaRIWDGbMFcNDi8Q6NwCbscbz+ELaWalTBF47bdc0dipy4rJx8v/CX0+5s4C454tetjTp7Io9aGdW29MugudmlpaNJ037nwXmmJwTG1q0AiK1cCKhEAVXgRHgvYaFMde2BbqTMNbkmWZSZ3p1jxdPBeU7SbFavEfbYj3W/tnrl8Ls39DrZ8s2lbZc4B2HdmZUp5XRW3uucASGvcLd5gR3rpMDsbDmfZAQ5v9eXe5VIt/kFuPkuZ2I36zEAjJibFjSLUakX11Hmu32SwnOCLB7I9jTaAOrrWsBbS/DzKo4mKT2LcPEZWt5PqVGP2bR6jF+zZLGVcpBdmb7MuBdyM6d0Kj/6f0ctGpdxJqauuYDRA8NfVdZtBn1fGgi2StEgRek6csX15rmOgrfYv/wAV3PuXQ9mumzn+0JSlBW7OjRCmEQuxqOPRCE0IhGoNIoC09r7NNRrCGgkVGtBzlsEFlQtIAMhzQAbix4rT2/LzSY39qA870tEMJkDUFtQT/urbbePd9N+iMBaOuplrrSXGiHEOibSzhcT3LncZxLXwx9UdDhOGv42FN0gG0kCYMwUywUXtzBtNpawUmvuWn2j62J62I4ZmnW62IWzDm7SCn4mPNi7Obj4EIUwiFbqKtJClCmEagohQmhCNQUZlEIqOABJsACSe4apaNVr2hzCHNcAQRcEHQgrHqNOkZEIQnqFpIIUJlCNQ9JW9Kac4elOn0qm134XQ0jT7xVa3B02YaoaBn2mEOXd3b1CWgAWMlWO1cVUeaIOHrDqnl/ZBzyR2pF9IHiVjqYh1Wk5gwlRsupOljWB0ta6OF+3PkFxck1KWo7mLHKMNPruM+JaaYo8T1+V5LgSC6mTcBogxUJ8x57y5TEdKqfXPp18PUAbVlzjUqSzLlBOWIkAHitvZ3SehkipU3gXjsuO6HHLcC5yx3rdwk3FaZeZh4vFb1LyOgRC1RtKlE9YzQO7Q0OhN030+n+u20TvDQ6HX5vyWrtoeK6mTsZ+DNg8O+fhHHzWxh3QNY32+8G+7UtJ18OKpMZXZnZUa9kDJmAc3MO3mJi5F2CL6eKucMZaCASC9mjZndfz4d/BYeI4hTwyXQ24OHcMsWZ2EfSaZ3Z+jvgmXOgupzDxuxYTOtiNCvKtrH21fT7avz/bVF6nSdFemL/YOtmDdCzWlx8fd095eWbV+2r3/AK/Ecf756o4V7v6GjKti12M/60PwYnif2VRdzskt3+x26fF5vkrR58uHNcNsZ31tv4cRxH7KpwXd7IJl93dpnvs/Vq/McVVxT+LoTwr4TWxjfY4+InJUmAQfsTq42PiNFzfQX7F959q7jPz/AAXUYt/sscP7up7+aJpO9z3PDjquL6LbWpUaTxVJaS9xAyk20m3gtXBSpv13Gbi4uUdjqWYkGo6n7zWteeUOLgI/d+IWdcLs7aTGYl1Ulxpl7y2xLt8uh0G98w8F0f8A3LQ5v/cPH/ldFZl3mGXDyXJFuiFVDpFR5v8A3fnmtyhjadQth7QM28HWkZTb8lGfEwhG7HDhcknWl9DmDWrVsaA0HKKrTbNlAp5WuzGInLSaIlXm3HU/0hXNSQzLQmCQWyWifGCfWOKthgoeX0sJD2S9ryGtD5MZqmaDJBdreZHNV4q4rr6lQUxnqOaHDrmZS4vyWbP6xDfEwuTPNHL3bUdeGCeP/qG2cxobRDCCPoWGdEyTBql7ieMudc81uLSp1MRVdTqmi21FlPrBWa8dTMyQDvGQTPGCt5dLg8t468DmcZi05LfeQhSha9Rj0kIUwhGoNIIUoRqDSaPSLHMo4eo959xwA1JJEAAQefJc50X20KeFwjCYzv6s5id2GHMM1wN+LWgbsBaX/UiswvYzIXPGpe5wogG8ZS4NndmRy71xFbatUtptfVfLDmaDDQx0tgscDMbuawFzxXNnkaZuhjtHvAKFX7CxorUKdQZyHCQXhoc7vhpIWxWx1Nhh72tMF1zFm6nyV+vayrRvRnQuU2n0xbT+jlrSWVd58EZmtktiDbtRefdKMb03o06xpwSGuylzYdIi5sbQZtE7psqveYeJNYZHYbQ+0p6TmoAWZM5qkEyZjX4x7y1dhRAiNMObhn9nZFh3cvyWavVD3UHNmHOw7hOYWd1hEiLGI48LxAnBsBxga9nDcXf2dncuS2dVLY4Tag+u4jT7SoNPvHvVIygyTut1faG8C4fPgrra39NxH+JU/wBRVOHb3H3+fNy6Mf4M/cdXsWth3U3NdTpteKENzCnvOa47wJ7uBsr92AoS/wBlS+xpVIilxLN7w17rrzyk7T8B58yrvZe2n05a4l7XUQ2C527ldMi/IAfxVGTB3xLo55cmzqdrYGkKFVwpUwfo1NwIaIk5pILTF+6/wS9GHD6Nq0+3YI34Bh0d8zpw5oxuPZWw1Z1N0/VqYJ0cCC4GZuPMn+cdFn/Vhc/0hv8AWDi0z68uOiyO1j+v8F2pue+//S2wrw6tSc2C36O6C1st1Z75u3uHGL9leW7Yd7ev/j4j3T+1evRaG0aedjwQcuHqSM5L7OZmgDdfw3vCNSvONqVga1Vw0dVrESSLGo4j4Fa+GTTZly1RcbG/pjfw4j3f7mpxXebG9+3vU9KUHs1tT/Hh5rg9jn6238Nfjf7KpwXc7IcPadnt0v6xx92rFuHhxVXEvfoWYeQuMHscbIMdW/VoAPsnTDhd/npovJnwQNNanung758V6xio6vHRlnI6YJn7F0ZpsO6F5U4jKL+9U9771/Tlw0V3DPmQyljhMMzKCWM7FMk5Wz2jfn8P9tunQZ+o3stPZH3L9nx+dMODO4P8On/qPzr/AL7NP/62/kz73z+c5MUbNluFZDtxogM90WnJPuePPy4ehdHMIwObFNljSjdG7NNxscnODYnThoeDbo/8NPl9z738vPj6F0fdvDTtUeU/Yu+9Pw9dRizu6NEG6e5YYg+0rC3YZynt1O6fm0Xnn2j2mp+0p8T/AGpke78+F10WJG/V/A3nE5nz3ctL6TwXPN+0H46fD/y6f3vn/wCKhB7MTQuzh9Xbcx1LbXjWpzA/n4LUW3sofVWf+nbwjjU7z88+GkXgfPzzHqunwbqL8zn8WrkhkJSVz/SHbWSWMPCHFslzSdI8iFpy544o6mZo43J0i7xeLbSEvMSYA4k8gOKr9n9I6NUOkmmWwSHwLGwgjXh6jmuLxmJe+CTLYIJLjuga28vitJtQPO66ZcLi9xAJMDlFj5rmy9pTu0tvXMu93VHeYvpRSY7K1r6gtvNy5fAZiJULzrFVWTvONrdsN0JGmZCj79me/wDA+xiVu1ukT8RUdUIDHFsEguBiZhpzWgxA7vXW2vhjQqimXNfDKRJbmc0lzWvIOY3uYtAMAjVVRKtNtMJqCP7PhTc/+NSKsNFI6Lox0n6lhblAEklwa8jemZAeAADpbifPHtbpJUrVqb6cDqhBIbxdIcZznNLbTI7S5bC1SDl4EgkRy+Sr3BnPhAHXaK74bxc59Om0n0aPCPSEnSbY/wAjTxFWznB0gOGWIhsSSG85cZ8lWCsWmWy02IIcZBHGecytqsC6BOl41EHW3mdYhajXNE8TaOHn+fqlBUB0lHpNiDSpU3VHezcSDmIcSHl0vfMmM5Hg7uXSdDuldQ42lScZZU6miWm7s9OllDhfduLiOWvDzagCZ4gCTOkT/OFtUMS8OzNdkIyuLg7LEEXBGhsDa9lGWJb0WKb7z0LbR+u4n/EqfmqRjt7zfxHNy2+ke02DE1qjSHNqOqOY5pkGcuUyeBzarmmY97RIsCTAMAkFuYnumSVf21bJWV6ToaR0/A7l3rLSJjeBaerc0hwDXNIJBDmnQ2XPbP2q8kuMQ2JE21JMT4q2btjrqrnEZS9tSpAMjfJdAOpgGPJWrIm6E0WlGoRTME3pZTHHXyPgr7o3tdjGCk+QTWY/NlbEQRB5ePDguVe/2ZmPs7+vqsNCsC2REEsPHmfjZRnjU1Q4zcWdM6i4vYGAklroG62TaAW6DwFhdV9TYFckkU5DnOIIqU7guJB7XJW9DHZMljIplzXNp0nmwEta95lpgcotzWrT6YkhpDqu9TqVB7PDjdpF4dadfZn4KvtJr5UT7Jd7M2zdm4tlWTSb1bpvmmxaYcIPI6aacLrpuj7zTpxVFTNmbxpmzc4NwfvNBXJv6WODesL60CmKlm0OwTSAtP8AfM+KjF9L3Mzy6tuOpMMCgN6q1zmwI0hh+Cqmpz5pFsVp7zuMzjRxeaRNM2LmkA9S7MABpf1XlbhIEGLv1jn4fMq52VtvLiMY2u92/RqgSd0vEtAcAImAb2+KoTljeB1fEDvvM/Nldhi4vf1sVZHaLnBjcB/u2X4WJ4/7LLVLsrurGdwo5srSJhoa4kEjgAStLD1w2nJMRTYPiQO9aO1NqObkNJ5bLMs6gtczLVkEkGWOI53SnJR5guR1prBoeXOaAGMMl0AABpN45SuvwW22Ua+HpOc329RjJLyMuWg8/q5ZLsogum/kvEKeINRpGckOJAl3ANFO41Jgm6mlt2pTcyqTme32jS+SGVMwOciOQAnU+ayT+J0i1TpH0pi3gPqk23G3y8Gmo6A7jaTHDzXk/SfpQ9lV4w7gIeCx8NuWu6wcILc7dSDzIm467HdIqX0brHVGtdVw7ACSHuDslV0k5ZdB1MBt7aleP497usMkZnZ7gh1m70meJgy4/G6ocnyJS2Ru4bpxiG0DTcO1kbLQQ4ZCAGsIixh1r/nOPaW2qjozOcXBrp4kkCQOWXMDE6wquphRnzGAGAugEOdmzE3nm58R8OTYysS50GLE9wYN6JAEmMg46xdSu9lyKr8S1w+3XNyOeesAgBj3yCGxEwATBgEeqgY6rUb1hkAuyFwBABbJLAeYDgY7wuXFNwnNaXtIkiQHlwdlP+Ueiy/SS3BtAgA4moeZvTZpbSMt/Hzs7DVe5FvY3quLAaQSCLlxsYcTeWny+ZSYN+ahVrGoR1LqIDMu87rXVJdYw2Mg/eHctFoOR5bDc1zrw4zw1KssVptCAP6TSa0NgADrK2UDgBYWUowjyIJWV9XFVLHLUhwzNIaQCNJGs3BuOSlZMe57m0QahaWUiwtGjfbVXNAuPde1Ca0eHroT0rx9dShoU8zgNJVhtmoC7ddMMoscI/Z0abPg5rh/NYjTIJzVHCOMG/xUS2AS95JnThrcmbq+7ZAwYVku7rz3QNVbVK2Vga39VtvdJOp07ufBYqOEDxlY55qmIzENpuYRJueOhHMT571PZTqTPatBJILYeHEkCNAToJv38FXkaatklCdXTop3PDTaRM5jpLSeDVr4mrJ4xwmP4eKsnYdhc1pa4uIiZibbsDugeqaph6UgdW6QBEHteN73kW/4amkKipDSGz5evyfipLt0Ad8+PP0hXH0ZvZLDDZteRzne4E6nksb6TIMgWGpEAEnuva/DgPNrImFMWkzNSblcYbOYExA1MHlY21v3hauOqQ8gsiBEEQfG99CFavwkNu5pZawZbMdTeOUeminGkS5z2BxtGaJgWBJ1PLyVcZqxuLXMpsPUMFvAgk68Lz3ei3dn1IqAHUNc2I1ApnLrprMrM0MDTAAGk5BcQZLTy0/hqpD2CcrYBFy1osbCNO8+NvOeve0g0s2NoYzchrmuyiHZYLTEX8JIsf8Ajb6L0+tZDswAfFgDFnOtMQNNSeJ7lTdcJiCNLBoBJPK47j8bQsrMRkbq9rTcZRl4angddeNlKOSUd+8WlHfObDKbics0qmogHLTAN+4lVfSEtbWEBjfqVUw0y2SKpI4XcTMcyubw3SGqxha52YHsyG5gCQd13CeUcB3pH7Yc8xmLQe8zESAZiPH/AIKTad0W61Rb4ur9XluUl1BjQBclzTgN2x++ba2WXGBjuvMgnrcO6xnNFOqLdwn4hU9Xa72ADMbx75cACSLA6G1z90c0jNtFpO891onOYjkANQdb+il2jrl62I2vX1/suNp0wK9dwdqAQdZNRzjaNeGnNPtj2Rc2m9264l1wHXYwgOyk8XkRMWPgqn9LOqWzuGk3cQ4XAjuvpHqsjNoscctZxLXWm+ZohmYgCwkNBPOJ8Sea1VbhpXNEMxYdRIccrQAAdZylw5wbkeK1NpAHK1hzESwyCLtAkW8fgtnHYqiabQ2XNbIEuGXLmLgNA6Jc435ny0WY9gLnFkOIHEW5nhMm+qp1Tl4kaRu7IpwG8BLza8Bgl3A6lsa8VWveBncDmIvJuTmN5JPcPU8r7jMfTDQYlrREARrciw5l3qVgO0mt+ybfUy25MceerlGKlqbok6qjoNi5q+HqVnVszqfV0mUnbuYNpkQwAwAGiDAJJdc3laNOXOLgCMocHGYOV9OIgaXd8Qq+jtpzLOYDAixi3fGupPminj5MhhbM5nMbcX1M8dL+OqjLHLU3RK7pIsLZXPc5wzNA3tASTwJsYabk6uHitLaJcTTbTBBIywXAzliJymB2QfQrYp4yRNnQDq0yeUh1jcD0R+laheCaZcDN8lwDbiO8/vGFGKkndD7Kb5J9CooAudv/AK0ZTYEgmbnSM3xVriarepa1tIub1z8rxJ3jTpAXAIPOO/hN5ftJ5MZHRfRsEOvJ00mPisn02rZrWucyS+MpIL4Azub+tYX5eCscm3uv3DsZ+D6FZVL2EQHE6mAYuZHjYKxwuduGxDnAlxr4QCZjTE8T4SraqGuoUH/Ry+sx+eoCHCm6Huc1jw4kEQWiBFgdZU0atcUnUadHcrVBVIptENffsF3ZaATYWS7RLbayz3LiKvRKvJ/0c3iKbp3nEcgGE20GhtohXRwNeT7Ks2+kHX+CElkZD3XP+CXRlgx2FiG4OjIJMl73R5E/ArYoVqROUYSllJJADqjSNNXa/wDPBWLnE6Mpj/2m+f5LC2i4GRl/D1TACOVrx4LA+KT7/wBi2GbJDlJrybRhaW2DsNT7IktqVhwANy4gXDvKAsb8TQFjQYD3VavprpBnyW7Vpkx7Jk2uRfXgM3ilbSuT1FGecOJjXXNe90lnj4roi2XGZuSyS+rkVrqmHmfozQc0g9Y/y4ciRKzYf6MZ+rtJvly1X2Fom3KfnTPSwEm9KhHAAOEejlldgZt1TI5Z3j8tVJ8QvxfsVriMvPU+rMQoYe4+itAjXrXyYNpjx+JWDEMwbZnCB06e0qTxjQRx5c9FajBMAIbRaJvao/WNfk8Vpu2UQZIadfefN/zSXEU/mXT/AEOWbI+cn1f9GrGGP/8AOAALDrHwANb6zqivXoRLsNSIAmTVxD4OYwdf5a90nJjsK2lTLi0ENBgBz9YtYFcTW2m8vBbaJyFwJANwSOC0YdWXeL28iGTPNf5Pqzq3Y6gWt+r4ftkG1Q7roLTcnuufQrPhMRQh0YagLXgOAFwdL6QYPcFwtHF5dXOuY7RALYIguF44RpCyYPFONVmS0vbqWgQTcFx0HrF1plinWz/ZFSz5LtyfVncup0mgn6JhYABzFpjTx5xwWlidp4dskYagSDo3rQ4a6b4vJJ8xY2WjtoupZWPLASHZy0lzQTplzHWYvAixsqKs0g6w4mR3cdY+PMeleJSmrk/2HLNKO0W+peYnadNrz7DDScrTmD3SZJkZn/hnx4Qtqht+llDRhcK0A9rqWkuAIPjcW7p1suTD4BnQm3cZnsxe0jXisFRwO9fW8GImbacgtCx/mVvLNu2z0XCVmO/qcI+JmKDBDgTPanLqLfzWJ+KjWjgmgA5ow7BLr71ySLRbuPAlcXgtqvG7qLZWjgGzlAJkwJ+KsDjHlk6kDNNnOmCRDhbQDvg9988seVP5tvoTWXv3vzLv9LgGBQwwI1cKDYd+qCdRPIc9RAUVukrCWE0sMO0HgYanc2uOWlpM+q5qqHlzurhwIDd0yJy72XxPL8pWm2mc5kmWuHZDtZuLgQdR5K5Y73sXb5FspPqzuf07TdanTwkzMOw4LrydbnlppHC5WWht0OdZmDADbDqWtgxcjiZnTuXB7Pfkq3a0wXAh1mmODpPAgHyWztDGNc4NY3La8ANniSLA3B+HFRlildJ/Yfbze7b6s6s7ZaSSW4YXAAOGblYb3gXIuCQcxtbWFrM6QS8w3D9kG+GYA2N4uDY1OYCL6ac+dpHMyQXSLOcLBoBLzf3rSb/q90rG+uA7UFpsXXEEjWNNI4emqFjfiHvGTuk+rOrwm3mvcTFEnXIMPTBGQ3bNg4EO0FxGvOzfj3zDTh2k3huEpkictyeEZfj4Lz/DYJ9R+WjG9IIa4gQIBMnhvfn3T3WxtmAU2iqWOeJmGsPHQnjfjzCo4lrHupfSkWw4jJLaTfV/2b1PaFXhVFi4mKVKJJN7DhPoBM8R+LriXNrk5sszTpgiDwIbYG48CdE5wUCBlv8AcadZuLWVc/o8DE1XeY08IWRcS/xvoE5/k+pYnaFZwE16lsot1PAdq7DJPpe0JamNcJJxNY70wahiTpDYLe6LBV//AGyyZzu9XesoPRtoOabC93GPGUveP1vp/sr1fp9dSyO1BmJOIqEni6oXAcoboI8En6SgGK9Qi0+1feNPe7/yWp/203TIzxOvrCin0cA/q6Z8Gjh4sS7dfjl6+o9X6SX7bY0n2ta9/tqnHuzIWdmxP7pn7rf/AMhQo+8Q8ZdSGp/hN9rjGp4/klmyELF3lkzGHmdTwT0nH58ShCmxmdtwJ5rDVcbX4FCE49wzWe48z8ysFZxnXiEIU0E/lRneOz/k/NcRt1gJrkgEtbTg8RNQgxyQhb+A+ZlGTkijOo/EfzCtthizxwzNtw7NZCF08vyMrXM6bbR9kPEf6guZrb1Fxdcw+5uftY18EIWLg/k+pLJzNB49lPh/H+QWkoQuiiAzXkaEjwK6Lo68mnBJI60WJkXyzbzKEKvN8hKPMw4AS1k3l4mbzERPPUqtxrjzPad8A2PzPqhCIc2JmoCtmqd0TxknxnVCFYxGOm68cJmOEiYMJG6Hy/ipQgC22I4i4JBlwkWMQwxPK5XT7Ds+tltBpgRaBkbYepUIXO4r/L13l+Lmi3dVd1gudBxPetWvXcHWc7Xme5CFzUty+XM1sXiH5Hbzu04do6B1lVUcS/JU33fZt9480IWzGlpfmdulRjwWMqS6aj+y49p2oi+q3tn4uoSCXvJzkSXONstQxrohClliqewppdkzocFVcWiSfUoQhcmXM5fe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jpeg;base64,/9j/4AAQSkZJRgABAQAAAQABAAD/2wCEAAkGBxQSEhUUEBQUFBUVFRQUFRUVFBQUFBQUFBYWFxQVFBQYHCggGBwlHBQUITEhJSkrLi4uFx8zODMsNygtMCsBCgoKDg0OGxAQGiwkHCQuLCwsLCwsLCw0LCwsMiwsLCwsLywsLCwsLCwsLCwsLCwsLCwsLCwsLCwsLCwsLCwsLP/AABEIAMIBBAMBIgACEQEDEQH/xAAcAAACAgMBAQAAAAAAAAAAAAAAAgEFAwQGBwj/xABJEAABAwIDBAcEBgYJAwUBAAABAAIRAyEEEjEFIkFRBhMyYXGBkSNCofAUJDNicrEVUlOSwdE0Q1Rjc4Ky4fEHFmR0g6LD0kT/xAAaAQACAwEBAAAAAAAAAAAAAAAAAQIDBAUG/8QAMhEAAgIBAgMFBgYDAQAAAAAAAAECEQMSIQQxkRNBUXHwBRQiMoGxUmFiocHRQuHxI//aAAwDAQACEQMRAD8AywiE8Ihe1PJmNEJ4RCYhIQQnhRCAFUJ4UQgBYRCaEQgBCEJkQmAqE0IhACqITwiEAV1OvNQNBuJc6xDpJI6t0+60XDhqTFuO9CwN+3P+FTI5duqtmFTgVRe97v7l2d/Etq2X2sWEQmhEK8pFRCeFEIsBUQmhEIsKFhEJoRCLChYRCaFMIsBIUwmhEIsQsIhPCISsBIUp4UIsDKiE0IhV2TYkIhPCiE7ASFMJoUQiwFhEJoRCLELCiE8IhOwEhEJoUwiwEhEJoRCLChIRCeEQiwNSpTis0zrhxbwrVR8+K2IVHRxgdjRFdj2mi4NaHsMHPIpiLmIc6Nb96v4VHDP4X5y+7Zo4lVJeS+yQkIhNCmFosziQiE8IhFgJCITwiErASEQnhEIsBIUwmhEIsQoCITwiEWAkKYTQiEWAsITKUgoeEJkQoWWULCiE8IRYhIRCaEQnYCwoITohFgJCITwohFgLCITQiE7ASEQnhEIsQkJmMJIABJNgBck8gEQt/ZNLfzns05e68brWucbi8HLlt+sqs+VYsbm+4tw4u0yKPichtLZbsJjW1K9LqmFjxILHe0ce0QwmJFvjxV9Cnp/h6L6kZGMDXUmFzC0H2hfnJM3gBpnx8sODrtqNlmmnpwWL2bxHaQafPmbfaGHTJNeRlhEJoRC6VnNoWEQmhEIsBYRCaEQiwFhTCaEQiwFhEJoRCLAWEQmhEIsBYUwmQlYCwhNCEWKjJCiFkhRCqstoSEQnhRCdioSEQnhEJ2BjhCeEQnYUJCITwohFgKohOQiEWAsITQiEWFCq12NTBp4if2VTv1pVQbeCrWskgc7eqvtlYNvVmZ3y5jt7KA0ZqbhI4w8+i5vtTNGOBxfN19zf7OxyeZSXJWc9/wBQKYzYk5Y3sIOdsrt2eIED4clU9G2jqTH67/WVZ9McPJxQOX2Zw0XM5WUmuZuzaC8mSTN+Sr9hsy7oEMdS6/UktcS4OEk6E03OjhMclj9m5Yw2l3/0jZ7QxylHYsoRCaEQu9Zw6FhCaEQiwoVCaEQnYEBEKYRCAIhEKYUwgBYRCaFMJWISFMKYRCAIhCZCAoyqITohUJlzQkIhPCiE7I0LCITQiEWOhIRCeEQnYqEhRCeEQiwoSEQnhEIsKEhEJ4RCLCgoslzQNSQB4zZaPSHG1aFJ7m1h24jq4F6gpuk/iNrKxw432/ib+YVd0uwbuorEhhIr02HSYJpObmgTMvJ82rj+0d8sPA6/s6ljmc/Qx9evWc47wqMYKoOX2r2kgZgILd3NpyHeujx2HyU3Opva3LSIYG0w6MzC8APNy2HeN1X9EsxlsNgvo+9UmanWNNpA90Qe8q6xeHc+k9zsk/Rg8ZY7JYQcsiYEWXPnJ9qktjopR7JvzEIRCchEL1Oo8vQkIhOiE9QUJCITwiEWKhIRCeEQjUFCQiE8IhGoKEARCeEQjUKhYRCaEQiwoWEJ4QixGSEQmhCzpmihIRCeEQnYqEhEJoRCNQULCiE6IRYULCiE8KIRqChYRCaEI1BQsIhNCyMpgtJ4y0DvmZ/glLIoq2SjjcnSHoUhDXE36xrQI46m/hfyKwdM3fV6/Z/pNHTUfYa9+qSjtWiDlL9ADEGcwdOkaQFzFPFmtUrh3VHPVY501AxpyVA62kxBF738Vxc2Ttcmq9ov9tjs4cTxQquf3LHoYy4O79phB32qVv5275XTlv1Z43R9TbZvc1/Z+7f4haOBxOGaQWtosy9XOV7ZljqgJgawC1w5l0cFuHaFHqi0OYM2H6uGuzZXBpGURci5M9ywzleTUa4x+DSYMXSDQwDUs6w24PcQ0T/kPqteFjq7Xolp3xDTbWzQB2t3WxvdYtn4xtXOWEFoflBHLI0n4ly9BwvELJD87ZwuJ4eWOXLakbMIhNCIWuzLQsIhNCIRYULCITQgBGoKFhEJoRCLCiFEJoUwixULCIUwphFhQqE0IRqDSZYUQnhCzKRfpEhQnhCeoKEhEJkQlqHpELJsLzaJj48FW7FpuYHNdmInO0ueKhyOJDW5gTcZCt3amObh2U6jhrUe0k7rWhtPPJcbcLjwVP8ApBrqGa5e2rQpuAaWQB1xIzBxgyXNPBc/JxmnMl3cjoY+DcsLfjuXsIhaWyabmNLHkuIc6C55e4tJMAk8hAW+t8MqkrRhnjcJUxUQmRClqIaRIWDGbMFcNDi8Q6NwCbscbz+ELaWalTBF47bdc0dipy4rJx8v/CX0+5s4C454tetjTp7Io9aGdW29MugudmlpaNJ037nwXmmJwTG1q0AiK1cCKhEAVXgRHgvYaFMde2BbqTMNbkmWZSZ3p1jxdPBeU7SbFavEfbYj3W/tnrl8Ls39DrZ8s2lbZc4B2HdmZUp5XRW3uucASGvcLd5gR3rpMDsbDmfZAQ5v9eXe5VIt/kFuPkuZ2I36zEAjJibFjSLUakX11Hmu32SwnOCLB7I9jTaAOrrWsBbS/DzKo4mKT2LcPEZWt5PqVGP2bR6jF+zZLGVcpBdmb7MuBdyM6d0Kj/6f0ctGpdxJqauuYDRA8NfVdZtBn1fGgi2StEgRek6csX15rmOgrfYv/wAV3PuXQ9mumzn+0JSlBW7OjRCmEQuxqOPRCE0IhGoNIoC09r7NNRrCGgkVGtBzlsEFlQtIAMhzQAbix4rT2/LzSY39qA870tEMJkDUFtQT/urbbePd9N+iMBaOuplrrSXGiHEOibSzhcT3LncZxLXwx9UdDhOGv42FN0gG0kCYMwUywUXtzBtNpawUmvuWn2j62J62I4ZmnW62IWzDm7SCn4mPNi7Obj4EIUwiFbqKtJClCmEagohQmhCNQUZlEIqOABJsACSe4apaNVr2hzCHNcAQRcEHQgrHqNOkZEIQnqFpIIUJlCNQ9JW9Kac4elOn0qm134XQ0jT7xVa3B02YaoaBn2mEOXd3b1CWgAWMlWO1cVUeaIOHrDqnl/ZBzyR2pF9IHiVjqYh1Wk5gwlRsupOljWB0ta6OF+3PkFxck1KWo7mLHKMNPruM+JaaYo8T1+V5LgSC6mTcBogxUJ8x57y5TEdKqfXPp18PUAbVlzjUqSzLlBOWIkAHitvZ3SehkipU3gXjsuO6HHLcC5yx3rdwk3FaZeZh4vFb1LyOgRC1RtKlE9YzQO7Q0OhN030+n+u20TvDQ6HX5vyWrtoeK6mTsZ+DNg8O+fhHHzWxh3QNY32+8G+7UtJ18OKpMZXZnZUa9kDJmAc3MO3mJi5F2CL6eKucMZaCASC9mjZndfz4d/BYeI4hTwyXQ24OHcMsWZ2EfSaZ3Z+jvgmXOgupzDxuxYTOtiNCvKtrH21fT7avz/bVF6nSdFemL/YOtmDdCzWlx8fd095eWbV+2r3/AK/Ecf756o4V7v6GjKti12M/60PwYnif2VRdzskt3+x26fF5vkrR58uHNcNsZ31tv4cRxH7KpwXd7IJl93dpnvs/Vq/McVVxT+LoTwr4TWxjfY4+InJUmAQfsTq42PiNFzfQX7F959q7jPz/AAXUYt/sscP7up7+aJpO9z3PDjquL6LbWpUaTxVJaS9xAyk20m3gtXBSpv13Gbi4uUdjqWYkGo6n7zWteeUOLgI/d+IWdcLs7aTGYl1Ulxpl7y2xLt8uh0G98w8F0f8A3LQ5v/cPH/ldFZl3mGXDyXJFuiFVDpFR5v8A3fnmtyhjadQth7QM28HWkZTb8lGfEwhG7HDhcknWl9DmDWrVsaA0HKKrTbNlAp5WuzGInLSaIlXm3HU/0hXNSQzLQmCQWyWifGCfWOKthgoeX0sJD2S9ryGtD5MZqmaDJBdreZHNV4q4rr6lQUxnqOaHDrmZS4vyWbP6xDfEwuTPNHL3bUdeGCeP/qG2cxobRDCCPoWGdEyTBql7ieMudc81uLSp1MRVdTqmi21FlPrBWa8dTMyQDvGQTPGCt5dLg8t468DmcZi05LfeQhSha9Rj0kIUwhGoNIIUoRqDSaPSLHMo4eo959xwA1JJEAAQefJc50X20KeFwjCYzv6s5id2GHMM1wN+LWgbsBaX/UiswvYzIXPGpe5wogG8ZS4NndmRy71xFbatUtptfVfLDmaDDQx0tgscDMbuawFzxXNnkaZuhjtHvAKFX7CxorUKdQZyHCQXhoc7vhpIWxWx1Nhh72tMF1zFm6nyV+vayrRvRnQuU2n0xbT+jlrSWVd58EZmtktiDbtRefdKMb03o06xpwSGuylzYdIi5sbQZtE7psqveYeJNYZHYbQ+0p6TmoAWZM5qkEyZjX4x7y1dhRAiNMObhn9nZFh3cvyWavVD3UHNmHOw7hOYWd1hEiLGI48LxAnBsBxga9nDcXf2dncuS2dVLY4Tag+u4jT7SoNPvHvVIygyTut1faG8C4fPgrra39NxH+JU/wBRVOHb3H3+fNy6Mf4M/cdXsWth3U3NdTpteKENzCnvOa47wJ7uBsr92AoS/wBlS+xpVIilxLN7w17rrzyk7T8B58yrvZe2n05a4l7XUQ2C527ldMi/IAfxVGTB3xLo55cmzqdrYGkKFVwpUwfo1NwIaIk5pILTF+6/wS9GHD6Nq0+3YI34Bh0d8zpw5oxuPZWw1Z1N0/VqYJ0cCC4GZuPMn+cdFn/Vhc/0hv8AWDi0z68uOiyO1j+v8F2pue+//S2wrw6tSc2C36O6C1st1Z75u3uHGL9leW7Yd7ev/j4j3T+1evRaG0aedjwQcuHqSM5L7OZmgDdfw3vCNSvONqVga1Vw0dVrESSLGo4j4Fa+GTTZly1RcbG/pjfw4j3f7mpxXebG9+3vU9KUHs1tT/Hh5rg9jn6238Nfjf7KpwXc7IcPadnt0v6xx92rFuHhxVXEvfoWYeQuMHscbIMdW/VoAPsnTDhd/npovJnwQNNanung758V6xio6vHRlnI6YJn7F0ZpsO6F5U4jKL+9U9771/Tlw0V3DPmQyljhMMzKCWM7FMk5Wz2jfn8P9tunQZ+o3stPZH3L9nx+dMODO4P8On/qPzr/AL7NP/62/kz73z+c5MUbNluFZDtxogM90WnJPuePPy4ehdHMIwObFNljSjdG7NNxscnODYnThoeDbo/8NPl9z738vPj6F0fdvDTtUeU/Yu+9Pw9dRizu6NEG6e5YYg+0rC3YZynt1O6fm0Xnn2j2mp+0p8T/AGpke78+F10WJG/V/A3nE5nz3ctL6TwXPN+0H46fD/y6f3vn/wCKhB7MTQuzh9Xbcx1LbXjWpzA/n4LUW3sofVWf+nbwjjU7z88+GkXgfPzzHqunwbqL8zn8WrkhkJSVz/SHbWSWMPCHFslzSdI8iFpy544o6mZo43J0i7xeLbSEvMSYA4k8gOKr9n9I6NUOkmmWwSHwLGwgjXh6jmuLxmJe+CTLYIJLjuga28vitJtQPO66ZcLi9xAJMDlFj5rmy9pTu0tvXMu93VHeYvpRSY7K1r6gtvNy5fAZiJULzrFVWTvONrdsN0JGmZCj79me/wDA+xiVu1ukT8RUdUIDHFsEguBiZhpzWgxA7vXW2vhjQqimXNfDKRJbmc0lzWvIOY3uYtAMAjVVRKtNtMJqCP7PhTc/+NSKsNFI6Lox0n6lhblAEklwa8jemZAeAADpbifPHtbpJUrVqb6cDqhBIbxdIcZznNLbTI7S5bC1SDl4EgkRy+Sr3BnPhAHXaK74bxc59Om0n0aPCPSEnSbY/wAjTxFWznB0gOGWIhsSSG85cZ8lWCsWmWy02IIcZBHGecytqsC6BOl41EHW3mdYhajXNE8TaOHn+fqlBUB0lHpNiDSpU3VHezcSDmIcSHl0vfMmM5Hg7uXSdDuldQ42lScZZU6miWm7s9OllDhfduLiOWvDzagCZ4gCTOkT/OFtUMS8OzNdkIyuLg7LEEXBGhsDa9lGWJb0WKb7z0LbR+u4n/EqfmqRjt7zfxHNy2+ke02DE1qjSHNqOqOY5pkGcuUyeBzarmmY97RIsCTAMAkFuYnumSVf21bJWV6ToaR0/A7l3rLSJjeBaerc0hwDXNIJBDmnQ2XPbP2q8kuMQ2JE21JMT4q2btjrqrnEZS9tSpAMjfJdAOpgGPJWrIm6E0WlGoRTME3pZTHHXyPgr7o3tdjGCk+QTWY/NlbEQRB5ePDguVe/2ZmPs7+vqsNCsC2REEsPHmfjZRnjU1Q4zcWdM6i4vYGAklroG62TaAW6DwFhdV9TYFckkU5DnOIIqU7guJB7XJW9DHZMljIplzXNp0nmwEta95lpgcotzWrT6YkhpDqu9TqVB7PDjdpF4dadfZn4KvtJr5UT7Jd7M2zdm4tlWTSb1bpvmmxaYcIPI6aacLrpuj7zTpxVFTNmbxpmzc4NwfvNBXJv6WODesL60CmKlm0OwTSAtP8AfM+KjF9L3Mzy6tuOpMMCgN6q1zmwI0hh+Cqmpz5pFsVp7zuMzjRxeaRNM2LmkA9S7MABpf1XlbhIEGLv1jn4fMq52VtvLiMY2u92/RqgSd0vEtAcAImAb2+KoTljeB1fEDvvM/Nldhi4vf1sVZHaLnBjcB/u2X4WJ4/7LLVLsrurGdwo5srSJhoa4kEjgAStLD1w2nJMRTYPiQO9aO1NqObkNJ5bLMs6gtczLVkEkGWOI53SnJR5guR1prBoeXOaAGMMl0AABpN45SuvwW22Ua+HpOc329RjJLyMuWg8/q5ZLsogum/kvEKeINRpGckOJAl3ANFO41Jgm6mlt2pTcyqTme32jS+SGVMwOciOQAnU+ayT+J0i1TpH0pi3gPqk23G3y8Gmo6A7jaTHDzXk/SfpQ9lV4w7gIeCx8NuWu6wcILc7dSDzIm467HdIqX0brHVGtdVw7ACSHuDslV0k5ZdB1MBt7aleP497usMkZnZ7gh1m70meJgy4/G6ocnyJS2Ru4bpxiG0DTcO1kbLQQ4ZCAGsIixh1r/nOPaW2qjozOcXBrp4kkCQOWXMDE6wquphRnzGAGAugEOdmzE3nm58R8OTYysS50GLE9wYN6JAEmMg46xdSu9lyKr8S1w+3XNyOeesAgBj3yCGxEwATBgEeqgY6rUb1hkAuyFwBABbJLAeYDgY7wuXFNwnNaXtIkiQHlwdlP+Ueiy/SS3BtAgA4moeZvTZpbSMt/Hzs7DVe5FvY3quLAaQSCLlxsYcTeWny+ZSYN+ahVrGoR1LqIDMu87rXVJdYw2Mg/eHctFoOR5bDc1zrw4zw1KssVptCAP6TSa0NgADrK2UDgBYWUowjyIJWV9XFVLHLUhwzNIaQCNJGs3BuOSlZMe57m0QahaWUiwtGjfbVXNAuPde1Ca0eHroT0rx9dShoU8zgNJVhtmoC7ddMMoscI/Z0abPg5rh/NYjTIJzVHCOMG/xUS2AS95JnThrcmbq+7ZAwYVku7rz3QNVbVK2Vga39VtvdJOp07ufBYqOEDxlY55qmIzENpuYRJueOhHMT571PZTqTPatBJILYeHEkCNAToJv38FXkaatklCdXTop3PDTaRM5jpLSeDVr4mrJ4xwmP4eKsnYdhc1pa4uIiZibbsDugeqaph6UgdW6QBEHteN73kW/4amkKipDSGz5evyfipLt0Ad8+PP0hXH0ZvZLDDZteRzne4E6nksb6TIMgWGpEAEnuva/DgPNrImFMWkzNSblcYbOYExA1MHlY21v3hauOqQ8gsiBEEQfG99CFavwkNu5pZawZbMdTeOUeminGkS5z2BxtGaJgWBJ1PLyVcZqxuLXMpsPUMFvAgk68Lz3ei3dn1IqAHUNc2I1ApnLrprMrM0MDTAAGk5BcQZLTy0/hqpD2CcrYBFy1osbCNO8+NvOeve0g0s2NoYzchrmuyiHZYLTEX8JIsf8Ajb6L0+tZDswAfFgDFnOtMQNNSeJ7lTdcJiCNLBoBJPK47j8bQsrMRkbq9rTcZRl4angddeNlKOSUd+8WlHfObDKbics0qmogHLTAN+4lVfSEtbWEBjfqVUw0y2SKpI4XcTMcyubw3SGqxha52YHsyG5gCQd13CeUcB3pH7Yc8xmLQe8zESAZiPH/AIKTad0W61Rb4ur9XluUl1BjQBclzTgN2x++ba2WXGBjuvMgnrcO6xnNFOqLdwn4hU9Xa72ADMbx75cACSLA6G1z90c0jNtFpO891onOYjkANQdb+il2jrl62I2vX1/suNp0wK9dwdqAQdZNRzjaNeGnNPtj2Rc2m9264l1wHXYwgOyk8XkRMWPgqn9LOqWzuGk3cQ4XAjuvpHqsjNoscctZxLXWm+ZohmYgCwkNBPOJ8Sea1VbhpXNEMxYdRIccrQAAdZylw5wbkeK1NpAHK1hzESwyCLtAkW8fgtnHYqiabQ2XNbIEuGXLmLgNA6Jc435ny0WY9gLnFkOIHEW5nhMm+qp1Tl4kaRu7IpwG8BLza8Bgl3A6lsa8VWveBncDmIvJuTmN5JPcPU8r7jMfTDQYlrREARrciw5l3qVgO0mt+ybfUy25MceerlGKlqbok6qjoNi5q+HqVnVszqfV0mUnbuYNpkQwAwAGiDAJJdc3laNOXOLgCMocHGYOV9OIgaXd8Qq+jtpzLOYDAixi3fGupPminj5MhhbM5nMbcX1M8dL+OqjLHLU3RK7pIsLZXPc5wzNA3tASTwJsYabk6uHitLaJcTTbTBBIywXAzliJymB2QfQrYp4yRNnQDq0yeUh1jcD0R+laheCaZcDN8lwDbiO8/vGFGKkndD7Kb5J9CooAudv/AK0ZTYEgmbnSM3xVriarepa1tIub1z8rxJ3jTpAXAIPOO/hN5ftJ5MZHRfRsEOvJ00mPisn02rZrWucyS+MpIL4Azub+tYX5eCscm3uv3DsZ+D6FZVL2EQHE6mAYuZHjYKxwuduGxDnAlxr4QCZjTE8T4SraqGuoUH/Ry+sx+eoCHCm6Huc1jw4kEQWiBFgdZU0atcUnUadHcrVBVIptENffsF3ZaATYWS7RLbayz3LiKvRKvJ/0c3iKbp3nEcgGE20GhtohXRwNeT7Ks2+kHX+CElkZD3XP+CXRlgx2FiG4OjIJMl73R5E/ArYoVqROUYSllJJADqjSNNXa/wDPBWLnE6Mpj/2m+f5LC2i4GRl/D1TACOVrx4LA+KT7/wBi2GbJDlJrybRhaW2DsNT7IktqVhwANy4gXDvKAsb8TQFjQYD3VavprpBnyW7Vpkx7Jk2uRfXgM3ilbSuT1FGecOJjXXNe90lnj4roi2XGZuSyS+rkVrqmHmfozQc0g9Y/y4ciRKzYf6MZ+rtJvly1X2Fom3KfnTPSwEm9KhHAAOEejlldgZt1TI5Z3j8tVJ8QvxfsVriMvPU+rMQoYe4+itAjXrXyYNpjx+JWDEMwbZnCB06e0qTxjQRx5c9FajBMAIbRaJvao/WNfk8Vpu2UQZIadfefN/zSXEU/mXT/AEOWbI+cn1f9GrGGP/8AOAALDrHwANb6zqivXoRLsNSIAmTVxD4OYwdf5a90nJjsK2lTLi0ENBgBz9YtYFcTW2m8vBbaJyFwJANwSOC0YdWXeL28iGTPNf5Pqzq3Y6gWt+r4ftkG1Q7roLTcnuufQrPhMRQh0YagLXgOAFwdL6QYPcFwtHF5dXOuY7RALYIguF44RpCyYPFONVmS0vbqWgQTcFx0HrF1plinWz/ZFSz5LtyfVncup0mgn6JhYABzFpjTx5xwWlidp4dskYagSDo3rQ4a6b4vJJ8xY2WjtoupZWPLASHZy0lzQTplzHWYvAixsqKs0g6w4mR3cdY+PMeleJSmrk/2HLNKO0W+peYnadNrz7DDScrTmD3SZJkZn/hnx4Qtqht+llDRhcK0A9rqWkuAIPjcW7p1suTD4BnQm3cZnsxe0jXisFRwO9fW8GImbacgtCx/mVvLNu2z0XCVmO/qcI+JmKDBDgTPanLqLfzWJ+KjWjgmgA5ow7BLr71ySLRbuPAlcXgtqvG7qLZWjgGzlAJkwJ+KsDjHlk6kDNNnOmCRDhbQDvg9988seVP5tvoTWXv3vzLv9LgGBQwwI1cKDYd+qCdRPIc9RAUVukrCWE0sMO0HgYanc2uOWlpM+q5qqHlzurhwIDd0yJy72XxPL8pWm2mc5kmWuHZDtZuLgQdR5K5Y73sXb5FspPqzuf07TdanTwkzMOw4LrydbnlppHC5WWht0OdZmDADbDqWtgxcjiZnTuXB7Pfkq3a0wXAh1mmODpPAgHyWztDGNc4NY3La8ANniSLA3B+HFRlildJ/Yfbze7b6s6s7ZaSSW4YXAAOGblYb3gXIuCQcxtbWFrM6QS8w3D9kG+GYA2N4uDY1OYCL6ac+dpHMyQXSLOcLBoBLzf3rSb/q90rG+uA7UFpsXXEEjWNNI4emqFjfiHvGTuk+rOrwm3mvcTFEnXIMPTBGQ3bNg4EO0FxGvOzfj3zDTh2k3huEpkictyeEZfj4Lz/DYJ9R+WjG9IIa4gQIBMnhvfn3T3WxtmAU2iqWOeJmGsPHQnjfjzCo4lrHupfSkWw4jJLaTfV/2b1PaFXhVFi4mKVKJJN7DhPoBM8R+LriXNrk5sszTpgiDwIbYG48CdE5wUCBlv8AcadZuLWVc/o8DE1XeY08IWRcS/xvoE5/k+pYnaFZwE16lsot1PAdq7DJPpe0JamNcJJxNY70wahiTpDYLe6LBV//AGyyZzu9XesoPRtoOabC93GPGUveP1vp/sr1fp9dSyO1BmJOIqEni6oXAcoboI8En6SgGK9Qi0+1feNPe7/yWp/203TIzxOvrCin0cA/q6Z8Gjh4sS7dfjl6+o9X6SX7bY0n2ta9/tqnHuzIWdmxP7pn7rf/AMhQo+8Q8ZdSGp/hN9rjGp4/klmyELF3lkzGHmdTwT0nH58ShCmxmdtwJ5rDVcbX4FCE49wzWe48z8ysFZxnXiEIU0E/lRneOz/k/NcRt1gJrkgEtbTg8RNQgxyQhb+A+ZlGTkijOo/EfzCtthizxwzNtw7NZCF08vyMrXM6bbR9kPEf6guZrb1Fxdcw+5uftY18EIWLg/k+pLJzNB49lPh/H+QWkoQuiiAzXkaEjwK6Lo68mnBJI60WJkXyzbzKEKvN8hKPMw4AS1k3l4mbzERPPUqtxrjzPad8A2PzPqhCIc2JmoCtmqd0TxknxnVCFYxGOm68cJmOEiYMJG6Hy/ipQgC22I4i4JBlwkWMQwxPK5XT7Ds+tltBpgRaBkbYepUIXO4r/L13l+Lmi3dVd1gudBxPetWvXcHWc7Xme5CFzUty+XM1sXiH5Hbzu04do6B1lVUcS/JU33fZt9480IWzGlpfmdulRjwWMqS6aj+y49p2oi+q3tn4uoSCXvJzkSXONstQxrohClliqewppdkzocFVcWiSfUoQhcmXM5fe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msu.mnc.ru/foto-mgu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26" y="174172"/>
            <a:ext cx="3058977" cy="22751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Балльная система оценки знаний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Group 1051"/>
          <p:cNvGraphicFramePr>
            <a:graphicFrameLocks noGrp="1"/>
          </p:cNvGraphicFramePr>
          <p:nvPr>
            <p:ph idx="1"/>
          </p:nvPr>
        </p:nvGraphicFramePr>
        <p:xfrm>
          <a:off x="564661" y="1410956"/>
          <a:ext cx="8229600" cy="5147311"/>
        </p:xfrm>
        <a:graphic>
          <a:graphicData uri="http://schemas.openxmlformats.org/drawingml/2006/table">
            <a:tbl>
              <a:tblPr/>
              <a:tblGrid>
                <a:gridCol w="977900"/>
                <a:gridCol w="1597025"/>
                <a:gridCol w="5654675"/>
              </a:tblGrid>
              <a:tr h="390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Градуированная балльная система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Описание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 – 10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Выдающиеся знания</a:t>
                      </a:r>
                      <a:endParaRPr kumimoji="0" lang="en-A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Студент имеет всесторонние знания по  качественной социологии. Готов применять знания на практике. Студент достиг очень высокого уровня компетенции и может применять эти компетенции на практике к не только к уже привычным и изученным, но и к новым ситуациям.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 – 8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Высокие</a:t>
                      </a:r>
                      <a:endParaRPr kumimoji="0" lang="en-A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Студент обладает достаточно хорошими содержательными знаниями и высокий уровень компетенции. Может  применять знания и компетенции к большинству изученных ситуаций.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  - 6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Хорошие</a:t>
                      </a:r>
                      <a:endParaRPr kumimoji="0" lang="en-A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Студент имеет основные знания и понимание основных компетенций  по изучаемым предметам и получил адекватный уровень компетенции по дисциплине.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Базовые</a:t>
                      </a:r>
                      <a:endParaRPr kumimoji="0" lang="en-A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У студента  есть базовые знания и понимание содержания дисциплин и ограниченные знания компетенции по применению этих знаний на практике.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1-3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Ограниченные</a:t>
                      </a:r>
                      <a:endParaRPr kumimoji="0" lang="en-A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Студент имеет только элементарные представления о дисциплине и понимание только некоторых аспектов того, как эти знания можно  применить на практике</a:t>
                      </a: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Формирующиеся компетенции в русле социальных наук (исследования)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0869" y="1470118"/>
          <a:ext cx="9395209" cy="5405725"/>
        </p:xfrm>
        <a:graphic>
          <a:graphicData uri="http://schemas.openxmlformats.org/drawingml/2006/table">
            <a:tbl>
              <a:tblPr/>
              <a:tblGrid>
                <a:gridCol w="3343019"/>
                <a:gridCol w="1022329"/>
                <a:gridCol w="2494484"/>
                <a:gridCol w="2535377"/>
              </a:tblGrid>
              <a:tr h="424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Компетенция</a:t>
                      </a:r>
                    </a:p>
                  </a:txBody>
                  <a:tcPr marL="37765" marR="3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Код по ФГОС/ НИУ</a:t>
                      </a:r>
                    </a:p>
                  </a:txBody>
                  <a:tcPr marL="37765" marR="3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Дескрипторы – основные признаки освоения (показатели достижения результата)</a:t>
                      </a:r>
                    </a:p>
                  </a:txBody>
                  <a:tcPr marL="37765" marR="3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Формы и методы обучения, способствующие формированию и развитию компетенции</a:t>
                      </a:r>
                    </a:p>
                  </a:txBody>
                  <a:tcPr marL="37765" marR="37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Способен выявлять научную сущность проблем в профессиональной области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СК-Б3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Формулирует проблему исследования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Домашние задания, разбор реальных исследований и консультационных проектов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Способен работать с информацией: находить, оценивать и использовать информацию из различных источников, необходимую для решения научных и профессиональных задач (в том числе, на основе системного подхода)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СК-Б6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Подбирает, проверяет, анализирует информацию, необходимую для проведения исследования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Домашние задания, разбор реальных исследований и консультационных проектов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Способен вести исследовательскую деятельность, базирующуюся на сборе качественных данных (интервью, фокус группы) включая анализ проблем, постановку целей и задач, выделение объекта и предмета исследования, выбор способа и методов исследования, а также оценку его качества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СК-Б7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Анализирует проблему, осуществляет постановку целей и задач, выделяет объект и предмет исследования, выбирает методы исследования, проводит исследование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Домашние задания, проведение реальных исследований и консультационных проектов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Использование методов и форм анализа и представления материалов как в письменном так и в устном виде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ИК-М3.1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Выделяет основные блоки проблем на основе проведенных исследований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Презентации по результатам исследований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Темплан учебной дисциплины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2419" y="1622448"/>
          <a:ext cx="8943031" cy="4743544"/>
        </p:xfrm>
        <a:graphic>
          <a:graphicData uri="http://schemas.openxmlformats.org/drawingml/2006/table">
            <a:tbl>
              <a:tblPr/>
              <a:tblGrid>
                <a:gridCol w="331594"/>
                <a:gridCol w="5168348"/>
                <a:gridCol w="723676"/>
                <a:gridCol w="868411"/>
                <a:gridCol w="868411"/>
                <a:gridCol w="982591"/>
              </a:tblGrid>
              <a:tr h="23514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№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Название темы</a:t>
                      </a:r>
                    </a:p>
                  </a:txBody>
                  <a:tcPr marL="47291" marR="47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 часов</a:t>
                      </a:r>
                    </a:p>
                  </a:txBody>
                  <a:tcPr marL="47291" marR="47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Аудиторные часы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1" marR="47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Самостоятельная работа</a:t>
                      </a:r>
                    </a:p>
                  </a:txBody>
                  <a:tcPr marL="47291" marR="47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Лекции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Сем. и практ. занятия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56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Качественная парадигма.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История развития качественных методов.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Дизайн качественного исследования.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Построение концептуальной модели исследования.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Понятие о триангуляции.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Триангуляция методов. Межметодная и внутриметодная триангуляции. Триангуляция пространства, времени. Теоретическая триангуляция. 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Формирование опросника - гайда в качественном исследовании. 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4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Основные методы качественных исследований,  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пецифика применения в бизнесе.  Метод интервью. Метод  наблюдения. Метод фокус групп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/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онлайн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фокус групп.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Анализ данных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</a:t>
                      </a:r>
                    </a:p>
                  </a:txBody>
                  <a:tcPr marL="47291" marR="47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-150607"/>
            <a:ext cx="9905998" cy="17750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319" y="2898167"/>
            <a:ext cx="4339354" cy="1500187"/>
          </a:xfrm>
        </p:spPr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asd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393372" y="-161365"/>
            <a:ext cx="4909458" cy="6645536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1594" y="4883462"/>
            <a:ext cx="4886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4000" b="1" cap="all" dirty="0" smtClean="0">
                <a:solidFill>
                  <a:schemeClr val="bg1"/>
                </a:solidFill>
              </a:rPr>
              <a:t>Введение единых стандартов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Picture 1" descr="G:\myfirm\virtuoz\Staff\Final\компания\обложк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43" y="400050"/>
            <a:ext cx="4755084" cy="446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Стандартизация заданий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8DE11-66A2-4EC6-8115-B7948952257A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Group 71"/>
          <p:cNvGraphicFramePr>
            <a:graphicFrameLocks/>
          </p:cNvGraphicFramePr>
          <p:nvPr/>
        </p:nvGraphicFramePr>
        <p:xfrm>
          <a:off x="296015" y="2429349"/>
          <a:ext cx="9385159" cy="3964307"/>
        </p:xfrm>
        <a:graphic>
          <a:graphicData uri="http://schemas.openxmlformats.org/drawingml/2006/table">
            <a:tbl>
              <a:tblPr/>
              <a:tblGrid>
                <a:gridCol w="1753685"/>
                <a:gridCol w="2405375"/>
                <a:gridCol w="2191160"/>
                <a:gridCol w="3034939"/>
              </a:tblGrid>
              <a:tr h="428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581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Интервью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Наблюдение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Фокус группа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Анализ  текстов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7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Подготовка к интервью: разработка инструментария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Проведение интервью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Создание </a:t>
                      </a:r>
                      <a:r>
                        <a:rPr kumimoji="0" lang="ru-RU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транскрипта</a:t>
                      </a: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интервью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Подготовка к наблюдению: инструментарий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Проведение наблюдения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Создание дневника наблюдения</a:t>
                      </a:r>
                      <a:endParaRPr kumimoji="0" lang="en-US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Подготовка к  проведению фокус группы: разработка инструментария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Проведение фокус группы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Создание </a:t>
                      </a:r>
                      <a:r>
                        <a:rPr kumimoji="0" lang="ru-RU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транскрипта</a:t>
                      </a: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интервью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endParaRPr kumimoji="0" lang="en-US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Выбор темы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Подготовка к анализу: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Кодирование данных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Построение теории на данных</a:t>
                      </a:r>
                      <a:endParaRPr kumimoji="0" lang="en-US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852" y="1514007"/>
            <a:ext cx="9413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Для освоения качественных методов все студенты должны провести по крайней мере 1 интервью,  сделать 1 наблюдение, поучаствовать в одной фокус группе. И  проанализировать данные, собранные группой  студентов. Окончательные данные  они могут  представить либо в виде сухого отчета, либо в виде  более творческой работы – эссе. </a:t>
            </a:r>
            <a:endParaRPr lang="ru-RU" sz="14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-150607"/>
            <a:ext cx="9905998" cy="17750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9319" y="2898167"/>
            <a:ext cx="4339354" cy="1500187"/>
          </a:xfrm>
        </p:spPr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asd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393372" y="-161365"/>
            <a:ext cx="4909458" cy="6645536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3125" y="5051628"/>
            <a:ext cx="488632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 b="1" cap="all" dirty="0" smtClean="0">
                <a:solidFill>
                  <a:schemeClr val="bg1"/>
                </a:solidFill>
              </a:rPr>
              <a:t>Пример стандартизации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800" b="1" cap="all" dirty="0" smtClean="0">
                <a:solidFill>
                  <a:schemeClr val="bg1"/>
                </a:solidFill>
              </a:rPr>
              <a:t>Тема: интервью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" name="Picture 1" descr="G:\myfirm\virtuoz\Staff\Final\компания\обложк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43" y="400050"/>
            <a:ext cx="4755084" cy="446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377798" y="620111"/>
            <a:ext cx="893844" cy="557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3244" tIns="36623" rIns="73244" bIns="36623" numCol="1" anchor="b" anchorCtr="0" compatLnSpc="1">
            <a:prstTxWarp prst="textNoShape">
              <a:avLst/>
            </a:prstTxWarp>
          </a:bodyPr>
          <a:lstStyle/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И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Н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Т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Е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Р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В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smtClean="0">
                <a:solidFill>
                  <a:srgbClr val="004080"/>
                </a:solidFill>
              </a:rPr>
              <a:t>Ь</a:t>
            </a: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cap="all" dirty="0" err="1" smtClean="0">
                <a:solidFill>
                  <a:srgbClr val="004080"/>
                </a:solidFill>
              </a:rPr>
              <a:t>ю</a:t>
            </a:r>
            <a:endParaRPr lang="en-US" sz="3200" b="1" cap="all" dirty="0" smtClean="0">
              <a:solidFill>
                <a:srgbClr val="004080"/>
              </a:solidFill>
            </a:endParaRP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1" cap="all" dirty="0" smtClean="0">
              <a:solidFill>
                <a:srgbClr val="004080"/>
              </a:solidFill>
            </a:endParaRP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1" cap="all" dirty="0" smtClean="0">
              <a:solidFill>
                <a:srgbClr val="004080"/>
              </a:solidFill>
            </a:endParaRPr>
          </a:p>
          <a:p>
            <a:pPr lvl="0" defTabSz="731838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3000" b="1" cap="all" dirty="0">
              <a:solidFill>
                <a:srgbClr val="004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rtu0z Credentials 2010 Rus">
  <a:themeElements>
    <a:clrScheme name="1_Synovate_Template_2007 2">
      <a:dk1>
        <a:srgbClr val="004E69"/>
      </a:dk1>
      <a:lt1>
        <a:srgbClr val="FFFFFF"/>
      </a:lt1>
      <a:dk2>
        <a:srgbClr val="FF3300"/>
      </a:dk2>
      <a:lt2>
        <a:srgbClr val="808080"/>
      </a:lt2>
      <a:accent1>
        <a:srgbClr val="FF3300"/>
      </a:accent1>
      <a:accent2>
        <a:srgbClr val="FF9900"/>
      </a:accent2>
      <a:accent3>
        <a:srgbClr val="FFFFFF"/>
      </a:accent3>
      <a:accent4>
        <a:srgbClr val="004159"/>
      </a:accent4>
      <a:accent5>
        <a:srgbClr val="FFADAA"/>
      </a:accent5>
      <a:accent6>
        <a:srgbClr val="E78A00"/>
      </a:accent6>
      <a:hlink>
        <a:srgbClr val="FFFF00"/>
      </a:hlink>
      <a:folHlink>
        <a:srgbClr val="004E69"/>
      </a:folHlink>
    </a:clrScheme>
    <a:fontScheme name="1_Synovate_Template_2007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Synovate_Template_2007 1">
        <a:dk1>
          <a:srgbClr val="004E69"/>
        </a:dk1>
        <a:lt1>
          <a:srgbClr val="FFFFFF"/>
        </a:lt1>
        <a:dk2>
          <a:srgbClr val="FF33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4159"/>
        </a:accent4>
        <a:accent5>
          <a:srgbClr val="FFADAA"/>
        </a:accent5>
        <a:accent6>
          <a:srgbClr val="E78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ynovate_Template_2007 2">
        <a:dk1>
          <a:srgbClr val="004E69"/>
        </a:dk1>
        <a:lt1>
          <a:srgbClr val="FFFFFF"/>
        </a:lt1>
        <a:dk2>
          <a:srgbClr val="FF33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4159"/>
        </a:accent4>
        <a:accent5>
          <a:srgbClr val="FFADAA"/>
        </a:accent5>
        <a:accent6>
          <a:srgbClr val="E78A00"/>
        </a:accent6>
        <a:hlink>
          <a:srgbClr val="FFFF00"/>
        </a:hlink>
        <a:folHlink>
          <a:srgbClr val="004E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irtu0z Credentials 2010 Rus">
  <a:themeElements>
    <a:clrScheme name="1_Synovate_Template_2007 2">
      <a:dk1>
        <a:srgbClr val="004E69"/>
      </a:dk1>
      <a:lt1>
        <a:srgbClr val="FFFFFF"/>
      </a:lt1>
      <a:dk2>
        <a:srgbClr val="FF3300"/>
      </a:dk2>
      <a:lt2>
        <a:srgbClr val="808080"/>
      </a:lt2>
      <a:accent1>
        <a:srgbClr val="FF3300"/>
      </a:accent1>
      <a:accent2>
        <a:srgbClr val="FF9900"/>
      </a:accent2>
      <a:accent3>
        <a:srgbClr val="FFFFFF"/>
      </a:accent3>
      <a:accent4>
        <a:srgbClr val="004159"/>
      </a:accent4>
      <a:accent5>
        <a:srgbClr val="FFADAA"/>
      </a:accent5>
      <a:accent6>
        <a:srgbClr val="E78A00"/>
      </a:accent6>
      <a:hlink>
        <a:srgbClr val="FFFF00"/>
      </a:hlink>
      <a:folHlink>
        <a:srgbClr val="004E69"/>
      </a:folHlink>
    </a:clrScheme>
    <a:fontScheme name="1_Synovate_Template_2007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Synovate_Template_2007 1">
        <a:dk1>
          <a:srgbClr val="004E69"/>
        </a:dk1>
        <a:lt1>
          <a:srgbClr val="FFFFFF"/>
        </a:lt1>
        <a:dk2>
          <a:srgbClr val="FF33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4159"/>
        </a:accent4>
        <a:accent5>
          <a:srgbClr val="FFADAA"/>
        </a:accent5>
        <a:accent6>
          <a:srgbClr val="E78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ynovate_Template_2007 2">
        <a:dk1>
          <a:srgbClr val="004E69"/>
        </a:dk1>
        <a:lt1>
          <a:srgbClr val="FFFFFF"/>
        </a:lt1>
        <a:dk2>
          <a:srgbClr val="FF33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4159"/>
        </a:accent4>
        <a:accent5>
          <a:srgbClr val="FFADAA"/>
        </a:accent5>
        <a:accent6>
          <a:srgbClr val="E78A00"/>
        </a:accent6>
        <a:hlink>
          <a:srgbClr val="FFFF00"/>
        </a:hlink>
        <a:folHlink>
          <a:srgbClr val="004E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13507</TotalTime>
  <Words>2723</Words>
  <Application>Microsoft PowerPoint</Application>
  <PresentationFormat>Лист A4 (210x297 мм)</PresentationFormat>
  <Paragraphs>456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Virtu0z Credentials 2010 Rus</vt:lpstr>
      <vt:lpstr>1_Virtu0z Credentials 2010 Rus</vt:lpstr>
      <vt:lpstr>Слайд 1</vt:lpstr>
      <vt:lpstr>Стандартизация и формализация</vt:lpstr>
      <vt:lpstr>Стандартизация и формализация</vt:lpstr>
      <vt:lpstr>Балльная система оценки знаний</vt:lpstr>
      <vt:lpstr>Формирующиеся компетенции в русле социальных наук (исследования)</vt:lpstr>
      <vt:lpstr>Темплан учебной дисциплины</vt:lpstr>
      <vt:lpstr>Слайд 7</vt:lpstr>
      <vt:lpstr>Стандартизация заданий</vt:lpstr>
      <vt:lpstr>Слайд 9</vt:lpstr>
      <vt:lpstr>Критерии оценки</vt:lpstr>
      <vt:lpstr>Требования к транскрипту</vt:lpstr>
      <vt:lpstr>Требования к оформлению интервью (Формализация)</vt:lpstr>
      <vt:lpstr>Слайд 13</vt:lpstr>
      <vt:lpstr>Итоговый контроль</vt:lpstr>
      <vt:lpstr>Требования к написанию эссе</vt:lpstr>
      <vt:lpstr>Структура эссе</vt:lpstr>
      <vt:lpstr>Оценка эссе</vt:lpstr>
      <vt:lpstr>Порядок формирования результирующей оценки</vt:lpstr>
      <vt:lpstr>Слайд 19</vt:lpstr>
      <vt:lpstr>Файловая система работы со студентами</vt:lpstr>
      <vt:lpstr>Требования к  выполнению и списку работ каждым студентом</vt:lpstr>
      <vt:lpstr>Слайд 22</vt:lpstr>
      <vt:lpstr>Слайд 23</vt:lpstr>
      <vt:lpstr>Слайд 24</vt:lpstr>
      <vt:lpstr>Барьеры к  занятию спортом</vt:lpstr>
      <vt:lpstr>Барьеры к  занятию спортом</vt:lpstr>
      <vt:lpstr>Слайд 27</vt:lpstr>
      <vt:lpstr>Слайд 28</vt:lpstr>
      <vt:lpstr>Слайд 29</vt:lpstr>
      <vt:lpstr>Основные характеристики современной женщины устами современных женщин</vt:lpstr>
      <vt:lpstr>Мы – на пути к новым свершениям</vt:lpstr>
      <vt:lpstr>Слайд 32</vt:lpstr>
    </vt:vector>
  </TitlesOfParts>
  <Company>Aplana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Synovate в мире  и в России</dc:title>
  <dc:creator>zse</dc:creator>
  <cp:lastModifiedBy>mary</cp:lastModifiedBy>
  <cp:revision>868</cp:revision>
  <cp:lastPrinted>2003-02-13T21:10:49Z</cp:lastPrinted>
  <dcterms:created xsi:type="dcterms:W3CDTF">2010-04-13T17:28:54Z</dcterms:created>
  <dcterms:modified xsi:type="dcterms:W3CDTF">2014-06-03T17:02:01Z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lashObjects">
    <vt:lpwstr>9,9</vt:lpwstr>
  </property>
  <property fmtid="{D5CDD505-2E9C-101B-9397-08002B2CF9AE}" pid="3" name="PlayBack">
    <vt:bool>true</vt:bool>
  </property>
</Properties>
</file>