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56" r:id="rId2"/>
    <p:sldId id="288" r:id="rId3"/>
    <p:sldId id="289" r:id="rId4"/>
    <p:sldId id="293" r:id="rId5"/>
    <p:sldId id="292" r:id="rId6"/>
    <p:sldId id="290" r:id="rId7"/>
    <p:sldId id="291" r:id="rId8"/>
    <p:sldId id="294" r:id="rId9"/>
    <p:sldId id="29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6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3686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3686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687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7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68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F1D97B8-4E8B-4799-832F-AA7D26CD049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68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72572-E7D9-4703-A9A2-EA0867C445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D7FB1-C111-4A69-AF30-7C8AC21385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62DF8-9BF6-41C0-862C-E763E665D1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BF401-4D72-4B78-8350-AF52413306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A63FF-641B-4340-994C-8C6BD4F8DE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1E2F2-2563-46BA-AF05-E07E20B2C5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C5543-0EC9-46BF-96B1-9AF6641A07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282E-8F3C-4517-A346-2BD2BE64B3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72548-05E0-4278-B85A-6BF90AC5ED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29F71-61C5-436D-951C-FCAB8EED5F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584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584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84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584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84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584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93A5D3E0-E978-4394-85F6-7C691A58567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dirty="0" smtClean="0"/>
              <a:t>Социологическое образование в России: тенденции развития</a:t>
            </a:r>
            <a:endParaRPr lang="ru-RU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9992" y="2996952"/>
            <a:ext cx="4644008" cy="1872208"/>
          </a:xfrm>
        </p:spPr>
        <p:txBody>
          <a:bodyPr/>
          <a:lstStyle/>
          <a:p>
            <a:pPr algn="r"/>
            <a:r>
              <a:rPr lang="ru-RU" dirty="0"/>
              <a:t>Зав. НИЛ </a:t>
            </a:r>
            <a:r>
              <a:rPr lang="ru-RU" dirty="0" smtClean="0"/>
              <a:t>информационно-образовательных технологий</a:t>
            </a:r>
            <a:r>
              <a:rPr lang="en-US" dirty="0" smtClean="0"/>
              <a:t> </a:t>
            </a:r>
            <a:r>
              <a:rPr lang="ru-RU" dirty="0" smtClean="0"/>
              <a:t>социологического факультета</a:t>
            </a:r>
          </a:p>
          <a:p>
            <a:pPr algn="r"/>
            <a:r>
              <a:rPr lang="ru-RU" dirty="0" smtClean="0"/>
              <a:t> МГУ имени М.В.Ломоносова </a:t>
            </a:r>
            <a:endParaRPr lang="ru-RU" dirty="0"/>
          </a:p>
          <a:p>
            <a:pPr algn="r"/>
            <a:r>
              <a:rPr lang="ru-RU" dirty="0" smtClean="0"/>
              <a:t>доктор психол., проф</a:t>
            </a:r>
            <a:r>
              <a:rPr lang="ru-RU" dirty="0"/>
              <a:t>. </a:t>
            </a:r>
            <a:r>
              <a:rPr lang="ru-RU" dirty="0" err="1"/>
              <a:t>Темнова</a:t>
            </a:r>
            <a:r>
              <a:rPr lang="ru-RU" dirty="0"/>
              <a:t> Л.В.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19475" y="5813425"/>
            <a:ext cx="6659563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ru-RU" sz="1900" b="1" dirty="0" smtClean="0">
                <a:solidFill>
                  <a:schemeClr val="tx2"/>
                </a:solidFill>
              </a:rPr>
              <a:t>201</a:t>
            </a:r>
            <a:r>
              <a:rPr lang="en-US" sz="1900" b="1" dirty="0" smtClean="0">
                <a:solidFill>
                  <a:schemeClr val="tx2"/>
                </a:solidFill>
              </a:rPr>
              <a:t>4</a:t>
            </a:r>
            <a:r>
              <a:rPr lang="ru-RU" sz="1900" b="1" dirty="0" smtClean="0">
                <a:solidFill>
                  <a:schemeClr val="tx2"/>
                </a:solidFill>
              </a:rPr>
              <a:t> </a:t>
            </a:r>
            <a:r>
              <a:rPr lang="ru-RU" sz="1900" b="1" dirty="0">
                <a:solidFill>
                  <a:schemeClr val="tx2"/>
                </a:solidFill>
              </a:rPr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2000" y="188640"/>
            <a:ext cx="7924800" cy="648072"/>
          </a:xfrm>
        </p:spPr>
        <p:txBody>
          <a:bodyPr/>
          <a:lstStyle/>
          <a:p>
            <a:pPr algn="ctr"/>
            <a:r>
              <a:rPr lang="ru-RU" dirty="0" smtClean="0"/>
              <a:t>Данные по защитам в области социологии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-1" y="977709"/>
          <a:ext cx="9144002" cy="4827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512"/>
                <a:gridCol w="892097"/>
                <a:gridCol w="669073"/>
                <a:gridCol w="991220"/>
                <a:gridCol w="991220"/>
                <a:gridCol w="991220"/>
                <a:gridCol w="991220"/>
                <a:gridCol w="991220"/>
                <a:gridCol w="991220"/>
              </a:tblGrid>
              <a:tr h="1398749"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Aharoni" pitchFamily="2" charset="-79"/>
                        </a:rPr>
                        <a:t>Степень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1990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1995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1999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2000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2002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2003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2012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2013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(</a:t>
                      </a:r>
                      <a:r>
                        <a:rPr lang="ru-RU" sz="1800" dirty="0" err="1" smtClean="0">
                          <a:latin typeface="Times New Roman"/>
                          <a:ea typeface="Calibri"/>
                          <a:cs typeface="Aharoni" pitchFamily="2" charset="-79"/>
                        </a:rPr>
                        <a:t>непол-ные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Aharoni" pitchFamily="2" charset="-79"/>
                        </a:rPr>
                        <a:t> </a:t>
                      </a:r>
                      <a:r>
                        <a:rPr lang="ru-RU" sz="1800" dirty="0" err="1" smtClean="0">
                          <a:latin typeface="Times New Roman"/>
                          <a:ea typeface="Calibri"/>
                          <a:cs typeface="Aharoni" pitchFamily="2" charset="-79"/>
                        </a:rPr>
                        <a:t>дан--ные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</a:tr>
              <a:tr h="1634352"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Aharoni" pitchFamily="2" charset="-79"/>
                        </a:rPr>
                        <a:t>Кандидат </a:t>
                      </a:r>
                      <a:r>
                        <a:rPr lang="ru-RU" sz="1800" dirty="0" err="1" smtClean="0">
                          <a:latin typeface="Times New Roman"/>
                          <a:ea typeface="Calibri"/>
                          <a:cs typeface="Aharoni" pitchFamily="2" charset="-79"/>
                        </a:rPr>
                        <a:t>социо-логических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Aharoni" pitchFamily="2" charset="-79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наук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144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390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420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432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463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217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106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</a:tr>
              <a:tr h="1794454"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Доктор </a:t>
                      </a:r>
                      <a:endParaRPr lang="ru-RU" sz="1800" dirty="0" smtClean="0">
                        <a:latin typeface="Times New Roman"/>
                        <a:ea typeface="Calibri"/>
                        <a:cs typeface="Aharoni" pitchFamily="2" charset="-79"/>
                      </a:endParaRPr>
                    </a:p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Calibri"/>
                          <a:cs typeface="Aharoni" pitchFamily="2" charset="-79"/>
                        </a:rPr>
                        <a:t>социо-логических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Aharoni" pitchFamily="2" charset="-79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наук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15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41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60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66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41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Aharoni" pitchFamily="2" charset="-79"/>
                        </a:rPr>
                        <a:t>26</a:t>
                      </a:r>
                      <a:endParaRPr lang="ru-RU" sz="180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Aharoni" pitchFamily="2" charset="-79"/>
                        </a:rPr>
                        <a:t>26</a:t>
                      </a:r>
                      <a:endParaRPr lang="ru-RU" sz="1800" dirty="0">
                        <a:latin typeface="Calibri"/>
                        <a:ea typeface="Calibri"/>
                        <a:cs typeface="Aharoni" pitchFamily="2" charset="-79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7384"/>
          <a:ext cx="9144004" cy="7179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592288"/>
                <a:gridCol w="1440163"/>
                <a:gridCol w="1584176"/>
                <a:gridCol w="3059833"/>
              </a:tblGrid>
              <a:tr h="1512168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Группа дисциплин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Количество учебных дисциплин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Вузы, преподающие данную дисциплину, 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Примеры дисциплин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90702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«Ядро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социологического образования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21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50 – 80 %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Методика и техника социологических исследований (82%), </a:t>
                      </a: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Социология культуры (73%)</a:t>
                      </a:r>
                    </a:p>
                  </a:txBody>
                  <a:tcPr marL="68580" marR="68580" marT="0" marB="0"/>
                </a:tc>
              </a:tr>
              <a:tr h="1190480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Полупериферийные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15 - 50% вузов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6337"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Фронтирные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141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1 - 15% вузов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Социология времени, Социология жилья и жилища, Социальная геронтология (13%)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Социология профессий (9%)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Социология профессий (6%)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Социология игры, Социология кино, Социология медицины, Социология морали (3%)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Наиболее распространенные профили подготовки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982272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3760"/>
                <a:gridCol w="460851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Бакалавр социологии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Общий профиль,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Экономическая социология,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Социология управления,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Социология коммуникаций,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Прикладные методы социологических исследований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Магистр социологии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Социология управления,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Социология политики и международных отношений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выпускников-отличников вуза, идущих работать в образовательные учреждения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98227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1136"/>
                <a:gridCol w="399113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студентов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Финляндия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из 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из 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из 30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32656"/>
            <a:ext cx="7924800" cy="1572344"/>
          </a:xfrm>
        </p:spPr>
        <p:txBody>
          <a:bodyPr/>
          <a:lstStyle/>
          <a:p>
            <a:r>
              <a:rPr lang="ru-RU" dirty="0" smtClean="0"/>
              <a:t>Численность студентов в государственных и муниципальных образовательных учреждениях, реализующих программы высшего профессионального образования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7" cy="107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496"/>
                <a:gridCol w="1566847"/>
                <a:gridCol w="1282171"/>
                <a:gridCol w="1282171"/>
                <a:gridCol w="1282171"/>
                <a:gridCol w="1282171"/>
              </a:tblGrid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5386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5386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5386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5386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5386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5386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5386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Российская Федерация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6 135 592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5 848 736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5 453 855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5 145 267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-2"/>
          <a:ext cx="9144000" cy="7101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559838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Федеральный округ/население округа/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плотность населения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Население округа / плотность населения (чел. на 1 кв. км)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Число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вузов</a:t>
                      </a:r>
                      <a:endParaRPr lang="en-US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гос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. и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негос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.)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Число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обучающихся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социологов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Число обучающихся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социологов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 100 000 населения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936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Приволжский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29,9 млн. чел. / 28,8 чел.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3369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936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Северо-Кавказский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9,5 млн. чел. /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55,8 чел.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351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936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Южный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13,9 млн. чел.;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32,9 чел.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1356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6,2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936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Дальневосточ-ный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6,3 млн. чел.;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 чел.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831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13,2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936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Сибирский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19,2 млн. чел.;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3,7 чел.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2410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12,1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936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Уральский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12,1 млн. чел.;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6,6 чел.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1714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14,2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936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Центральный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38,4 млн. чел.;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59,5 чел.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8918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936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Северо-Западный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13,6 млн. чел.;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8,1 чел.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2629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19,3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0088"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Итого по России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133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21578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70000"/>
                        </a:lnSpc>
                      </a:pP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Специальность/направление Социология</a:t>
            </a:r>
            <a:br>
              <a:rPr lang="ru-RU" dirty="0" smtClean="0"/>
            </a:br>
            <a:r>
              <a:rPr lang="ru-RU" dirty="0" smtClean="0"/>
              <a:t>государственные вузы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8054280" cy="2650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4760"/>
                <a:gridCol w="2684760"/>
                <a:gridCol w="2684760"/>
              </a:tblGrid>
              <a:tr h="9681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вузов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 число студентов</a:t>
                      </a:r>
                      <a:endParaRPr lang="ru-RU" dirty="0"/>
                    </a:p>
                  </a:txBody>
                  <a:tcPr/>
                </a:tc>
              </a:tr>
              <a:tr h="560931">
                <a:tc>
                  <a:txBody>
                    <a:bodyPr/>
                    <a:lstStyle/>
                    <a:p>
                      <a:r>
                        <a:rPr lang="ru-RU" dirty="0" smtClean="0"/>
                        <a:t>2011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16835</a:t>
                      </a:r>
                      <a:endParaRPr lang="ru-RU" dirty="0"/>
                    </a:p>
                  </a:txBody>
                  <a:tcPr/>
                </a:tc>
              </a:tr>
              <a:tr h="560931">
                <a:tc>
                  <a:txBody>
                    <a:bodyPr/>
                    <a:lstStyle/>
                    <a:p>
                      <a:r>
                        <a:rPr lang="ru-RU" dirty="0" smtClean="0"/>
                        <a:t>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16548</a:t>
                      </a:r>
                      <a:endParaRPr lang="ru-RU" dirty="0"/>
                    </a:p>
                  </a:txBody>
                  <a:tcPr/>
                </a:tc>
              </a:tr>
              <a:tr h="560931">
                <a:tc>
                  <a:txBody>
                    <a:bodyPr/>
                    <a:lstStyle/>
                    <a:p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15770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-1"/>
          <a:ext cx="8964488" cy="6602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034"/>
                <a:gridCol w="4593374"/>
                <a:gridCol w="1778080"/>
              </a:tblGrid>
              <a:tr h="1340769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Базы практики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Взяли на постоянную работу выпускников  за период 2013/2014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Государственная Дума Федерального Собрания Российской Федерации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Управа района Раменки ЗАО г. Москвы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Центр социально-консервативной политики в ЦФО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66376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Компаниии исследовательского профиля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«ВЦИОМ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</a:t>
                      </a:r>
                      <a:endParaRPr lang="en-US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Общероссийский Фонд «Общественное мнение» (ФОМ),  </a:t>
                      </a:r>
                      <a:endParaRPr lang="en-US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Аналитический центр Юрия Левады», </a:t>
                      </a:r>
                      <a:endParaRPr lang="en-US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Исследовательский холдинг РОМИР»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человека</a:t>
                      </a:r>
                      <a:endParaRPr lang="en-US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99563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Международные компании специализирующиеся на коммерческих исследованиях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Международная исследовательская компания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TNS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 </a:t>
                      </a:r>
                      <a:endParaRPr lang="en-US" sz="18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Международная социологическая компания 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IPSOS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 </a:t>
                      </a:r>
                      <a:endParaRPr lang="en-US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SYNOVAT E COMCON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 </a:t>
                      </a:r>
                      <a:endParaRPr lang="en-US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Международный маркетинговый центр </a:t>
                      </a:r>
                      <a:r>
                        <a:rPr lang="ru-RU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ГФК-Русь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Коммуникационный холдинг «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VIVAKI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человек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 marL="68580" marR="68580" marT="0" marB="0"/>
                </a:tc>
              </a:tr>
              <a:tr h="1256290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Компании и агентства  социально-маркетинговых исследований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VECTOR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MARKET RESEARCH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en-US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Magram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Market Research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ООО «Фабрика Маркетинга», </a:t>
                      </a:r>
                      <a:endParaRPr lang="en-US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МАСМИ», </a:t>
                      </a:r>
                      <a:endParaRPr lang="en-US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8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Маркетинговое Агентство Степ бай Степ»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766</TotalTime>
  <Words>536</Words>
  <Application>Microsoft Office PowerPoint</Application>
  <PresentationFormat>Экран (4:3)</PresentationFormat>
  <Paragraphs>195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Капсулы</vt:lpstr>
      <vt:lpstr>Социологическое образование в России: тенденции развития</vt:lpstr>
      <vt:lpstr>Данные по защитам в области социологии</vt:lpstr>
      <vt:lpstr>Слайд 3</vt:lpstr>
      <vt:lpstr>Наиболее распространенные профили подготовки</vt:lpstr>
      <vt:lpstr>Количество выпускников-отличников вуза, идущих работать в образовательные учреждения</vt:lpstr>
      <vt:lpstr>Численность студентов в государственных и муниципальных образовательных учреждениях, реализующих программы высшего профессионального образования</vt:lpstr>
      <vt:lpstr>Слайд 7</vt:lpstr>
      <vt:lpstr>Специальность/направление Социология государственные вузы</vt:lpstr>
      <vt:lpstr>Слайд 9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удовлетворенности обучением на социологическом факультете студентов 1 курса</dc:title>
  <dc:creator>Admin</dc:creator>
  <cp:lastModifiedBy>Лариса Витальевна</cp:lastModifiedBy>
  <cp:revision>42</cp:revision>
  <dcterms:created xsi:type="dcterms:W3CDTF">2012-03-29T18:21:12Z</dcterms:created>
  <dcterms:modified xsi:type="dcterms:W3CDTF">2014-06-04T18:59:09Z</dcterms:modified>
</cp:coreProperties>
</file>