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0" r:id="rId8"/>
    <p:sldId id="265" r:id="rId9"/>
    <p:sldId id="264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8C62D0-20BD-4445-B51F-2A5845556A55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7E565FD0-98C8-4B05-ABF6-8F197CCEF8EE}">
      <dgm:prSet phldrT="[Текст]"/>
      <dgm:spPr/>
      <dgm:t>
        <a:bodyPr/>
        <a:lstStyle/>
        <a:p>
          <a:r>
            <a:rPr lang="ru-RU" b="1" dirty="0"/>
            <a:t>Органы власти – Федеральные и региональные министерства и </a:t>
          </a:r>
          <a:r>
            <a:rPr lang="ru-RU" b="1" dirty="0" err="1"/>
            <a:t>Агенства</a:t>
          </a:r>
          <a:endParaRPr lang="ru-RU" b="1" dirty="0"/>
        </a:p>
      </dgm:t>
    </dgm:pt>
    <dgm:pt modelId="{8B198C04-E5CD-4EBC-90E7-A5C3A1B73A13}" type="parTrans" cxnId="{BD17CB9E-0CFF-4E19-81AC-FE18A99FD66B}">
      <dgm:prSet/>
      <dgm:spPr/>
      <dgm:t>
        <a:bodyPr/>
        <a:lstStyle/>
        <a:p>
          <a:endParaRPr lang="ru-RU"/>
        </a:p>
      </dgm:t>
    </dgm:pt>
    <dgm:pt modelId="{7BB22A90-C9B2-4A32-A110-43A829062BFB}" type="sibTrans" cxnId="{BD17CB9E-0CFF-4E19-81AC-FE18A99FD66B}">
      <dgm:prSet/>
      <dgm:spPr/>
      <dgm:t>
        <a:bodyPr/>
        <a:lstStyle/>
        <a:p>
          <a:endParaRPr lang="ru-RU"/>
        </a:p>
      </dgm:t>
    </dgm:pt>
    <dgm:pt modelId="{6C933E9A-C2DF-494F-9223-B0BAB53469D4}">
      <dgm:prSet phldrT="[Текст]"/>
      <dgm:spPr/>
      <dgm:t>
        <a:bodyPr/>
        <a:lstStyle/>
        <a:p>
          <a:r>
            <a:rPr lang="ru-RU" b="1" dirty="0"/>
            <a:t>Аппарат Государственной Думы</a:t>
          </a:r>
        </a:p>
      </dgm:t>
    </dgm:pt>
    <dgm:pt modelId="{F056F308-26B8-495D-A2D8-0503925BA3A1}" type="parTrans" cxnId="{7E5BE851-BD09-4AF6-8E7D-49BB16F65BB7}">
      <dgm:prSet/>
      <dgm:spPr/>
      <dgm:t>
        <a:bodyPr/>
        <a:lstStyle/>
        <a:p>
          <a:endParaRPr lang="ru-RU"/>
        </a:p>
      </dgm:t>
    </dgm:pt>
    <dgm:pt modelId="{0FD46575-8B0C-497D-9FAF-A3CEE06171ED}" type="sibTrans" cxnId="{7E5BE851-BD09-4AF6-8E7D-49BB16F65BB7}">
      <dgm:prSet/>
      <dgm:spPr/>
      <dgm:t>
        <a:bodyPr/>
        <a:lstStyle/>
        <a:p>
          <a:endParaRPr lang="ru-RU"/>
        </a:p>
      </dgm:t>
    </dgm:pt>
    <dgm:pt modelId="{294AD209-2ECC-4860-AA00-2521FC7B56B7}">
      <dgm:prSet/>
      <dgm:spPr/>
      <dgm:t>
        <a:bodyPr/>
        <a:lstStyle/>
        <a:p>
          <a:r>
            <a:rPr lang="ru-RU" b="1" dirty="0"/>
            <a:t>Муниципальные службы социальной защиты населения</a:t>
          </a:r>
        </a:p>
      </dgm:t>
    </dgm:pt>
    <dgm:pt modelId="{5BA07999-AA72-4113-A1B9-5CDD2D360BFC}" type="parTrans" cxnId="{C135C18E-7F16-4F0F-9896-A98CCBD5CA92}">
      <dgm:prSet/>
      <dgm:spPr/>
      <dgm:t>
        <a:bodyPr/>
        <a:lstStyle/>
        <a:p>
          <a:endParaRPr lang="ru-RU"/>
        </a:p>
      </dgm:t>
    </dgm:pt>
    <dgm:pt modelId="{54308757-02D1-4578-A68A-9CF8C14010A9}" type="sibTrans" cxnId="{C135C18E-7F16-4F0F-9896-A98CCBD5CA92}">
      <dgm:prSet/>
      <dgm:spPr/>
      <dgm:t>
        <a:bodyPr/>
        <a:lstStyle/>
        <a:p>
          <a:endParaRPr lang="ru-RU"/>
        </a:p>
      </dgm:t>
    </dgm:pt>
    <dgm:pt modelId="{456B4931-485C-47A7-B4C1-FF760408EB10}">
      <dgm:prSet/>
      <dgm:spPr/>
      <dgm:t>
        <a:bodyPr/>
        <a:lstStyle/>
        <a:p>
          <a:r>
            <a:rPr lang="ru-RU" b="1" dirty="0"/>
            <a:t>Аналитические агентства</a:t>
          </a:r>
        </a:p>
      </dgm:t>
    </dgm:pt>
    <dgm:pt modelId="{A5BAD6C0-0C47-47CD-8765-C8FC8502DE76}" type="parTrans" cxnId="{D679B748-4A89-49AD-B08E-E38CCB96335F}">
      <dgm:prSet/>
      <dgm:spPr/>
      <dgm:t>
        <a:bodyPr/>
        <a:lstStyle/>
        <a:p>
          <a:endParaRPr lang="ru-RU"/>
        </a:p>
      </dgm:t>
    </dgm:pt>
    <dgm:pt modelId="{9B35F791-5241-43F7-B338-B2A275EFCD3C}" type="sibTrans" cxnId="{D679B748-4A89-49AD-B08E-E38CCB96335F}">
      <dgm:prSet/>
      <dgm:spPr/>
      <dgm:t>
        <a:bodyPr/>
        <a:lstStyle/>
        <a:p>
          <a:endParaRPr lang="ru-RU"/>
        </a:p>
      </dgm:t>
    </dgm:pt>
    <dgm:pt modelId="{074580AC-0D57-4ACD-9EC9-64D1B97DFA37}" type="pres">
      <dgm:prSet presAssocID="{D68C62D0-20BD-4445-B51F-2A5845556A5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9BB963-32E5-4694-A57E-7EB2F92D45D0}" type="pres">
      <dgm:prSet presAssocID="{D68C62D0-20BD-4445-B51F-2A5845556A55}" presName="dummyMaxCanvas" presStyleCnt="0">
        <dgm:presLayoutVars/>
      </dgm:prSet>
      <dgm:spPr/>
    </dgm:pt>
    <dgm:pt modelId="{BA697C3D-C5CB-4B28-BD46-BC576CAFA075}" type="pres">
      <dgm:prSet presAssocID="{D68C62D0-20BD-4445-B51F-2A5845556A5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4DC06-3064-44FD-A243-1AA8B2C18C5A}" type="pres">
      <dgm:prSet presAssocID="{D68C62D0-20BD-4445-B51F-2A5845556A5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D105F5-43C6-45C1-8372-90C3A5AF72E9}" type="pres">
      <dgm:prSet presAssocID="{D68C62D0-20BD-4445-B51F-2A5845556A5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E7C265-236B-480A-86F0-6D4AD485FCD8}" type="pres">
      <dgm:prSet presAssocID="{D68C62D0-20BD-4445-B51F-2A5845556A5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384C3-6972-48F9-9568-35D5AB0171DD}" type="pres">
      <dgm:prSet presAssocID="{D68C62D0-20BD-4445-B51F-2A5845556A5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FD8A4-26DB-4D31-AB69-8F521DA0CA44}" type="pres">
      <dgm:prSet presAssocID="{D68C62D0-20BD-4445-B51F-2A5845556A5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B1DEF-0093-42E0-8B4B-146B8F4D04FE}" type="pres">
      <dgm:prSet presAssocID="{D68C62D0-20BD-4445-B51F-2A5845556A5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2C44B-4743-44AF-9FC3-C6D3F1671106}" type="pres">
      <dgm:prSet presAssocID="{D68C62D0-20BD-4445-B51F-2A5845556A5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BEC76-03B2-41E4-B042-71A5FFF733F9}" type="pres">
      <dgm:prSet presAssocID="{D68C62D0-20BD-4445-B51F-2A5845556A5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8714CD-2784-4FB8-B9F4-7075F2768715}" type="pres">
      <dgm:prSet presAssocID="{D68C62D0-20BD-4445-B51F-2A5845556A5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26505-49E3-4AB6-AAC2-EBB7A95129DC}" type="pres">
      <dgm:prSet presAssocID="{D68C62D0-20BD-4445-B51F-2A5845556A5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36B62C-7970-4146-AFE8-FBC80F4FB4AA}" type="presOf" srcId="{D68C62D0-20BD-4445-B51F-2A5845556A55}" destId="{074580AC-0D57-4ACD-9EC9-64D1B97DFA37}" srcOrd="0" destOrd="0" presId="urn:microsoft.com/office/officeart/2005/8/layout/vProcess5"/>
    <dgm:cxn modelId="{51BD71F9-DB20-4281-A19E-DE1F48E6CEEF}" type="presOf" srcId="{7E565FD0-98C8-4B05-ABF6-8F197CCEF8EE}" destId="{9422C44B-4743-44AF-9FC3-C6D3F1671106}" srcOrd="1" destOrd="0" presId="urn:microsoft.com/office/officeart/2005/8/layout/vProcess5"/>
    <dgm:cxn modelId="{7E5BE851-BD09-4AF6-8E7D-49BB16F65BB7}" srcId="{D68C62D0-20BD-4445-B51F-2A5845556A55}" destId="{6C933E9A-C2DF-494F-9223-B0BAB53469D4}" srcOrd="1" destOrd="0" parTransId="{F056F308-26B8-495D-A2D8-0503925BA3A1}" sibTransId="{0FD46575-8B0C-497D-9FAF-A3CEE06171ED}"/>
    <dgm:cxn modelId="{3A4A8894-90E0-490B-BEB9-2B1FCA8E2360}" type="presOf" srcId="{54308757-02D1-4578-A68A-9CF8C14010A9}" destId="{220B1DEF-0093-42E0-8B4B-146B8F4D04FE}" srcOrd="0" destOrd="0" presId="urn:microsoft.com/office/officeart/2005/8/layout/vProcess5"/>
    <dgm:cxn modelId="{6E1A17BA-A311-4E89-9560-87FBA8D1FC01}" type="presOf" srcId="{456B4931-485C-47A7-B4C1-FF760408EB10}" destId="{80B26505-49E3-4AB6-AAC2-EBB7A95129DC}" srcOrd="1" destOrd="0" presId="urn:microsoft.com/office/officeart/2005/8/layout/vProcess5"/>
    <dgm:cxn modelId="{BD17CB9E-0CFF-4E19-81AC-FE18A99FD66B}" srcId="{D68C62D0-20BD-4445-B51F-2A5845556A55}" destId="{7E565FD0-98C8-4B05-ABF6-8F197CCEF8EE}" srcOrd="0" destOrd="0" parTransId="{8B198C04-E5CD-4EBC-90E7-A5C3A1B73A13}" sibTransId="{7BB22A90-C9B2-4A32-A110-43A829062BFB}"/>
    <dgm:cxn modelId="{09B48DF6-7EB0-486F-9FF8-4D3A030F07F6}" type="presOf" srcId="{7E565FD0-98C8-4B05-ABF6-8F197CCEF8EE}" destId="{BA697C3D-C5CB-4B28-BD46-BC576CAFA075}" srcOrd="0" destOrd="0" presId="urn:microsoft.com/office/officeart/2005/8/layout/vProcess5"/>
    <dgm:cxn modelId="{D16BC513-A300-4CD6-84AD-86BC682B1F6E}" type="presOf" srcId="{294AD209-2ECC-4860-AA00-2521FC7B56B7}" destId="{40D105F5-43C6-45C1-8372-90C3A5AF72E9}" srcOrd="0" destOrd="0" presId="urn:microsoft.com/office/officeart/2005/8/layout/vProcess5"/>
    <dgm:cxn modelId="{C135C18E-7F16-4F0F-9896-A98CCBD5CA92}" srcId="{D68C62D0-20BD-4445-B51F-2A5845556A55}" destId="{294AD209-2ECC-4860-AA00-2521FC7B56B7}" srcOrd="2" destOrd="0" parTransId="{5BA07999-AA72-4113-A1B9-5CDD2D360BFC}" sibTransId="{54308757-02D1-4578-A68A-9CF8C14010A9}"/>
    <dgm:cxn modelId="{09A09E6E-3CD5-4826-A770-280A2C2AC32D}" type="presOf" srcId="{0FD46575-8B0C-497D-9FAF-A3CEE06171ED}" destId="{004FD8A4-26DB-4D31-AB69-8F521DA0CA44}" srcOrd="0" destOrd="0" presId="urn:microsoft.com/office/officeart/2005/8/layout/vProcess5"/>
    <dgm:cxn modelId="{74B3D30B-F193-4CFE-B78D-FC34C0766D60}" type="presOf" srcId="{6C933E9A-C2DF-494F-9223-B0BAB53469D4}" destId="{0914DC06-3064-44FD-A243-1AA8B2C18C5A}" srcOrd="0" destOrd="0" presId="urn:microsoft.com/office/officeart/2005/8/layout/vProcess5"/>
    <dgm:cxn modelId="{522E4576-44D0-488D-873D-B643FAA95393}" type="presOf" srcId="{7BB22A90-C9B2-4A32-A110-43A829062BFB}" destId="{5F6384C3-6972-48F9-9568-35D5AB0171DD}" srcOrd="0" destOrd="0" presId="urn:microsoft.com/office/officeart/2005/8/layout/vProcess5"/>
    <dgm:cxn modelId="{D679B748-4A89-49AD-B08E-E38CCB96335F}" srcId="{D68C62D0-20BD-4445-B51F-2A5845556A55}" destId="{456B4931-485C-47A7-B4C1-FF760408EB10}" srcOrd="3" destOrd="0" parTransId="{A5BAD6C0-0C47-47CD-8765-C8FC8502DE76}" sibTransId="{9B35F791-5241-43F7-B338-B2A275EFCD3C}"/>
    <dgm:cxn modelId="{674B3084-25FF-4C1B-A43F-9FF7085C51D6}" type="presOf" srcId="{294AD209-2ECC-4860-AA00-2521FC7B56B7}" destId="{BE8714CD-2784-4FB8-B9F4-7075F2768715}" srcOrd="1" destOrd="0" presId="urn:microsoft.com/office/officeart/2005/8/layout/vProcess5"/>
    <dgm:cxn modelId="{5634B5BF-FB6E-4044-8EAA-91F2569DE740}" type="presOf" srcId="{456B4931-485C-47A7-B4C1-FF760408EB10}" destId="{BDE7C265-236B-480A-86F0-6D4AD485FCD8}" srcOrd="0" destOrd="0" presId="urn:microsoft.com/office/officeart/2005/8/layout/vProcess5"/>
    <dgm:cxn modelId="{95F65D57-4686-41AE-8291-8DC4EBFBC35D}" type="presOf" srcId="{6C933E9A-C2DF-494F-9223-B0BAB53469D4}" destId="{E21BEC76-03B2-41E4-B042-71A5FFF733F9}" srcOrd="1" destOrd="0" presId="urn:microsoft.com/office/officeart/2005/8/layout/vProcess5"/>
    <dgm:cxn modelId="{B50B250B-9B62-471E-8D3D-E703DD15E1E1}" type="presParOf" srcId="{074580AC-0D57-4ACD-9EC9-64D1B97DFA37}" destId="{5F9BB963-32E5-4694-A57E-7EB2F92D45D0}" srcOrd="0" destOrd="0" presId="urn:microsoft.com/office/officeart/2005/8/layout/vProcess5"/>
    <dgm:cxn modelId="{504ECDAC-45BD-452C-B878-1AAFF25DB06B}" type="presParOf" srcId="{074580AC-0D57-4ACD-9EC9-64D1B97DFA37}" destId="{BA697C3D-C5CB-4B28-BD46-BC576CAFA075}" srcOrd="1" destOrd="0" presId="urn:microsoft.com/office/officeart/2005/8/layout/vProcess5"/>
    <dgm:cxn modelId="{D1045118-4413-47EE-A0A1-BF026DD844CB}" type="presParOf" srcId="{074580AC-0D57-4ACD-9EC9-64D1B97DFA37}" destId="{0914DC06-3064-44FD-A243-1AA8B2C18C5A}" srcOrd="2" destOrd="0" presId="urn:microsoft.com/office/officeart/2005/8/layout/vProcess5"/>
    <dgm:cxn modelId="{160C07BF-2085-4EBE-BA32-00CDEA140C6F}" type="presParOf" srcId="{074580AC-0D57-4ACD-9EC9-64D1B97DFA37}" destId="{40D105F5-43C6-45C1-8372-90C3A5AF72E9}" srcOrd="3" destOrd="0" presId="urn:microsoft.com/office/officeart/2005/8/layout/vProcess5"/>
    <dgm:cxn modelId="{0D02EB91-7A20-484F-82C7-68C4F479E955}" type="presParOf" srcId="{074580AC-0D57-4ACD-9EC9-64D1B97DFA37}" destId="{BDE7C265-236B-480A-86F0-6D4AD485FCD8}" srcOrd="4" destOrd="0" presId="urn:microsoft.com/office/officeart/2005/8/layout/vProcess5"/>
    <dgm:cxn modelId="{38C06679-D6BF-4FAC-860A-ABB36AE1F15F}" type="presParOf" srcId="{074580AC-0D57-4ACD-9EC9-64D1B97DFA37}" destId="{5F6384C3-6972-48F9-9568-35D5AB0171DD}" srcOrd="5" destOrd="0" presId="urn:microsoft.com/office/officeart/2005/8/layout/vProcess5"/>
    <dgm:cxn modelId="{38D83C0F-FC28-4DF9-B8DC-EC1BEB96BD3C}" type="presParOf" srcId="{074580AC-0D57-4ACD-9EC9-64D1B97DFA37}" destId="{004FD8A4-26DB-4D31-AB69-8F521DA0CA44}" srcOrd="6" destOrd="0" presId="urn:microsoft.com/office/officeart/2005/8/layout/vProcess5"/>
    <dgm:cxn modelId="{41B95F49-775B-4A78-B61F-C73CE3D18687}" type="presParOf" srcId="{074580AC-0D57-4ACD-9EC9-64D1B97DFA37}" destId="{220B1DEF-0093-42E0-8B4B-146B8F4D04FE}" srcOrd="7" destOrd="0" presId="urn:microsoft.com/office/officeart/2005/8/layout/vProcess5"/>
    <dgm:cxn modelId="{32F7B07B-B697-496F-BE0B-8062FCF49571}" type="presParOf" srcId="{074580AC-0D57-4ACD-9EC9-64D1B97DFA37}" destId="{9422C44B-4743-44AF-9FC3-C6D3F1671106}" srcOrd="8" destOrd="0" presId="urn:microsoft.com/office/officeart/2005/8/layout/vProcess5"/>
    <dgm:cxn modelId="{8B8E5525-1ECE-4F6D-A6DD-D89ABA4AF037}" type="presParOf" srcId="{074580AC-0D57-4ACD-9EC9-64D1B97DFA37}" destId="{E21BEC76-03B2-41E4-B042-71A5FFF733F9}" srcOrd="9" destOrd="0" presId="urn:microsoft.com/office/officeart/2005/8/layout/vProcess5"/>
    <dgm:cxn modelId="{43F49B26-60D3-4CD1-B51B-27AACEFBB32F}" type="presParOf" srcId="{074580AC-0D57-4ACD-9EC9-64D1B97DFA37}" destId="{BE8714CD-2784-4FB8-B9F4-7075F2768715}" srcOrd="10" destOrd="0" presId="urn:microsoft.com/office/officeart/2005/8/layout/vProcess5"/>
    <dgm:cxn modelId="{2A64C298-8F20-43BD-98B6-1D54B4AEAFE8}" type="presParOf" srcId="{074580AC-0D57-4ACD-9EC9-64D1B97DFA37}" destId="{80B26505-49E3-4AB6-AAC2-EBB7A95129D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697C3D-C5CB-4B28-BD46-BC576CAFA075}">
      <dsp:nvSpPr>
        <dsp:cNvPr id="0" name=""/>
        <dsp:cNvSpPr/>
      </dsp:nvSpPr>
      <dsp:spPr>
        <a:xfrm>
          <a:off x="0" y="0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Органы власти – Федеральные и региональные министерства и </a:t>
          </a:r>
          <a:r>
            <a:rPr lang="ru-RU" sz="2500" b="1" kern="1200" dirty="0" err="1"/>
            <a:t>Агенства</a:t>
          </a:r>
          <a:endParaRPr lang="ru-RU" sz="2500" b="1" kern="1200" dirty="0"/>
        </a:p>
      </dsp:txBody>
      <dsp:txXfrm>
        <a:off x="28038" y="28038"/>
        <a:ext cx="7298593" cy="901218"/>
      </dsp:txXfrm>
    </dsp:sp>
    <dsp:sp modelId="{0914DC06-3064-44FD-A243-1AA8B2C18C5A}">
      <dsp:nvSpPr>
        <dsp:cNvPr id="0" name=""/>
        <dsp:cNvSpPr/>
      </dsp:nvSpPr>
      <dsp:spPr>
        <a:xfrm>
          <a:off x="704545" y="1131347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Аппарат Государственной Думы</a:t>
          </a:r>
        </a:p>
      </dsp:txBody>
      <dsp:txXfrm>
        <a:off x="732583" y="1159385"/>
        <a:ext cx="7029617" cy="901218"/>
      </dsp:txXfrm>
    </dsp:sp>
    <dsp:sp modelId="{40D105F5-43C6-45C1-8372-90C3A5AF72E9}">
      <dsp:nvSpPr>
        <dsp:cNvPr id="0" name=""/>
        <dsp:cNvSpPr/>
      </dsp:nvSpPr>
      <dsp:spPr>
        <a:xfrm>
          <a:off x="1398574" y="2262695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Муниципальные службы социальной защиты населения</a:t>
          </a:r>
        </a:p>
      </dsp:txBody>
      <dsp:txXfrm>
        <a:off x="1426612" y="2290733"/>
        <a:ext cx="7040133" cy="901218"/>
      </dsp:txXfrm>
    </dsp:sp>
    <dsp:sp modelId="{BDE7C265-236B-480A-86F0-6D4AD485FCD8}">
      <dsp:nvSpPr>
        <dsp:cNvPr id="0" name=""/>
        <dsp:cNvSpPr/>
      </dsp:nvSpPr>
      <dsp:spPr>
        <a:xfrm>
          <a:off x="2103119" y="3394043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Аналитические агентства</a:t>
          </a:r>
        </a:p>
      </dsp:txBody>
      <dsp:txXfrm>
        <a:off x="2131157" y="3422081"/>
        <a:ext cx="7029617" cy="901218"/>
      </dsp:txXfrm>
    </dsp:sp>
    <dsp:sp modelId="{5F6384C3-6972-48F9-9568-35D5AB0171DD}">
      <dsp:nvSpPr>
        <dsp:cNvPr id="0" name=""/>
        <dsp:cNvSpPr/>
      </dsp:nvSpPr>
      <dsp:spPr>
        <a:xfrm>
          <a:off x="7790238" y="733200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7930242" y="733200"/>
        <a:ext cx="342233" cy="468236"/>
      </dsp:txXfrm>
    </dsp:sp>
    <dsp:sp modelId="{004FD8A4-26DB-4D31-AB69-8F521DA0CA44}">
      <dsp:nvSpPr>
        <dsp:cNvPr id="0" name=""/>
        <dsp:cNvSpPr/>
      </dsp:nvSpPr>
      <dsp:spPr>
        <a:xfrm>
          <a:off x="8494783" y="1864548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8634787" y="1864548"/>
        <a:ext cx="342233" cy="468236"/>
      </dsp:txXfrm>
    </dsp:sp>
    <dsp:sp modelId="{220B1DEF-0093-42E0-8B4B-146B8F4D04FE}">
      <dsp:nvSpPr>
        <dsp:cNvPr id="0" name=""/>
        <dsp:cNvSpPr/>
      </dsp:nvSpPr>
      <dsp:spPr>
        <a:xfrm>
          <a:off x="9188813" y="2995896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9328817" y="2995896"/>
        <a:ext cx="342233" cy="468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8D4689-93F2-4BD0-9854-72AA38AF5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B55A5FB-B939-4420-B035-B508ACFB0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FF3C479-6EDD-48F9-84AE-14E0CB069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14F594E-1E34-4872-B645-D3035FD2D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5AE82F3-4D1D-4119-8828-57D4B182C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50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6D5C7D-B6F7-4C45-AE05-4BA0A6BD3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F68F5F8-5561-482A-87EA-4C6EC9299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0A07BE6-1A6E-47DC-B995-B36BCA880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D175B3-5EB5-46A9-A1EC-59747F8D6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F255C2-AAC6-41FC-98FD-EA073586E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02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02B830-3AC6-4731-A245-0F030364B0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4CE2349-2B37-4820-A36D-67D6DF716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26E95D4-2DF5-4D72-8CD4-324A3E89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8D42F1C-6837-4E6A-B41C-4362CE9AE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161F21-CE9B-41D4-ACA1-73F4AA42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11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C69B7D-2801-480C-B3C0-8A78B9518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37E0F3-7567-4480-BFA6-4A94FB7F6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6086AD-1432-4A87-B16D-CD57869CB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60CFF5A-B003-469B-8A61-948E4036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DE9CE1-B089-41F4-A92A-8A5B9E6D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25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57AEF8-26F5-4E65-9EAE-21852141B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9E187FA-4AC0-41E0-88D6-0BA6ED630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7EAD079-0693-4336-85AF-015AF8BB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B4725E5-0E99-4C1F-8AA0-CE2F32BB5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AAC2B1F-8710-4C01-B2A8-BC703B995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89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1F2798-526F-4E75-96BB-EEF79878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02DF10D-0BFB-403E-A91A-5D164365C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860DC17-AB29-4582-8111-DB3DE2399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E519814-E296-4040-B39E-A2FC6479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682BEE7-D3B7-4C8D-972D-4DC8C417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7108FEE-F531-4FC8-893C-006E5251D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05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5D48A1-AD7E-408F-B0FC-67ABAC7B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D80DF77-C8FA-4BB5-90E3-8D22DC63B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110F1F3-EBAA-4CDF-9F52-BA0C8D45F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47CB35D-9C44-47DC-8F65-8663E0074C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402A257-BA96-49C7-9113-0CAC1ECDB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4312375-814A-4AD5-9F73-940274943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B0A07AB-70BD-42F3-9EC5-62F40ECE3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78ED291-629B-4DC9-B7C5-3BFE9FA8A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79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D9F84-111E-44E3-89C3-1D294E411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FD13A86-7987-493A-974D-FD46FECD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5786B7E-2CD1-4BD2-946D-D0FFD404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9E7ABB4-FBB4-47E8-AB58-6FCEBD91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89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181A85C-9EE9-451B-8DD6-4E9736CE5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3593B83-F7B4-44CB-817F-D3E632791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27FF7AE-67B1-4BE8-9054-CEEE0066A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3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53636E-F327-40D3-AB05-0DF52BDB4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57CE0B-382F-4F2F-B23C-BC6EADF3B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91B6F68-C9B3-42BC-802E-3513B0B04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4880BC9-8F0E-477F-BCAD-55CCEE29F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7364AC8-1F4C-4F61-A3B0-CCF54870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BBFA1AE-D8AD-4DA7-87BE-587AA2E23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4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67EDCB-1798-40CE-99F1-F05218B90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4B07B0D-4385-449C-8E9B-22355E74DD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FCFDBF6-5429-4659-B74A-9305E7DF3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0A7C0F1-406F-4B80-AFDD-F001BD946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8BEFE38-E763-4F83-ADA3-2EC5CB1A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3EED00-EF6B-42EC-9BA1-A2DA1AC1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8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40ADC2-8B15-4185-B6DB-09C2CCCE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1FD399F-566B-4FF5-AAEF-F47FE23FD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DF65D54-8D69-4DFB-A4C1-B9322B6ED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43588-FC46-414D-86F3-D3E8A4C399A9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00C3B00-97B9-4E52-A4E8-6D99EB058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8369B5A-E919-4825-9590-4335707E0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0E658-83D1-4BE7-8554-B563E1784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34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ocio.msu.ru/documents/main/chairs/kgu/20210410_Gtg.pdf" TargetMode="External"/><Relationship Id="rId3" Type="http://schemas.openxmlformats.org/officeDocument/2006/relationships/hyperlink" Target="https://www.socio.msu.ru/documents/main/chairs/kgu/umk_socorg2019.docx" TargetMode="External"/><Relationship Id="rId7" Type="http://schemas.openxmlformats.org/officeDocument/2006/relationships/hyperlink" Target="https://www.socio.msu.ru/documents/main/chairs/kgu/bazoviemettodisociometriivsociologii.docx" TargetMode="External"/><Relationship Id="rId2" Type="http://schemas.openxmlformats.org/officeDocument/2006/relationships/hyperlink" Target="https://www.socio.msu.ru/documents/main/chairs/kgu/umk_socpolit2019.doc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socio.msu.ru/documents/main/chairs/kgu/gmu20190905.pdf" TargetMode="External"/><Relationship Id="rId5" Type="http://schemas.openxmlformats.org/officeDocument/2006/relationships/hyperlink" Target="https://www.socio.msu.ru/documents/main/chairs/kgu/umk_econom2019.docx" TargetMode="External"/><Relationship Id="rId4" Type="http://schemas.openxmlformats.org/officeDocument/2006/relationships/hyperlink" Target="https://www.socio.msu.ru/documents/main/chairs/kgu/prog_socgos2019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B5E27494-AC9C-407C-9E8B-DCA97DF60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49094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</a:t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Социологии государственного 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2155062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6A989E-FADA-4904-894D-2E36994F1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534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Спасибо!</a:t>
            </a:r>
          </a:p>
        </p:txBody>
      </p:sp>
    </p:spTree>
    <p:extLst>
      <p:ext uri="{BB962C8B-B14F-4D97-AF65-F5344CB8AC3E}">
        <p14:creationId xmlns:p14="http://schemas.microsoft.com/office/powerpoint/2010/main" val="59630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E8573B-4F98-43FF-BFDD-88507FA39E3D}"/>
              </a:ext>
            </a:extLst>
          </p:cNvPr>
          <p:cNvSpPr txBox="1"/>
          <p:nvPr/>
        </p:nvSpPr>
        <p:spPr>
          <a:xfrm>
            <a:off x="1366684" y="566241"/>
            <a:ext cx="984332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400" b="1" i="0" dirty="0"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ru-RU" sz="2400" b="1" i="0" dirty="0"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ru-RU" sz="2400" b="1" i="0" dirty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Кафедра начала свою деятельность с 1 сентября 1999 года. 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Первоначальное название кафедры – </a:t>
            </a:r>
          </a:p>
          <a:p>
            <a:pPr algn="ctr"/>
            <a:r>
              <a:rPr lang="ru-RU" sz="2400" b="1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«Государственное и муниципальное управление»</a:t>
            </a:r>
          </a:p>
          <a:p>
            <a:pPr algn="ctr"/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</a:rPr>
              <a:t>В 2012 г. осуществлено преобразование в кафедру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«Социология государственного управления»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</a:rPr>
              <a:t>,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</a:rPr>
              <a:t> что позволило сосредоточиться на учебно-научных направлениях современной социологии: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управление социальными процессами;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принципы социального государства;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цели, средства и методы разработки и реализации социально-экономической политики.</a:t>
            </a:r>
          </a:p>
          <a:p>
            <a:pPr algn="ctr"/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24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29B0475-7494-4F5B-82BD-01A03E30CA90}"/>
              </a:ext>
            </a:extLst>
          </p:cNvPr>
          <p:cNvSpPr txBox="1"/>
          <p:nvPr/>
        </p:nvSpPr>
        <p:spPr>
          <a:xfrm>
            <a:off x="226143" y="642596"/>
            <a:ext cx="11051458" cy="37856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</a:rPr>
              <a:t>З</a:t>
            </a:r>
            <a:r>
              <a:rPr lang="ru-RU" sz="200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аведующий кафедрой </a:t>
            </a:r>
            <a:r>
              <a:rPr lang="ru-RU" sz="2000" i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Васильев Владимир Петрович</a:t>
            </a:r>
            <a:r>
              <a:rPr lang="ru-RU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sz="200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кандидат экономических наук, доцент</a:t>
            </a:r>
            <a:r>
              <a:rPr lang="en-US" sz="200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ru-RU" sz="200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Заслуженный работник высшей школы Российской Федерации, Лауреат Ломоносовской премии за педагогическую деятельность.</a:t>
            </a:r>
          </a:p>
          <a:p>
            <a:pPr algn="just"/>
            <a:endParaRPr lang="en-US" sz="2000" i="0" dirty="0"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20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Область научных интересов – теория социального государства, институциональные механизмы государственного управления, социальная политика государства и бизнеса.</a:t>
            </a:r>
          </a:p>
          <a:p>
            <a:pPr algn="just"/>
            <a:endParaRPr lang="ru-RU" sz="200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20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Читаемые курсы – Экономика, Государственное и муниципальное управление, Социальная политика, Стратегическое планирование социальных процессов.</a:t>
            </a:r>
            <a:endParaRPr lang="en-US" sz="200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20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Автор 3-х монографий</a:t>
            </a:r>
            <a:r>
              <a:rPr lang="en-US" sz="20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ru-RU" sz="20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4-х учебников и целого ряда статей в ведущих научных журналах</a:t>
            </a:r>
          </a:p>
          <a:p>
            <a:pPr algn="just"/>
            <a:endParaRPr lang="en-US" sz="200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ru-RU" sz="2000" i="0" dirty="0"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74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86888E-B788-46A5-A45F-FE90B77BAFC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ru-RU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Преподаватели кафедры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B4F33DC-4391-4821-ADF3-3836A8E66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9807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just"/>
            <a:r>
              <a:rPr lang="ru-RU" sz="1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Деханова Наталья Геннадьевна</a:t>
            </a:r>
            <a:r>
              <a:rPr lang="ru-RU" sz="1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1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— заместитель заведующего кафедрой, кандидат социологических наук, доцент. Окончила социологический факультет МГУ</a:t>
            </a:r>
            <a:r>
              <a:rPr lang="ru-RU" sz="1800" dirty="0">
                <a:solidFill>
                  <a:srgbClr val="444444"/>
                </a:solidFill>
                <a:latin typeface="Arial" panose="020B0604020202020204" pitchFamily="34" charset="0"/>
              </a:rPr>
              <a:t>.</a:t>
            </a:r>
            <a:endParaRPr lang="ru-RU" sz="1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1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Область научных интересов – социология управления, механизмы государственного воздействия на социальную структуру общества, региональное неравенство.</a:t>
            </a:r>
          </a:p>
          <a:p>
            <a:pPr algn="just"/>
            <a:r>
              <a:rPr lang="ru-RU" sz="1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Сушко Валентина Афанасьевна </a:t>
            </a:r>
            <a:r>
              <a:rPr lang="ru-RU" sz="1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— кандидат социологических наук, доцент. Окончила социологический факультет МГУ</a:t>
            </a:r>
            <a:r>
              <a:rPr lang="ru-RU" sz="1800" dirty="0">
                <a:solidFill>
                  <a:srgbClr val="444444"/>
                </a:solidFill>
                <a:latin typeface="Arial" panose="020B0604020202020204" pitchFamily="34" charset="0"/>
              </a:rPr>
              <a:t>.</a:t>
            </a:r>
            <a:endParaRPr lang="ru-RU" sz="1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1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Область научных интересов – </a:t>
            </a:r>
            <a:r>
              <a:rPr lang="ru-RU" sz="1800" b="0" i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социология социальных сетей, </a:t>
            </a:r>
            <a:r>
              <a:rPr lang="ru-RU" sz="1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методы социологических исследований, анализ качества жизни.</a:t>
            </a:r>
          </a:p>
          <a:p>
            <a:pPr algn="just"/>
            <a:r>
              <a:rPr lang="ru-RU" sz="1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Холоденко Юрий Александрович</a:t>
            </a:r>
            <a:r>
              <a:rPr lang="ru-RU" sz="18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ru-RU" sz="1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Кандидат экономических наук, доцент, Выпускник экономического факультета МГУ.</a:t>
            </a:r>
          </a:p>
          <a:p>
            <a:pPr algn="just"/>
            <a:r>
              <a:rPr lang="ru-RU" sz="1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Область научных интересов – социальная политика, социальное государство и его принципы, </a:t>
            </a:r>
            <a:r>
              <a:rPr lang="ru-RU" sz="18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социоэкономическая</a:t>
            </a:r>
            <a:r>
              <a:rPr lang="ru-RU" sz="1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конкурентоспособность государства, социальная защита населения.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95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22BD3F-6C6D-4B95-A8DA-6363D06357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- мы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D3B4CB53-B6A3-4959-816D-DA8AC54ADBD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322" y="1912603"/>
            <a:ext cx="1391808" cy="2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E4431A17-9D1D-4F7C-94E2-DB23E3D2A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054" y="1912603"/>
            <a:ext cx="1278382" cy="20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3A90D4F0-F94F-4C5F-BAB7-86BF52E3D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592" y="4222518"/>
            <a:ext cx="1672055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xmlns="" id="{84CB95C5-FD45-435C-9AB3-BCCF46990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870" y="4282778"/>
            <a:ext cx="1624245" cy="2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xmlns="" id="{F1108ABA-74C5-4251-9E8C-809AEDB2A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052" y="4222518"/>
            <a:ext cx="1391808" cy="2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992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58F1D6-D36F-4568-896C-22F977B1C17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ru-RU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Научные приоритеты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95794BB-3820-4426-BABC-AC491C80A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Приоритетная тема научных исследований -  </a:t>
            </a:r>
          </a:p>
          <a:p>
            <a:pPr marL="0" indent="0" algn="l">
              <a:buNone/>
            </a:pPr>
            <a:r>
              <a:rPr lang="ru-RU" b="1" i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«Государственное управление социальными процессами в информационном обществе». </a:t>
            </a:r>
          </a:p>
          <a:p>
            <a:pPr marL="0" indent="0" algn="ctr">
              <a:buNone/>
            </a:pPr>
            <a:r>
              <a:rPr lang="ru-RU" b="1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Направления: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Цифровая парадигма развития государственного управления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Стратегическое планирование социальных процессов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Принципы и механизмы функционирования социального государства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15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08957C-0ABB-44C2-9AC3-D2976DED3FA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ru-RU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Читаемые курсы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6BE90D9-B6BE-4081-82CE-F8920E93C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373779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Бакалавриат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CE63C4F-1A1D-4296-B117-E01C914CC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54942"/>
            <a:ext cx="5157787" cy="413472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ru-RU" sz="2400" b="1" i="0" u="none" strike="noStrike" dirty="0">
                <a:solidFill>
                  <a:srgbClr val="1A1CCD"/>
                </a:solidFill>
                <a:effectLst/>
                <a:latin typeface="Arial" panose="020B0604020202020204" pitchFamily="34" charset="0"/>
                <a:hlinkClick r:id="rId2"/>
              </a:rPr>
              <a:t>Социальная политика</a:t>
            </a:r>
            <a:endParaRPr lang="ru-RU" sz="24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2400" b="1" i="0" u="none" strike="noStrike" dirty="0">
                <a:solidFill>
                  <a:srgbClr val="1A1CCD"/>
                </a:solidFill>
                <a:effectLst/>
                <a:latin typeface="Arial" panose="020B0604020202020204" pitchFamily="34" charset="0"/>
                <a:hlinkClick r:id="rId3"/>
              </a:rPr>
              <a:t>Социология управления</a:t>
            </a:r>
            <a:endParaRPr lang="ru-RU" sz="24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2400" b="1" i="0" u="none" strike="noStrike" dirty="0">
                <a:solidFill>
                  <a:srgbClr val="1A1CCD"/>
                </a:solidFill>
                <a:effectLst/>
                <a:latin typeface="Arial" panose="020B0604020202020204" pitchFamily="34" charset="0"/>
                <a:hlinkClick r:id="rId4"/>
              </a:rPr>
              <a:t>Социальное государство</a:t>
            </a:r>
            <a:endParaRPr lang="ru-RU" sz="24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2400" b="1" i="0" u="none" strike="noStrike" dirty="0">
                <a:solidFill>
                  <a:srgbClr val="1A1CCD"/>
                </a:solidFill>
                <a:effectLst/>
                <a:latin typeface="Arial" panose="020B0604020202020204" pitchFamily="34" charset="0"/>
                <a:hlinkClick r:id="rId5"/>
              </a:rPr>
              <a:t>Экономика</a:t>
            </a:r>
            <a:endParaRPr lang="ru-RU" sz="2400" b="1" i="0" u="none" strike="noStrike" dirty="0">
              <a:solidFill>
                <a:srgbClr val="1A1CCD"/>
              </a:solidFill>
              <a:effectLst/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2400" b="1" i="0" u="none" strike="noStrike" dirty="0">
                <a:solidFill>
                  <a:srgbClr val="469BDB"/>
                </a:solidFill>
                <a:effectLst/>
                <a:latin typeface="Arial" panose="020B0604020202020204" pitchFamily="34" charset="0"/>
                <a:hlinkClick r:id="rId6"/>
              </a:rPr>
              <a:t>Государственное и муниципальное управление</a:t>
            </a:r>
            <a:endParaRPr lang="ru-RU" sz="24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2400" b="1" i="0" u="none" strike="noStrike" dirty="0">
                <a:solidFill>
                  <a:srgbClr val="469BDB"/>
                </a:solidFill>
                <a:effectLst/>
                <a:latin typeface="Arial" panose="020B0604020202020204" pitchFamily="34" charset="0"/>
                <a:hlinkClick r:id="rId7"/>
              </a:rPr>
              <a:t>Базовые методы социометрии в социологии</a:t>
            </a:r>
            <a:endParaRPr lang="ru-RU" sz="24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9B288752-4D45-4CD0-BF40-F5EBA76D2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373779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Магистратура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EF73E280-6CC9-4B17-AC65-0396690764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4942"/>
            <a:ext cx="5183188" cy="4134721"/>
          </a:xfrm>
        </p:spPr>
        <p:txBody>
          <a:bodyPr>
            <a:noAutofit/>
          </a:bodyPr>
          <a:lstStyle/>
          <a:p>
            <a:r>
              <a:rPr lang="ru-RU" sz="20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Стратегическое планирование социальной динамики</a:t>
            </a:r>
          </a:p>
          <a:p>
            <a:r>
              <a:rPr lang="ru-RU" sz="20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Регулирование  социально-трудовых отношений в информационном обществе</a:t>
            </a:r>
          </a:p>
          <a:p>
            <a:r>
              <a:rPr lang="ru-RU" sz="20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Социальные факторы управления пространственным развитием</a:t>
            </a:r>
          </a:p>
          <a:p>
            <a:r>
              <a:rPr lang="ru-RU" sz="20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служба в цифровой среде</a:t>
            </a:r>
          </a:p>
          <a:p>
            <a:r>
              <a:rPr lang="ru-RU" sz="2000" b="1" i="0" u="none" strike="noStrike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Глобальные тренды социального государства</a:t>
            </a:r>
            <a:endParaRPr lang="ru-RU" sz="2000" b="1" i="0" dirty="0"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Социологические методы мониторинга государственных социальных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195833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3B93052D-827A-4A6D-A086-D60C6A17A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ВЫПУСКНИКИ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xmlns="" id="{35E4D2D1-A0B1-4B17-BB3F-433C38BF13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0324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89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0CBE6967-6B56-438E-A12F-472FE6CB0B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ru-RU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Учебно-научные работы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F15E2BD1-F3B7-4C49-B750-00B8CF87EC1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 В.П., Деханова Н.Г., Холоденко Ю.А. Государственное и муниципальное управление. Учебник и практикум для академического бакалавриата, 5-е пер. и доп. издание.– М.: Юрайт, 2022.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изменения в условиях цифровой среды: Коллективная монография // Под ред. В.П. Васильева. – Москва: МАКС Пресс, 2020. – 240 с.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 В.П. Государственное регулирование экономики 5-е изд., пер. и доп. Учебник и практикум для вузов. – М.: Юрайт, 2022.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 В.П., Холоденко Ю.А. Экономика, 3-е пер. и доп. Учебник и практикум для вузов. – М.: Юрайт, 2020.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Деханова Н.Г. Социология государственной службы. Учебное пособие для бакалавриата и магистратуры. 2-ое переработан. и дополнен. издание. – М.: Юрайт, 2020.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инноваций. Учебное пособие. / Под ред. Васильева В.П.— М.: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2018.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0030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423</Words>
  <Application>Microsoft Office PowerPoint</Application>
  <PresentationFormat>Широкоэкранный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Кафедра Социологии государственного управления</vt:lpstr>
      <vt:lpstr>Презентация PowerPoint</vt:lpstr>
      <vt:lpstr>Презентация PowerPoint</vt:lpstr>
      <vt:lpstr> Преподаватели кафедры</vt:lpstr>
      <vt:lpstr>Это - мы</vt:lpstr>
      <vt:lpstr>Научные приоритеты</vt:lpstr>
      <vt:lpstr>Читаемые курсы</vt:lpstr>
      <vt:lpstr>ВЫПУСКНИКИ</vt:lpstr>
      <vt:lpstr>Учебно-научные работы</vt:lpstr>
      <vt:lpstr>Спасибо!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Социологии государственного управления</dc:title>
  <dc:creator>Владимир Васильев</dc:creator>
  <cp:lastModifiedBy>Пользователь</cp:lastModifiedBy>
  <cp:revision>6</cp:revision>
  <dcterms:created xsi:type="dcterms:W3CDTF">2021-12-09T17:18:05Z</dcterms:created>
  <dcterms:modified xsi:type="dcterms:W3CDTF">2021-12-15T11:20:21Z</dcterms:modified>
</cp:coreProperties>
</file>