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4;&#1073;&#1088;&#1072;&#1073;&#1086;&#1090;&#1082;&#1072;%20&#1072;&#1085;&#1082;&#1077;&#1090;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4;&#1073;&#1088;&#1072;&#1073;&#1086;&#1090;&#1082;&#1072;%20&#1072;&#1085;&#1082;&#1077;&#1090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4;&#1073;&#1088;&#1072;&#1073;&#1086;&#1090;&#1082;&#1072;%20&#1072;&#1085;&#1082;&#1077;&#1090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4;&#1073;&#1088;&#1072;&#1073;&#1086;&#1090;&#1082;&#1072;%20&#1072;&#1085;&#1082;&#1077;&#1090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4;&#1073;&#1088;&#1072;&#1073;&#1086;&#1090;&#1082;&#1072;%20&#1072;&#1085;&#1082;&#1077;&#1090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4;&#1073;&#1088;&#1072;&#1073;&#1086;&#1090;&#1082;&#1072;%20&#1072;&#1085;&#1082;&#1077;&#1090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plotArea>
      <c:layout/>
      <c:barChart>
        <c:barDir val="bar"/>
        <c:grouping val="clustered"/>
        <c:ser>
          <c:idx val="0"/>
          <c:order val="0"/>
          <c:dLbls>
            <c:dLblPos val="outEnd"/>
            <c:showVal val="1"/>
          </c:dLbls>
          <c:cat>
            <c:strRef>
              <c:f>Лист3!$F$7:$F$14</c:f>
              <c:strCache>
                <c:ptCount val="8"/>
                <c:pt idx="0">
                  <c:v>Другое (школа, университет, друзья)</c:v>
                </c:pt>
                <c:pt idx="1">
                  <c:v>Наружная реклама</c:v>
                </c:pt>
                <c:pt idx="2">
                  <c:v>Интернет</c:v>
                </c:pt>
                <c:pt idx="3">
                  <c:v>Соцсети</c:v>
                </c:pt>
                <c:pt idx="4">
                  <c:v>TV</c:v>
                </c:pt>
                <c:pt idx="5">
                  <c:v>Сми</c:v>
                </c:pt>
                <c:pt idx="6">
                  <c:v>Радио</c:v>
                </c:pt>
                <c:pt idx="7">
                  <c:v>Научные журналы</c:v>
                </c:pt>
              </c:strCache>
            </c:strRef>
          </c:cat>
          <c:val>
            <c:numRef>
              <c:f>Лист3!$H$7:$H$14</c:f>
              <c:numCache>
                <c:formatCode>0</c:formatCode>
                <c:ptCount val="8"/>
                <c:pt idx="0">
                  <c:v>60.526315789473692</c:v>
                </c:pt>
                <c:pt idx="1">
                  <c:v>15.263157894736842</c:v>
                </c:pt>
                <c:pt idx="2">
                  <c:v>7.8947368421052611</c:v>
                </c:pt>
                <c:pt idx="3">
                  <c:v>3.9473684210526314</c:v>
                </c:pt>
                <c:pt idx="4">
                  <c:v>3.6842105263157894</c:v>
                </c:pt>
                <c:pt idx="5">
                  <c:v>2.8947368421052637</c:v>
                </c:pt>
                <c:pt idx="6">
                  <c:v>0.52631578947368418</c:v>
                </c:pt>
                <c:pt idx="7">
                  <c:v>0.52631578947368418</c:v>
                </c:pt>
              </c:numCache>
            </c:numRef>
          </c:val>
        </c:ser>
        <c:dLbls>
          <c:showVal val="1"/>
        </c:dLbls>
        <c:axId val="53291264"/>
        <c:axId val="53829632"/>
      </c:barChart>
      <c:catAx>
        <c:axId val="53291264"/>
        <c:scaling>
          <c:orientation val="minMax"/>
        </c:scaling>
        <c:axPos val="l"/>
        <c:tickLblPos val="nextTo"/>
        <c:txPr>
          <a:bodyPr/>
          <a:lstStyle/>
          <a:p>
            <a:pPr>
              <a:defRPr sz="1300" baseline="0"/>
            </a:pPr>
            <a:endParaRPr lang="ru-RU"/>
          </a:p>
        </c:txPr>
        <c:crossAx val="53829632"/>
        <c:crosses val="autoZero"/>
        <c:auto val="1"/>
        <c:lblAlgn val="ctr"/>
        <c:lblOffset val="100"/>
      </c:catAx>
      <c:valAx>
        <c:axId val="53829632"/>
        <c:scaling>
          <c:orientation val="minMax"/>
        </c:scaling>
        <c:axPos val="b"/>
        <c:majorGridlines/>
        <c:numFmt formatCode="0" sourceLinked="1"/>
        <c:tickLblPos val="nextTo"/>
        <c:crossAx val="53291264"/>
        <c:crosses val="autoZero"/>
        <c:crossBetween val="between"/>
      </c:valAx>
    </c:plotArea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1"/>
  <c:chart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400" b="1" i="1" baseline="0"/>
                </a:pPr>
                <a:endParaRPr lang="ru-RU"/>
              </a:p>
            </c:txPr>
            <c:dLblPos val="inEnd"/>
            <c:showVal val="1"/>
          </c:dLbls>
          <c:cat>
            <c:strRef>
              <c:f>Лист3!$A$3:$A$4</c:f>
              <c:strCache>
                <c:ptCount val="2"/>
                <c:pt idx="0">
                  <c:v>взрослые</c:v>
                </c:pt>
                <c:pt idx="1">
                  <c:v>школьники</c:v>
                </c:pt>
              </c:strCache>
            </c:strRef>
          </c:cat>
          <c:val>
            <c:numRef>
              <c:f>Лист3!$B$3:$B$4</c:f>
              <c:numCache>
                <c:formatCode>General</c:formatCode>
                <c:ptCount val="2"/>
                <c:pt idx="0">
                  <c:v>38</c:v>
                </c:pt>
                <c:pt idx="1">
                  <c:v>62</c:v>
                </c:pt>
              </c:numCache>
            </c:numRef>
          </c:val>
        </c:ser>
        <c:dLbls>
          <c:showVal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400" baseline="0"/>
          </a:pPr>
          <a:endParaRPr lang="ru-RU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1"/>
  <c:chart>
    <c:plotArea>
      <c:layout/>
      <c:barChart>
        <c:barDir val="bar"/>
        <c:grouping val="clustered"/>
        <c:ser>
          <c:idx val="0"/>
          <c:order val="0"/>
          <c:dLbls>
            <c:dLblPos val="outEnd"/>
            <c:showVal val="1"/>
          </c:dLbls>
          <c:cat>
            <c:strRef>
              <c:f>Лист3!$F$16:$F$21</c:f>
              <c:strCache>
                <c:ptCount val="6"/>
                <c:pt idx="0">
                  <c:v>Выставка достижений российской науки</c:v>
                </c:pt>
                <c:pt idx="1">
                  <c:v>Мероприятие, способствующее выбору школьниками будущей профессии</c:v>
                </c:pt>
                <c:pt idx="2">
                  <c:v>Мероприятие, способствующее популяризации науки</c:v>
                </c:pt>
                <c:pt idx="3">
                  <c:v>Праздник для студентов</c:v>
                </c:pt>
                <c:pt idx="4">
                  <c:v>Другое</c:v>
                </c:pt>
                <c:pt idx="5">
                  <c:v>Площадка, где российские ученые находят полезные контакты среди коллег</c:v>
                </c:pt>
              </c:strCache>
            </c:strRef>
          </c:cat>
          <c:val>
            <c:numRef>
              <c:f>Лист3!$H$16:$H$21</c:f>
              <c:numCache>
                <c:formatCode>0</c:formatCode>
                <c:ptCount val="6"/>
                <c:pt idx="0">
                  <c:v>31.84210526315789</c:v>
                </c:pt>
                <c:pt idx="1">
                  <c:v>38.421052631578959</c:v>
                </c:pt>
                <c:pt idx="2">
                  <c:v>21.052631578947363</c:v>
                </c:pt>
                <c:pt idx="3">
                  <c:v>2.1052631578947372</c:v>
                </c:pt>
                <c:pt idx="4">
                  <c:v>1.5789473684210529</c:v>
                </c:pt>
                <c:pt idx="5">
                  <c:v>1.3157894736842106</c:v>
                </c:pt>
              </c:numCache>
            </c:numRef>
          </c:val>
        </c:ser>
        <c:dLbls>
          <c:showVal val="1"/>
        </c:dLbls>
        <c:axId val="53865856"/>
        <c:axId val="53748864"/>
      </c:barChart>
      <c:catAx>
        <c:axId val="53865856"/>
        <c:scaling>
          <c:orientation val="minMax"/>
        </c:scaling>
        <c:axPos val="l"/>
        <c:tickLblPos val="nextTo"/>
        <c:txPr>
          <a:bodyPr/>
          <a:lstStyle/>
          <a:p>
            <a:pPr>
              <a:defRPr sz="1300" baseline="0"/>
            </a:pPr>
            <a:endParaRPr lang="ru-RU"/>
          </a:p>
        </c:txPr>
        <c:crossAx val="53748864"/>
        <c:crosses val="autoZero"/>
        <c:auto val="1"/>
        <c:lblAlgn val="ctr"/>
        <c:lblOffset val="100"/>
      </c:catAx>
      <c:valAx>
        <c:axId val="53748864"/>
        <c:scaling>
          <c:orientation val="minMax"/>
        </c:scaling>
        <c:axPos val="b"/>
        <c:majorGridlines/>
        <c:numFmt formatCode="0" sourceLinked="1"/>
        <c:tickLblPos val="nextTo"/>
        <c:crossAx val="53865856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0"/>
  <c:chart>
    <c:plotArea>
      <c:layout/>
      <c:barChart>
        <c:barDir val="bar"/>
        <c:grouping val="clustered"/>
        <c:ser>
          <c:idx val="0"/>
          <c:order val="0"/>
          <c:cat>
            <c:strRef>
              <c:f>Лист3!$F$53:$F$65</c:f>
              <c:strCache>
                <c:ptCount val="13"/>
                <c:pt idx="0">
                  <c:v>Механико-математические науки</c:v>
                </c:pt>
                <c:pt idx="1">
                  <c:v>Химия </c:v>
                </c:pt>
                <c:pt idx="2">
                  <c:v>История</c:v>
                </c:pt>
                <c:pt idx="3">
                  <c:v>Физика </c:v>
                </c:pt>
                <c:pt idx="4">
                  <c:v>Биология</c:v>
                </c:pt>
                <c:pt idx="5">
                  <c:v>ВМК</c:v>
                </c:pt>
                <c:pt idx="6">
                  <c:v>Инженерные науки </c:v>
                </c:pt>
                <c:pt idx="7">
                  <c:v>Юриспруденция</c:v>
                </c:pt>
                <c:pt idx="8">
                  <c:v>Философия</c:v>
                </c:pt>
                <c:pt idx="9">
                  <c:v> Психология</c:v>
                </c:pt>
                <c:pt idx="10">
                  <c:v> География</c:v>
                </c:pt>
                <c:pt idx="11">
                  <c:v> Экономика</c:v>
                </c:pt>
                <c:pt idx="12">
                  <c:v> Филология</c:v>
                </c:pt>
              </c:strCache>
            </c:strRef>
          </c:cat>
          <c:val>
            <c:numRef>
              <c:f>Лист3!$H$53:$H$65</c:f>
              <c:numCache>
                <c:formatCode>0</c:formatCode>
                <c:ptCount val="13"/>
                <c:pt idx="0">
                  <c:v>18.421052631578945</c:v>
                </c:pt>
                <c:pt idx="1">
                  <c:v>10.526315789473683</c:v>
                </c:pt>
                <c:pt idx="2">
                  <c:v>10.263157894736842</c:v>
                </c:pt>
                <c:pt idx="3">
                  <c:v>9.7368421052631557</c:v>
                </c:pt>
                <c:pt idx="4">
                  <c:v>7.6315789473684204</c:v>
                </c:pt>
                <c:pt idx="5">
                  <c:v>5.526315789473685</c:v>
                </c:pt>
                <c:pt idx="6">
                  <c:v>4.4736842105263159</c:v>
                </c:pt>
                <c:pt idx="7">
                  <c:v>3.4210526315789469</c:v>
                </c:pt>
                <c:pt idx="8">
                  <c:v>2.8947368421052637</c:v>
                </c:pt>
                <c:pt idx="9">
                  <c:v>2.6315789473684208</c:v>
                </c:pt>
                <c:pt idx="10">
                  <c:v>2.3684210526315796</c:v>
                </c:pt>
                <c:pt idx="11">
                  <c:v>2.3684210526315796</c:v>
                </c:pt>
                <c:pt idx="12">
                  <c:v>2.1052631578947372</c:v>
                </c:pt>
              </c:numCache>
            </c:numRef>
          </c:val>
        </c:ser>
        <c:axId val="54292864"/>
        <c:axId val="54294400"/>
      </c:barChart>
      <c:catAx>
        <c:axId val="54292864"/>
        <c:scaling>
          <c:orientation val="minMax"/>
        </c:scaling>
        <c:axPos val="l"/>
        <c:tickLblPos val="nextTo"/>
        <c:txPr>
          <a:bodyPr/>
          <a:lstStyle/>
          <a:p>
            <a:pPr>
              <a:defRPr kern="900" baseline="0"/>
            </a:pPr>
            <a:endParaRPr lang="ru-RU"/>
          </a:p>
        </c:txPr>
        <c:crossAx val="54294400"/>
        <c:crosses val="autoZero"/>
        <c:auto val="1"/>
        <c:lblAlgn val="ctr"/>
        <c:lblOffset val="100"/>
      </c:catAx>
      <c:valAx>
        <c:axId val="54294400"/>
        <c:scaling>
          <c:orientation val="minMax"/>
        </c:scaling>
        <c:axPos val="b"/>
        <c:numFmt formatCode="0" sourceLinked="1"/>
        <c:tickLblPos val="nextTo"/>
        <c:crossAx val="54292864"/>
        <c:crosses val="autoZero"/>
        <c:crossBetween val="between"/>
      </c:valAx>
      <c:spPr>
        <a:noFill/>
        <a:ln w="25400">
          <a:noFill/>
        </a:ln>
      </c:spPr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7"/>
  <c:chart>
    <c:plotArea>
      <c:layout/>
      <c:barChart>
        <c:barDir val="bar"/>
        <c:grouping val="clustered"/>
        <c:ser>
          <c:idx val="0"/>
          <c:order val="0"/>
          <c:cat>
            <c:strRef>
              <c:f>Лист3!$F$86:$F$96</c:f>
              <c:strCache>
                <c:ptCount val="11"/>
                <c:pt idx="0">
                  <c:v>Механико-математические науки</c:v>
                </c:pt>
                <c:pt idx="1">
                  <c:v>Физика </c:v>
                </c:pt>
                <c:pt idx="2">
                  <c:v>Химия </c:v>
                </c:pt>
                <c:pt idx="3">
                  <c:v>Почвоведение </c:v>
                </c:pt>
                <c:pt idx="4">
                  <c:v>Геология </c:v>
                </c:pt>
                <c:pt idx="5">
                  <c:v>Науки о материалах </c:v>
                </c:pt>
                <c:pt idx="6">
                  <c:v>Инженерные науки </c:v>
                </c:pt>
                <c:pt idx="7">
                  <c:v>ВМК</c:v>
                </c:pt>
                <c:pt idx="8">
                  <c:v>Биология</c:v>
                </c:pt>
                <c:pt idx="9">
                  <c:v>ФМ</c:v>
                </c:pt>
                <c:pt idx="10">
                  <c:v>Социология</c:v>
                </c:pt>
              </c:strCache>
            </c:strRef>
          </c:cat>
          <c:val>
            <c:numRef>
              <c:f>Лист3!$H$86:$H$96</c:f>
              <c:numCache>
                <c:formatCode>0</c:formatCode>
                <c:ptCount val="11"/>
                <c:pt idx="0">
                  <c:v>14.210526315789474</c:v>
                </c:pt>
                <c:pt idx="1">
                  <c:v>13.157894736842104</c:v>
                </c:pt>
                <c:pt idx="2">
                  <c:v>7.1052631578947381</c:v>
                </c:pt>
                <c:pt idx="3">
                  <c:v>6.0526315789473673</c:v>
                </c:pt>
                <c:pt idx="4">
                  <c:v>6.0526315789473673</c:v>
                </c:pt>
                <c:pt idx="5">
                  <c:v>5.2631578947368425</c:v>
                </c:pt>
                <c:pt idx="6">
                  <c:v>5</c:v>
                </c:pt>
                <c:pt idx="7">
                  <c:v>3.9473684210526314</c:v>
                </c:pt>
                <c:pt idx="8">
                  <c:v>3.9473684210526314</c:v>
                </c:pt>
                <c:pt idx="9">
                  <c:v>3.9473684210526314</c:v>
                </c:pt>
                <c:pt idx="10">
                  <c:v>2.6315789473684208</c:v>
                </c:pt>
              </c:numCache>
            </c:numRef>
          </c:val>
        </c:ser>
        <c:axId val="54321920"/>
        <c:axId val="54323456"/>
      </c:barChart>
      <c:catAx>
        <c:axId val="54321920"/>
        <c:scaling>
          <c:orientation val="minMax"/>
        </c:scaling>
        <c:axPos val="l"/>
        <c:tickLblPos val="nextTo"/>
        <c:crossAx val="54323456"/>
        <c:crosses val="autoZero"/>
        <c:auto val="1"/>
        <c:lblAlgn val="ctr"/>
        <c:lblOffset val="100"/>
      </c:catAx>
      <c:valAx>
        <c:axId val="54323456"/>
        <c:scaling>
          <c:orientation val="minMax"/>
        </c:scaling>
        <c:axPos val="b"/>
        <c:numFmt formatCode="0" sourceLinked="1"/>
        <c:tickLblPos val="nextTo"/>
        <c:crossAx val="54321920"/>
        <c:crosses val="autoZero"/>
        <c:crossBetween val="between"/>
      </c:valAx>
    </c:plotArea>
    <c:plotVisOnly val="1"/>
  </c:chart>
  <c:txPr>
    <a:bodyPr/>
    <a:lstStyle/>
    <a:p>
      <a:pPr>
        <a:defRPr sz="1400" baseline="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0"/>
  <c:chart>
    <c:autoTitleDeleted val="1"/>
    <c:plotArea>
      <c:layout>
        <c:manualLayout>
          <c:layoutTarget val="inner"/>
          <c:xMode val="edge"/>
          <c:yMode val="edge"/>
          <c:x val="4.8951048951048966E-2"/>
          <c:y val="7.4829931972789129E-2"/>
          <c:w val="0.88811188811188813"/>
          <c:h val="0.575963718820861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explosion val="3"/>
          </c:dPt>
          <c:dPt>
            <c:idx val="1"/>
            <c:explosion val="2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/>
                      <a:t>2</a:t>
                    </a:r>
                  </a:p>
                </c:rich>
              </c:tx>
              <c:dLblPos val="bestFit"/>
            </c:dLbl>
            <c:dLbl>
              <c:idx val="1"/>
              <c:layout>
                <c:manualLayout>
                  <c:x val="-1.19060136900339E-3"/>
                  <c:y val="4.0281619581736174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4</a:t>
                    </a:r>
                  </a:p>
                </c:rich>
              </c:tx>
              <c:dLblPos val="bestFit"/>
            </c:dLbl>
            <c:dLbl>
              <c:idx val="2"/>
              <c:layout>
                <c:manualLayout>
                  <c:x val="0.13828386172300075"/>
                  <c:y val="-0.27605518886388392"/>
                </c:manualLayout>
              </c:layout>
              <c:dLblPos val="bestFit"/>
              <c:showVal val="1"/>
            </c:dLbl>
            <c:numFmt formatCode="0" sourceLinked="0"/>
            <c:dLblPos val="ctr"/>
            <c:showVal val="1"/>
            <c:showLeaderLines val="1"/>
          </c:dLbls>
          <c:cat>
            <c:strRef>
              <c:f>Sheet1!$A$2:$A$4</c:f>
              <c:strCache>
                <c:ptCount val="3"/>
                <c:pt idx="0">
                  <c:v>очень плохо + плохо</c:v>
                </c:pt>
                <c:pt idx="1">
                  <c:v>удовлетворительно</c:v>
                </c:pt>
                <c:pt idx="2">
                  <c:v>хорошо + отлично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</c:v>
                </c:pt>
                <c:pt idx="1">
                  <c:v>12</c:v>
                </c:pt>
                <c:pt idx="2">
                  <c:v>84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2.447552447552449E-2"/>
          <c:y val="0.68253968253968289"/>
          <c:w val="0.96853146853146854"/>
          <c:h val="0.31972789115646283"/>
        </c:manualLayout>
      </c:layout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24819027921406411"/>
          <c:y val="0"/>
          <c:w val="0.74560496380558472"/>
          <c:h val="0.87521367521367543"/>
        </c:manualLayout>
      </c:layout>
      <c:barChart>
        <c:barDir val="bar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Согласен</c:v>
                </c:pt>
              </c:strCache>
            </c:strRef>
          </c:tx>
          <c:spPr>
            <a:gradFill rotWithShape="0">
              <a:gsLst>
                <a:gs pos="0">
                  <a:srgbClr val="000080">
                    <a:gamma/>
                    <a:tint val="70196"/>
                    <a:invGamma/>
                  </a:srgbClr>
                </a:gs>
                <a:gs pos="100000">
                  <a:srgbClr val="000080"/>
                </a:gs>
              </a:gsLst>
              <a:lin ang="5400000" scaled="1"/>
            </a:gradFill>
            <a:ln w="22540">
              <a:noFill/>
            </a:ln>
          </c:spPr>
          <c:dLbls>
            <c:numFmt formatCode="0" sourceLinked="0"/>
            <c:spPr>
              <a:noFill/>
              <a:ln w="22540">
                <a:noFill/>
              </a:ln>
            </c:spPr>
            <c:txPr>
              <a:bodyPr/>
              <a:lstStyle/>
              <a:p>
                <a:pPr>
                  <a:defRPr sz="1131" b="1" i="0" u="none" strike="noStrike" baseline="0">
                    <a:solidFill>
                      <a:srgbClr val="FFFFFF"/>
                    </a:solidFill>
                    <a:latin typeface="Verdana"/>
                    <a:ea typeface="Verdana"/>
                    <a:cs typeface="Verdana"/>
                  </a:defRPr>
                </a:pPr>
                <a:endParaRPr lang="ru-RU"/>
              </a:p>
            </c:txPr>
            <c:showVal val="1"/>
          </c:dLbls>
          <c:cat>
            <c:strRef>
              <c:f>Sheet1!$A$2:$A$7</c:f>
              <c:strCache>
                <c:ptCount val="6"/>
                <c:pt idx="0">
                  <c:v>Занятие наукой открывает большие перспективы</c:v>
                </c:pt>
                <c:pt idx="1">
                  <c:v>Наше государство мало уделяет внимания развитию науки</c:v>
                </c:pt>
                <c:pt idx="2">
                  <c:v>Я бы хотел заниматься научной деятельностью в нашей стране</c:v>
                </c:pt>
                <c:pt idx="3">
                  <c:v>Я бы хотел заниматься научной деятельностью за рубежом </c:v>
                </c:pt>
                <c:pt idx="4">
                  <c:v>Быть ученым – это престижно</c:v>
                </c:pt>
                <c:pt idx="5">
                  <c:v>Науку ни к чему популяризировать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</c:v>
                </c:pt>
                <c:pt idx="1">
                  <c:v>12</c:v>
                </c:pt>
                <c:pt idx="2">
                  <c:v>27</c:v>
                </c:pt>
                <c:pt idx="3">
                  <c:v>24</c:v>
                </c:pt>
                <c:pt idx="4">
                  <c:v>16</c:v>
                </c:pt>
                <c:pt idx="5">
                  <c:v>64</c:v>
                </c:pt>
              </c:numCache>
            </c:numRef>
          </c:val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Не знаю</c:v>
                </c:pt>
              </c:strCache>
            </c:strRef>
          </c:tx>
          <c:spPr>
            <a:gradFill rotWithShape="0">
              <a:gsLst>
                <a:gs pos="0">
                  <a:srgbClr val="00CCFF">
                    <a:gamma/>
                    <a:tint val="60000"/>
                    <a:invGamma/>
                  </a:srgbClr>
                </a:gs>
                <a:gs pos="100000">
                  <a:srgbClr val="00CCFF"/>
                </a:gs>
              </a:gsLst>
              <a:lin ang="5400000" scaled="1"/>
            </a:gradFill>
            <a:ln w="22540">
              <a:noFill/>
            </a:ln>
          </c:spPr>
          <c:dLbls>
            <c:numFmt formatCode="0" sourceLinked="0"/>
            <c:spPr>
              <a:noFill/>
              <a:ln w="22540">
                <a:noFill/>
              </a:ln>
            </c:spPr>
            <c:txPr>
              <a:bodyPr/>
              <a:lstStyle/>
              <a:p>
                <a:pPr>
                  <a:defRPr sz="1131" b="1" i="0" u="none" strike="noStrike" baseline="0">
                    <a:solidFill>
                      <a:srgbClr val="333333"/>
                    </a:solidFill>
                    <a:latin typeface="Verdana"/>
                    <a:ea typeface="Verdana"/>
                    <a:cs typeface="Verdana"/>
                  </a:defRPr>
                </a:pPr>
                <a:endParaRPr lang="ru-RU"/>
              </a:p>
            </c:txPr>
            <c:showVal val="1"/>
          </c:dLbls>
          <c:cat>
            <c:strRef>
              <c:f>Sheet1!$A$2:$A$7</c:f>
              <c:strCache>
                <c:ptCount val="6"/>
                <c:pt idx="0">
                  <c:v>Занятие наукой открывает большие перспективы</c:v>
                </c:pt>
                <c:pt idx="1">
                  <c:v>Наше государство мало уделяет внимания развитию науки</c:v>
                </c:pt>
                <c:pt idx="2">
                  <c:v>Я бы хотел заниматься научной деятельностью в нашей стране</c:v>
                </c:pt>
                <c:pt idx="3">
                  <c:v>Я бы хотел заниматься научной деятельностью за рубежом </c:v>
                </c:pt>
                <c:pt idx="4">
                  <c:v>Быть ученым – это престижно</c:v>
                </c:pt>
                <c:pt idx="5">
                  <c:v>Науку ни к чему популяризировать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6</c:v>
                </c:pt>
                <c:pt idx="1">
                  <c:v>27</c:v>
                </c:pt>
                <c:pt idx="2">
                  <c:v>36</c:v>
                </c:pt>
                <c:pt idx="3">
                  <c:v>38</c:v>
                </c:pt>
                <c:pt idx="4">
                  <c:v>31</c:v>
                </c:pt>
                <c:pt idx="5">
                  <c:v>22</c:v>
                </c:pt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Не согласен</c:v>
                </c:pt>
              </c:strCache>
            </c:strRef>
          </c:tx>
          <c:spPr>
            <a:gradFill rotWithShape="0">
              <a:gsLst>
                <a:gs pos="0">
                  <a:srgbClr val="800080">
                    <a:gamma/>
                    <a:tint val="50196"/>
                    <a:invGamma/>
                  </a:srgbClr>
                </a:gs>
                <a:gs pos="100000">
                  <a:srgbClr val="800080"/>
                </a:gs>
              </a:gsLst>
              <a:lin ang="5400000" scaled="1"/>
            </a:gradFill>
            <a:ln w="22540">
              <a:noFill/>
            </a:ln>
          </c:spPr>
          <c:dLbls>
            <c:numFmt formatCode="0" sourceLinked="0"/>
            <c:spPr>
              <a:noFill/>
              <a:ln w="22540">
                <a:noFill/>
              </a:ln>
            </c:spPr>
            <c:txPr>
              <a:bodyPr/>
              <a:lstStyle/>
              <a:p>
                <a:pPr>
                  <a:defRPr sz="1131" b="1" i="0" u="none" strike="noStrike" baseline="0">
                    <a:solidFill>
                      <a:srgbClr val="FFFFFF"/>
                    </a:solidFill>
                    <a:latin typeface="Verdana"/>
                    <a:ea typeface="Verdana"/>
                    <a:cs typeface="Verdana"/>
                  </a:defRPr>
                </a:pPr>
                <a:endParaRPr lang="ru-RU"/>
              </a:p>
            </c:txPr>
            <c:showVal val="1"/>
          </c:dLbls>
          <c:cat>
            <c:strRef>
              <c:f>Sheet1!$A$2:$A$7</c:f>
              <c:strCache>
                <c:ptCount val="6"/>
                <c:pt idx="0">
                  <c:v>Занятие наукой открывает большие перспективы</c:v>
                </c:pt>
                <c:pt idx="1">
                  <c:v>Наше государство мало уделяет внимания развитию науки</c:v>
                </c:pt>
                <c:pt idx="2">
                  <c:v>Я бы хотел заниматься научной деятельностью в нашей стране</c:v>
                </c:pt>
                <c:pt idx="3">
                  <c:v>Я бы хотел заниматься научной деятельностью за рубежом </c:v>
                </c:pt>
                <c:pt idx="4">
                  <c:v>Быть ученым – это престижно</c:v>
                </c:pt>
                <c:pt idx="5">
                  <c:v>Науку ни к чему популяризировать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80</c:v>
                </c:pt>
                <c:pt idx="1">
                  <c:v>55</c:v>
                </c:pt>
                <c:pt idx="2">
                  <c:v>33</c:v>
                </c:pt>
                <c:pt idx="3">
                  <c:v>35</c:v>
                </c:pt>
                <c:pt idx="4">
                  <c:v>51</c:v>
                </c:pt>
                <c:pt idx="5">
                  <c:v>67.5</c:v>
                </c:pt>
              </c:numCache>
            </c:numRef>
          </c:val>
        </c:ser>
        <c:gapWidth val="40"/>
        <c:overlap val="100"/>
        <c:axId val="56955264"/>
        <c:axId val="56956800"/>
      </c:barChart>
      <c:catAx>
        <c:axId val="56955264"/>
        <c:scaling>
          <c:orientation val="maxMin"/>
        </c:scaling>
        <c:axPos val="l"/>
        <c:numFmt formatCode="General" sourceLinked="1"/>
        <c:tickLblPos val="nextTo"/>
        <c:spPr>
          <a:ln w="281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65" b="0" i="0" u="none" strike="noStrike" baseline="0">
                <a:solidFill>
                  <a:srgbClr val="333333"/>
                </a:solidFill>
                <a:latin typeface="Verdana"/>
                <a:ea typeface="Verdana"/>
                <a:cs typeface="Verdana"/>
              </a:defRPr>
            </a:pPr>
            <a:endParaRPr lang="ru-RU"/>
          </a:p>
        </c:txPr>
        <c:crossAx val="56956800"/>
        <c:crosses val="autoZero"/>
        <c:auto val="1"/>
        <c:lblAlgn val="ctr"/>
        <c:lblOffset val="100"/>
        <c:tickLblSkip val="1"/>
        <c:tickMarkSkip val="1"/>
      </c:catAx>
      <c:valAx>
        <c:axId val="56956800"/>
        <c:scaling>
          <c:orientation val="minMax"/>
          <c:min val="0"/>
        </c:scaling>
        <c:delete val="1"/>
        <c:axPos val="b"/>
        <c:numFmt formatCode="0%" sourceLinked="1"/>
        <c:tickLblPos val="nextTo"/>
        <c:crossAx val="56955264"/>
        <c:crosses val="max"/>
        <c:crossBetween val="between"/>
      </c:valAx>
      <c:spPr>
        <a:noFill/>
        <a:ln w="22540">
          <a:noFill/>
        </a:ln>
      </c:spPr>
    </c:plotArea>
    <c:legend>
      <c:legendPos val="b"/>
      <c:layout>
        <c:manualLayout>
          <c:xMode val="edge"/>
          <c:yMode val="edge"/>
          <c:x val="2.7921406411582209E-2"/>
          <c:y val="0.89572649572649576"/>
          <c:w val="0.9513960703205796"/>
          <c:h val="0.10427350427350435"/>
        </c:manualLayout>
      </c:layout>
      <c:spPr>
        <a:noFill/>
        <a:ln w="22540">
          <a:noFill/>
        </a:ln>
      </c:spPr>
      <c:txPr>
        <a:bodyPr/>
        <a:lstStyle/>
        <a:p>
          <a:pPr>
            <a:defRPr sz="976" b="0" i="0" u="none" strike="noStrike" baseline="0">
              <a:solidFill>
                <a:schemeClr val="tx1"/>
              </a:solidFill>
              <a:latin typeface="Verdana"/>
              <a:ea typeface="Verdana"/>
              <a:cs typeface="Verdana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2285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48500517063081705"/>
          <c:y val="0"/>
          <c:w val="0.50775594622543962"/>
          <c:h val="0.87521367521367543"/>
        </c:manualLayout>
      </c:layout>
      <c:barChart>
        <c:barDir val="bar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Согласен</c:v>
                </c:pt>
              </c:strCache>
            </c:strRef>
          </c:tx>
          <c:spPr>
            <a:gradFill rotWithShape="0">
              <a:gsLst>
                <a:gs pos="0">
                  <a:srgbClr val="000080">
                    <a:gamma/>
                    <a:tint val="70196"/>
                    <a:invGamma/>
                  </a:srgbClr>
                </a:gs>
                <a:gs pos="100000">
                  <a:srgbClr val="000080"/>
                </a:gs>
              </a:gsLst>
              <a:lin ang="5400000" scaled="1"/>
            </a:gradFill>
            <a:ln w="22540">
              <a:noFill/>
            </a:ln>
          </c:spPr>
          <c:dLbls>
            <c:numFmt formatCode="0" sourceLinked="0"/>
            <c:spPr>
              <a:noFill/>
              <a:ln w="22540">
                <a:noFill/>
              </a:ln>
            </c:spPr>
            <c:txPr>
              <a:bodyPr/>
              <a:lstStyle/>
              <a:p>
                <a:pPr>
                  <a:defRPr sz="1131" b="1" i="0" u="none" strike="noStrike" baseline="0">
                    <a:solidFill>
                      <a:srgbClr val="FFFFFF"/>
                    </a:solidFill>
                    <a:latin typeface="Verdana"/>
                    <a:ea typeface="Verdana"/>
                    <a:cs typeface="Verdana"/>
                  </a:defRPr>
                </a:pPr>
                <a:endParaRPr lang="ru-RU"/>
              </a:p>
            </c:txPr>
            <c:showVal val="1"/>
          </c:dLbls>
          <c:cat>
            <c:strRef>
              <c:f>Sheet1!$A$2:$A$7</c:f>
              <c:strCache>
                <c:ptCount val="6"/>
                <c:pt idx="0">
                  <c:v>Быть преподавателем – это престижно </c:v>
                </c:pt>
                <c:pt idx="1">
                  <c:v>Работа преподавателя интересна</c:v>
                </c:pt>
                <c:pt idx="2">
                  <c:v>Наше государство уделяет незначительное внимание преподавателям</c:v>
                </c:pt>
                <c:pt idx="3">
                  <c:v>В нашей стране идут позитивные процессы в сфере образования</c:v>
                </c:pt>
                <c:pt idx="4">
                  <c:v>Высшее образование дает больше возможностей для трудоустройства</c:v>
                </c:pt>
                <c:pt idx="5">
                  <c:v>Высшее образование дает больше возможностей для продвижения по карьерной лестнице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25</c:v>
                </c:pt>
                <c:pt idx="1">
                  <c:v>40</c:v>
                </c:pt>
                <c:pt idx="2">
                  <c:v>65.599999999999994</c:v>
                </c:pt>
                <c:pt idx="3">
                  <c:v>22.5</c:v>
                </c:pt>
                <c:pt idx="4">
                  <c:v>79</c:v>
                </c:pt>
                <c:pt idx="5">
                  <c:v>83.6</c:v>
                </c:pt>
              </c:numCache>
            </c:numRef>
          </c:val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Не знаю</c:v>
                </c:pt>
              </c:strCache>
            </c:strRef>
          </c:tx>
          <c:spPr>
            <a:gradFill rotWithShape="0">
              <a:gsLst>
                <a:gs pos="0">
                  <a:srgbClr val="00CCFF">
                    <a:gamma/>
                    <a:tint val="60000"/>
                    <a:invGamma/>
                  </a:srgbClr>
                </a:gs>
                <a:gs pos="100000">
                  <a:srgbClr val="00CCFF"/>
                </a:gs>
              </a:gsLst>
              <a:lin ang="5400000" scaled="1"/>
            </a:gradFill>
            <a:ln w="22540">
              <a:noFill/>
            </a:ln>
          </c:spPr>
          <c:dLbls>
            <c:numFmt formatCode="0" sourceLinked="0"/>
            <c:spPr>
              <a:noFill/>
              <a:ln w="22540">
                <a:noFill/>
              </a:ln>
            </c:spPr>
            <c:txPr>
              <a:bodyPr/>
              <a:lstStyle/>
              <a:p>
                <a:pPr>
                  <a:defRPr sz="1131" b="1" i="0" u="none" strike="noStrike" baseline="0">
                    <a:solidFill>
                      <a:srgbClr val="333333"/>
                    </a:solidFill>
                    <a:latin typeface="Verdana"/>
                    <a:ea typeface="Verdana"/>
                    <a:cs typeface="Verdana"/>
                  </a:defRPr>
                </a:pPr>
                <a:endParaRPr lang="ru-RU"/>
              </a:p>
            </c:txPr>
            <c:showVal val="1"/>
          </c:dLbls>
          <c:cat>
            <c:strRef>
              <c:f>Sheet1!$A$2:$A$7</c:f>
              <c:strCache>
                <c:ptCount val="6"/>
                <c:pt idx="0">
                  <c:v>Быть преподавателем – это престижно </c:v>
                </c:pt>
                <c:pt idx="1">
                  <c:v>Работа преподавателя интересна</c:v>
                </c:pt>
                <c:pt idx="2">
                  <c:v>Наше государство уделяет незначительное внимание преподавателям</c:v>
                </c:pt>
                <c:pt idx="3">
                  <c:v>В нашей стране идут позитивные процессы в сфере образования</c:v>
                </c:pt>
                <c:pt idx="4">
                  <c:v>Высшее образование дает больше возможностей для трудоустройства</c:v>
                </c:pt>
                <c:pt idx="5">
                  <c:v>Высшее образование дает больше возможностей для продвижения по карьерной лестнице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36</c:v>
                </c:pt>
                <c:pt idx="1">
                  <c:v>21.9</c:v>
                </c:pt>
                <c:pt idx="2">
                  <c:v>20.6</c:v>
                </c:pt>
                <c:pt idx="3">
                  <c:v>33.800000000000011</c:v>
                </c:pt>
                <c:pt idx="4">
                  <c:v>14.4</c:v>
                </c:pt>
                <c:pt idx="5">
                  <c:v>12.3</c:v>
                </c:pt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Не согласен</c:v>
                </c:pt>
              </c:strCache>
            </c:strRef>
          </c:tx>
          <c:spPr>
            <a:gradFill rotWithShape="0">
              <a:gsLst>
                <a:gs pos="0">
                  <a:srgbClr val="800080">
                    <a:gamma/>
                    <a:tint val="50196"/>
                    <a:invGamma/>
                  </a:srgbClr>
                </a:gs>
                <a:gs pos="100000">
                  <a:srgbClr val="800080"/>
                </a:gs>
              </a:gsLst>
              <a:lin ang="5400000" scaled="1"/>
            </a:gradFill>
            <a:ln w="22540">
              <a:noFill/>
            </a:ln>
          </c:spPr>
          <c:dLbls>
            <c:numFmt formatCode="0" sourceLinked="0"/>
            <c:spPr>
              <a:noFill/>
              <a:ln w="22540">
                <a:noFill/>
              </a:ln>
            </c:spPr>
            <c:txPr>
              <a:bodyPr/>
              <a:lstStyle/>
              <a:p>
                <a:pPr>
                  <a:defRPr sz="1131" b="1" i="0" u="none" strike="noStrike" baseline="0">
                    <a:solidFill>
                      <a:srgbClr val="FFFFFF"/>
                    </a:solidFill>
                    <a:latin typeface="Verdana"/>
                    <a:ea typeface="Verdana"/>
                    <a:cs typeface="Verdana"/>
                  </a:defRPr>
                </a:pPr>
                <a:endParaRPr lang="ru-RU"/>
              </a:p>
            </c:txPr>
            <c:showVal val="1"/>
          </c:dLbls>
          <c:cat>
            <c:strRef>
              <c:f>Sheet1!$A$2:$A$7</c:f>
              <c:strCache>
                <c:ptCount val="6"/>
                <c:pt idx="0">
                  <c:v>Быть преподавателем – это престижно </c:v>
                </c:pt>
                <c:pt idx="1">
                  <c:v>Работа преподавателя интересна</c:v>
                </c:pt>
                <c:pt idx="2">
                  <c:v>Наше государство уделяет незначительное внимание преподавателям</c:v>
                </c:pt>
                <c:pt idx="3">
                  <c:v>В нашей стране идут позитивные процессы в сфере образования</c:v>
                </c:pt>
                <c:pt idx="4">
                  <c:v>Высшее образование дает больше возможностей для трудоустройства</c:v>
                </c:pt>
                <c:pt idx="5">
                  <c:v>Высшее образование дает больше возможностей для продвижения по карьерной лестнице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38.1</c:v>
                </c:pt>
                <c:pt idx="1">
                  <c:v>37.5</c:v>
                </c:pt>
                <c:pt idx="2">
                  <c:v>13.8</c:v>
                </c:pt>
                <c:pt idx="3">
                  <c:v>43.8</c:v>
                </c:pt>
                <c:pt idx="4">
                  <c:v>6.3</c:v>
                </c:pt>
                <c:pt idx="5">
                  <c:v>5.0999999999999996</c:v>
                </c:pt>
              </c:numCache>
            </c:numRef>
          </c:val>
        </c:ser>
        <c:gapWidth val="40"/>
        <c:overlap val="100"/>
        <c:axId val="67908352"/>
        <c:axId val="67909888"/>
      </c:barChart>
      <c:catAx>
        <c:axId val="67908352"/>
        <c:scaling>
          <c:orientation val="maxMin"/>
        </c:scaling>
        <c:axPos val="l"/>
        <c:numFmt formatCode="General" sourceLinked="1"/>
        <c:tickLblPos val="nextTo"/>
        <c:spPr>
          <a:ln w="281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87" b="0" i="0" u="none" strike="noStrike" baseline="0">
                <a:solidFill>
                  <a:srgbClr val="333333"/>
                </a:solidFill>
                <a:latin typeface="Verdana"/>
                <a:ea typeface="Verdana"/>
                <a:cs typeface="Verdana"/>
              </a:defRPr>
            </a:pPr>
            <a:endParaRPr lang="ru-RU"/>
          </a:p>
        </c:txPr>
        <c:crossAx val="67909888"/>
        <c:crosses val="autoZero"/>
        <c:auto val="1"/>
        <c:lblAlgn val="ctr"/>
        <c:lblOffset val="100"/>
        <c:tickLblSkip val="1"/>
        <c:tickMarkSkip val="1"/>
      </c:catAx>
      <c:valAx>
        <c:axId val="67909888"/>
        <c:scaling>
          <c:orientation val="minMax"/>
          <c:min val="0"/>
        </c:scaling>
        <c:delete val="1"/>
        <c:axPos val="b"/>
        <c:numFmt formatCode="0%" sourceLinked="1"/>
        <c:tickLblPos val="nextTo"/>
        <c:crossAx val="67908352"/>
        <c:crosses val="max"/>
        <c:crossBetween val="between"/>
      </c:valAx>
      <c:spPr>
        <a:noFill/>
        <a:ln w="22540">
          <a:noFill/>
        </a:ln>
      </c:spPr>
    </c:plotArea>
    <c:legend>
      <c:legendPos val="b"/>
      <c:layout>
        <c:manualLayout>
          <c:xMode val="edge"/>
          <c:yMode val="edge"/>
          <c:x val="4.8603929679420892E-2"/>
          <c:y val="0.89572649572649576"/>
          <c:w val="0.9513960703205796"/>
          <c:h val="0.10427350427350435"/>
        </c:manualLayout>
      </c:layout>
      <c:spPr>
        <a:noFill/>
        <a:ln w="22540">
          <a:noFill/>
        </a:ln>
      </c:spPr>
      <c:txPr>
        <a:bodyPr/>
        <a:lstStyle/>
        <a:p>
          <a:pPr>
            <a:defRPr sz="976" b="0" i="0" u="none" strike="noStrike" baseline="0">
              <a:solidFill>
                <a:schemeClr val="tx1"/>
              </a:solidFill>
              <a:latin typeface="Verdana"/>
              <a:ea typeface="Verdana"/>
              <a:cs typeface="Verdana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2285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24405377456049646"/>
          <c:y val="0"/>
          <c:w val="0.7487073422957603"/>
          <c:h val="0.87521367521367543"/>
        </c:manualLayout>
      </c:layout>
      <c:barChart>
        <c:barDir val="bar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Согласен</c:v>
                </c:pt>
              </c:strCache>
            </c:strRef>
          </c:tx>
          <c:spPr>
            <a:gradFill rotWithShape="0">
              <a:gsLst>
                <a:gs pos="0">
                  <a:srgbClr val="000080">
                    <a:gamma/>
                    <a:tint val="70196"/>
                    <a:invGamma/>
                  </a:srgbClr>
                </a:gs>
                <a:gs pos="100000">
                  <a:srgbClr val="000080"/>
                </a:gs>
              </a:gsLst>
              <a:lin ang="5400000" scaled="1"/>
            </a:gradFill>
            <a:ln w="22540">
              <a:noFill/>
            </a:ln>
          </c:spPr>
          <c:dLbls>
            <c:numFmt formatCode="0" sourceLinked="0"/>
            <c:spPr>
              <a:noFill/>
              <a:ln w="22540">
                <a:noFill/>
              </a:ln>
            </c:spPr>
            <c:txPr>
              <a:bodyPr/>
              <a:lstStyle/>
              <a:p>
                <a:pPr>
                  <a:defRPr sz="1131" b="1" i="0" u="none" strike="noStrike" baseline="0">
                    <a:solidFill>
                      <a:srgbClr val="FFFFFF"/>
                    </a:solidFill>
                    <a:latin typeface="Verdana"/>
                    <a:ea typeface="Verdana"/>
                    <a:cs typeface="Verdana"/>
                  </a:defRPr>
                </a:pPr>
                <a:endParaRPr lang="ru-RU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Болонская система обучения более эффективна, чем та, что существует в России сейчас</c:v>
                </c:pt>
                <c:pt idx="1">
                  <c:v>Звания бакалавра достаточно для поиска работы и успешной карьеры </c:v>
                </c:pt>
                <c:pt idx="2">
                  <c:v>Специалист, получивший звание магистра, быстрее найдет работу и сделает карьеру</c:v>
                </c:pt>
                <c:pt idx="3">
                  <c:v>Дополнительный экзамен при поступлении в вуз необходим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18</c:v>
                </c:pt>
                <c:pt idx="1">
                  <c:v>29</c:v>
                </c:pt>
                <c:pt idx="2">
                  <c:v>11</c:v>
                </c:pt>
                <c:pt idx="3">
                  <c:v>16</c:v>
                </c:pt>
              </c:numCache>
            </c:numRef>
          </c:val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Не знаю</c:v>
                </c:pt>
              </c:strCache>
            </c:strRef>
          </c:tx>
          <c:spPr>
            <a:gradFill rotWithShape="0">
              <a:gsLst>
                <a:gs pos="0">
                  <a:srgbClr val="00CCFF">
                    <a:gamma/>
                    <a:tint val="60000"/>
                    <a:invGamma/>
                  </a:srgbClr>
                </a:gs>
                <a:gs pos="100000">
                  <a:srgbClr val="00CCFF"/>
                </a:gs>
              </a:gsLst>
              <a:lin ang="5400000" scaled="1"/>
            </a:gradFill>
            <a:ln w="22540">
              <a:noFill/>
            </a:ln>
          </c:spPr>
          <c:dLbls>
            <c:numFmt formatCode="0" sourceLinked="0"/>
            <c:spPr>
              <a:noFill/>
              <a:ln w="22540">
                <a:noFill/>
              </a:ln>
            </c:spPr>
            <c:txPr>
              <a:bodyPr/>
              <a:lstStyle/>
              <a:p>
                <a:pPr>
                  <a:defRPr sz="1131" b="1" i="0" u="none" strike="noStrike" baseline="0">
                    <a:solidFill>
                      <a:srgbClr val="333333"/>
                    </a:solidFill>
                    <a:latin typeface="Verdana"/>
                    <a:ea typeface="Verdana"/>
                    <a:cs typeface="Verdana"/>
                  </a:defRPr>
                </a:pPr>
                <a:endParaRPr lang="ru-RU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Болонская система обучения более эффективна, чем та, что существует в России сейчас</c:v>
                </c:pt>
                <c:pt idx="1">
                  <c:v>Звания бакалавра достаточно для поиска работы и успешной карьеры </c:v>
                </c:pt>
                <c:pt idx="2">
                  <c:v>Специалист, получивший звание магистра, быстрее найдет работу и сделает карьеру</c:v>
                </c:pt>
                <c:pt idx="3">
                  <c:v>Дополнительный экзамен при поступлении в вуз необходим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59</c:v>
                </c:pt>
                <c:pt idx="1">
                  <c:v>41</c:v>
                </c:pt>
                <c:pt idx="2">
                  <c:v>37</c:v>
                </c:pt>
                <c:pt idx="3">
                  <c:v>17</c:v>
                </c:pt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Не согласен</c:v>
                </c:pt>
              </c:strCache>
            </c:strRef>
          </c:tx>
          <c:spPr>
            <a:gradFill rotWithShape="0">
              <a:gsLst>
                <a:gs pos="0">
                  <a:srgbClr val="800080">
                    <a:gamma/>
                    <a:tint val="50196"/>
                    <a:invGamma/>
                  </a:srgbClr>
                </a:gs>
                <a:gs pos="100000">
                  <a:srgbClr val="800080"/>
                </a:gs>
              </a:gsLst>
              <a:lin ang="5400000" scaled="1"/>
            </a:gradFill>
            <a:ln w="22540">
              <a:noFill/>
            </a:ln>
          </c:spPr>
          <c:dLbls>
            <c:numFmt formatCode="0" sourceLinked="0"/>
            <c:spPr>
              <a:noFill/>
              <a:ln w="22540">
                <a:noFill/>
              </a:ln>
            </c:spPr>
            <c:txPr>
              <a:bodyPr/>
              <a:lstStyle/>
              <a:p>
                <a:pPr>
                  <a:defRPr sz="1131" b="1" i="0" u="none" strike="noStrike" baseline="0">
                    <a:solidFill>
                      <a:srgbClr val="FFFFFF"/>
                    </a:solidFill>
                    <a:latin typeface="Verdana"/>
                    <a:ea typeface="Verdana"/>
                    <a:cs typeface="Verdana"/>
                  </a:defRPr>
                </a:pPr>
                <a:endParaRPr lang="ru-RU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Болонская система обучения более эффективна, чем та, что существует в России сейчас</c:v>
                </c:pt>
                <c:pt idx="1">
                  <c:v>Звания бакалавра достаточно для поиска работы и успешной карьеры </c:v>
                </c:pt>
                <c:pt idx="2">
                  <c:v>Специалист, получивший звание магистра, быстрее найдет работу и сделает карьеру</c:v>
                </c:pt>
                <c:pt idx="3">
                  <c:v>Дополнительный экзамен при поступлении в вуз необходим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23</c:v>
                </c:pt>
                <c:pt idx="1">
                  <c:v>30</c:v>
                </c:pt>
                <c:pt idx="2">
                  <c:v>52</c:v>
                </c:pt>
                <c:pt idx="3">
                  <c:v>67</c:v>
                </c:pt>
              </c:numCache>
            </c:numRef>
          </c:val>
        </c:ser>
        <c:gapWidth val="40"/>
        <c:overlap val="100"/>
        <c:axId val="67711744"/>
        <c:axId val="67713280"/>
      </c:barChart>
      <c:catAx>
        <c:axId val="67711744"/>
        <c:scaling>
          <c:orientation val="maxMin"/>
        </c:scaling>
        <c:axPos val="l"/>
        <c:numFmt formatCode="General" sourceLinked="1"/>
        <c:tickLblPos val="nextTo"/>
        <c:spPr>
          <a:ln w="281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65" b="0" i="0" u="none" strike="noStrike" baseline="0">
                <a:solidFill>
                  <a:srgbClr val="333333"/>
                </a:solidFill>
                <a:latin typeface="Verdana"/>
                <a:ea typeface="Verdana"/>
                <a:cs typeface="Verdana"/>
              </a:defRPr>
            </a:pPr>
            <a:endParaRPr lang="ru-RU"/>
          </a:p>
        </c:txPr>
        <c:crossAx val="67713280"/>
        <c:crosses val="autoZero"/>
        <c:auto val="1"/>
        <c:lblAlgn val="ctr"/>
        <c:lblOffset val="100"/>
        <c:tickLblSkip val="1"/>
        <c:tickMarkSkip val="1"/>
      </c:catAx>
      <c:valAx>
        <c:axId val="67713280"/>
        <c:scaling>
          <c:orientation val="minMax"/>
          <c:min val="0"/>
        </c:scaling>
        <c:delete val="1"/>
        <c:axPos val="b"/>
        <c:numFmt formatCode="0%" sourceLinked="1"/>
        <c:tickLblPos val="nextTo"/>
        <c:crossAx val="67711744"/>
        <c:crosses val="max"/>
        <c:crossBetween val="between"/>
      </c:valAx>
      <c:spPr>
        <a:noFill/>
        <a:ln w="22540">
          <a:noFill/>
        </a:ln>
      </c:spPr>
    </c:plotArea>
    <c:legend>
      <c:legendPos val="b"/>
      <c:layout>
        <c:manualLayout>
          <c:xMode val="edge"/>
          <c:yMode val="edge"/>
          <c:x val="3.2057911065149963E-2"/>
          <c:y val="0.89572649572649576"/>
          <c:w val="0.9513960703205796"/>
          <c:h val="0.10427350427350435"/>
        </c:manualLayout>
      </c:layout>
      <c:spPr>
        <a:noFill/>
        <a:ln w="22540">
          <a:noFill/>
        </a:ln>
      </c:spPr>
      <c:txPr>
        <a:bodyPr/>
        <a:lstStyle/>
        <a:p>
          <a:pPr>
            <a:defRPr sz="976" b="0" i="0" u="none" strike="noStrike" baseline="0">
              <a:solidFill>
                <a:schemeClr val="tx1"/>
              </a:solidFill>
              <a:latin typeface="Verdana"/>
              <a:ea typeface="Verdana"/>
              <a:cs typeface="Verdana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2285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0"/>
  <c:chart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400" b="1" i="1" baseline="0"/>
                </a:pPr>
                <a:endParaRPr lang="ru-RU"/>
              </a:p>
            </c:txPr>
            <c:dLblPos val="inEnd"/>
            <c:showVal val="1"/>
          </c:dLbls>
          <c:cat>
            <c:strRef>
              <c:f>Лист3!$A$160:$A$163</c:f>
              <c:strCache>
                <c:ptCount val="4"/>
                <c:pt idx="0">
                  <c:v>пол</c:v>
                </c:pt>
                <c:pt idx="1">
                  <c:v>мужской</c:v>
                </c:pt>
                <c:pt idx="2">
                  <c:v>женский</c:v>
                </c:pt>
                <c:pt idx="3">
                  <c:v>ЗО</c:v>
                </c:pt>
              </c:strCache>
            </c:strRef>
          </c:cat>
          <c:val>
            <c:numRef>
              <c:f>Лист3!$B$160:$B$163</c:f>
              <c:numCache>
                <c:formatCode>0</c:formatCode>
                <c:ptCount val="4"/>
                <c:pt idx="1">
                  <c:v>41</c:v>
                </c:pt>
                <c:pt idx="2">
                  <c:v>55</c:v>
                </c:pt>
                <c:pt idx="3">
                  <c:v>4</c:v>
                </c:pt>
              </c:numCache>
            </c:numRef>
          </c:val>
        </c:ser>
        <c:dLbls>
          <c:showVal val="1"/>
        </c:dLbls>
        <c:firstSliceAng val="0"/>
      </c:pieChart>
    </c:plotArea>
    <c:legend>
      <c:legendPos val="r"/>
      <c:legendEntry>
        <c:idx val="0"/>
        <c:delete val="1"/>
      </c:legendEntry>
      <c:layout/>
      <c:txPr>
        <a:bodyPr/>
        <a:lstStyle/>
        <a:p>
          <a:pPr>
            <a:defRPr sz="1400" baseline="0"/>
          </a:pPr>
          <a:endParaRPr lang="ru-RU"/>
        </a:p>
      </c:txPr>
    </c:legend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9600" b="1" dirty="0" smtClean="0">
                <a:solidFill>
                  <a:schemeClr val="bg1"/>
                </a:solidFill>
              </a:rPr>
              <a:t>Фестиваль науки</a:t>
            </a:r>
            <a:endParaRPr lang="ru-RU" sz="9600" b="1" dirty="0">
              <a:solidFill>
                <a:schemeClr val="bg1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Рисунок 6" descr="c1575f4310d54af6908930abca6f8d2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5752" y="0"/>
            <a:ext cx="9179751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0" y="6309320"/>
            <a:ext cx="9144000" cy="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0" y="6464369"/>
            <a:ext cx="5868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Результаты опроса</a:t>
            </a:r>
            <a:r>
              <a:rPr lang="ru-RU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«Фестиваль науки-2013»</a:t>
            </a:r>
            <a:r>
              <a:rPr lang="en-US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11-12 октября</a:t>
            </a:r>
            <a:endParaRPr lang="ru-RU" sz="1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12160" y="6449568"/>
            <a:ext cx="3131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 респондентов – 380</a:t>
            </a:r>
            <a:endParaRPr lang="ru-RU" sz="1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-36512" y="125760"/>
            <a:ext cx="91805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0" y="125760"/>
            <a:ext cx="91805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n-US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9" name="Group 44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048161472"/>
              </p:ext>
            </p:extLst>
          </p:nvPr>
        </p:nvGraphicFramePr>
        <p:xfrm>
          <a:off x="107504" y="1412773"/>
          <a:ext cx="4446240" cy="4802308"/>
        </p:xfrm>
        <a:graphic>
          <a:graphicData uri="http://schemas.openxmlformats.org/drawingml/2006/table">
            <a:tbl>
              <a:tblPr/>
              <a:tblGrid>
                <a:gridCol w="3507479"/>
                <a:gridCol w="938761"/>
              </a:tblGrid>
              <a:tr h="94877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ПОЛОЖИТЕЛЬНЫЕ СТОРОНЫ</a:t>
                      </a:r>
                    </a:p>
                  </a:txBody>
                  <a:tcPr marL="18000" marR="18000" marT="18000" marB="18000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%</a:t>
                      </a:r>
                    </a:p>
                  </a:txBody>
                  <a:tcPr marL="18000" marR="18000" marT="18000" marB="18000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52796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Возможность </a:t>
                      </a:r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сдавать документы в разные вузы</a:t>
                      </a:r>
                    </a:p>
                  </a:txBody>
                  <a:tcPr marL="85725" marR="9525" marT="9525" marB="0" anchor="ctr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60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</a:tr>
              <a:tr h="35644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Проще сдать ЕГЭ, чем экзамены</a:t>
                      </a:r>
                    </a:p>
                  </a:txBody>
                  <a:tcPr marL="85725" marR="9525" marT="9525" marB="0" anchor="ctr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17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</a:tr>
              <a:tr h="356443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ЕГЭ более объективны, чем экзамены</a:t>
                      </a:r>
                    </a:p>
                  </a:txBody>
                  <a:tcPr marL="85725" marR="9525" marT="9525" marB="0" anchor="ctr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10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</a:tr>
              <a:tr h="52796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К ЕГЭ легче подготовиться, чем к вступительным экзаменам</a:t>
                      </a:r>
                    </a:p>
                  </a:txBody>
                  <a:tcPr marL="85725" marR="9525" marT="9525" marB="0" anchor="ctr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7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</a:tr>
              <a:tr h="35644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Меньше коррупции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85725" marR="9525" marT="9525" marB="0" anchor="ctr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</a:tr>
              <a:tr h="35644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Другое </a:t>
                      </a:r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(без уточнения)</a:t>
                      </a:r>
                    </a:p>
                  </a:txBody>
                  <a:tcPr marL="9525" marR="9525" marT="9525" marB="0" anchor="ctr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</a:tr>
              <a:tr h="35644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Меньше </a:t>
                      </a:r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нервотрёпки</a:t>
                      </a:r>
                    </a:p>
                  </a:txBody>
                  <a:tcPr marL="85725" marR="9525" marT="9525" marB="0" anchor="ctr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</a:tr>
              <a:tr h="47292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ЕГЭ более объективны, чем экзамены</a:t>
                      </a:r>
                    </a:p>
                  </a:txBody>
                  <a:tcPr marL="85725" marR="9525" marT="9525" marB="0" anchor="ctr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</a:tr>
              <a:tr h="542467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18000" marT="18000" marB="180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Group 44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68088159"/>
              </p:ext>
            </p:extLst>
          </p:nvPr>
        </p:nvGraphicFramePr>
        <p:xfrm>
          <a:off x="4596490" y="1412774"/>
          <a:ext cx="4440006" cy="4802307"/>
        </p:xfrm>
        <a:graphic>
          <a:graphicData uri="http://schemas.openxmlformats.org/drawingml/2006/table">
            <a:tbl>
              <a:tblPr/>
              <a:tblGrid>
                <a:gridCol w="3502561"/>
                <a:gridCol w="937445"/>
              </a:tblGrid>
              <a:tr h="1007762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ОТРИЦАТЕЛЬНЫЕ СТОРОНЫ</a:t>
                      </a:r>
                    </a:p>
                  </a:txBody>
                  <a:tcPr marL="18000" marR="18000" marT="18000" marB="18000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%</a:t>
                      </a:r>
                    </a:p>
                  </a:txBody>
                  <a:tcPr marL="18000" marR="18000" marT="18000" marB="18000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73287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Больше нервотрёпки</a:t>
                      </a:r>
                    </a:p>
                  </a:txBody>
                  <a:tcPr marL="85725" marR="9525" marT="9525" marB="0" anchor="ctr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39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</a:tr>
              <a:tr h="574661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ЕГЭ не позволяют получить полную информацию об уровне знаний абитуриентов</a:t>
                      </a:r>
                    </a:p>
                  </a:txBody>
                  <a:tcPr marL="85725" marR="9525" marT="9525" marB="0" anchor="ctr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34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</a:tr>
              <a:tr h="3326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Больше коррупции</a:t>
                      </a:r>
                    </a:p>
                  </a:txBody>
                  <a:tcPr marL="85725" marR="9525" marT="9525" marB="0" anchor="ctr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</a:tr>
              <a:tr h="4927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Система очень запутана, её сложно понять</a:t>
                      </a:r>
                    </a:p>
                  </a:txBody>
                  <a:tcPr marL="85725" marR="9525" marT="9525" marB="0" anchor="ctr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6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</a:tr>
              <a:tr h="3326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Не все школьники умеют заполнять тесты</a:t>
                      </a:r>
                    </a:p>
                  </a:txBody>
                  <a:tcPr marL="85725" marR="9525" marT="9525" marB="0" anchor="ctr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</a:tr>
              <a:tr h="332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Другое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(без уточнения)</a:t>
                      </a:r>
                    </a:p>
                  </a:txBody>
                  <a:tcPr marL="9525" marR="9525" marT="9525" marB="0" anchor="b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</a:tr>
              <a:tr h="4927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К ЕГЭ сложнее подготовиться, чем к экзаменам</a:t>
                      </a:r>
                    </a:p>
                  </a:txBody>
                  <a:tcPr marL="85725" marR="9525" marT="9525" marB="0" anchor="ctr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</a:tr>
              <a:tr h="503488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18000" marT="17999" marB="17999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Заголовок 1"/>
          <p:cNvSpPr txBox="1">
            <a:spLocks/>
          </p:cNvSpPr>
          <p:nvPr/>
        </p:nvSpPr>
        <p:spPr>
          <a:xfrm>
            <a:off x="-47944" y="125760"/>
            <a:ext cx="91805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ПОЛОЖИТЕЛЬНЫЕ И ОТРИЦАТЕЛЬНЫЕ СТОРОНЫ ЕГЭ</a:t>
            </a:r>
            <a:endParaRPr lang="en-US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4418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0" y="6309320"/>
            <a:ext cx="9144000" cy="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0" y="6464369"/>
            <a:ext cx="5868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Результаты опроса</a:t>
            </a:r>
            <a:r>
              <a:rPr lang="ru-RU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«Фестиваль науки-2013»</a:t>
            </a:r>
            <a:r>
              <a:rPr lang="en-US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11-12 октября</a:t>
            </a:r>
            <a:endParaRPr lang="ru-RU" sz="1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12160" y="6449568"/>
            <a:ext cx="3131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 респондентов – 380</a:t>
            </a:r>
            <a:endParaRPr lang="ru-RU" sz="1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-36512" y="125760"/>
            <a:ext cx="91805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0" y="125760"/>
            <a:ext cx="91805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n-US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-47944" y="125760"/>
            <a:ext cx="91805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n-US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-36512" y="116632"/>
            <a:ext cx="91805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РЕСПОНДЕНТЫ</a:t>
            </a:r>
            <a:endParaRPr lang="en-US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14" name="Диаграмма 13"/>
          <p:cNvGraphicFramePr/>
          <p:nvPr/>
        </p:nvGraphicFramePr>
        <p:xfrm>
          <a:off x="214282" y="1500174"/>
          <a:ext cx="4357718" cy="457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Диаграмма 14"/>
          <p:cNvGraphicFramePr/>
          <p:nvPr/>
        </p:nvGraphicFramePr>
        <p:xfrm>
          <a:off x="4572000" y="1857364"/>
          <a:ext cx="4572000" cy="3929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338472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0" y="6309320"/>
            <a:ext cx="9144000" cy="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0" y="6464369"/>
            <a:ext cx="5868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Результаты опроса</a:t>
            </a:r>
            <a:r>
              <a:rPr lang="ru-RU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«Фестиваль науки-2013»</a:t>
            </a:r>
            <a:r>
              <a:rPr lang="en-US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11-12октября</a:t>
            </a:r>
            <a:endParaRPr lang="ru-RU" sz="1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12160" y="6449568"/>
            <a:ext cx="3131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 респондентов – 380</a:t>
            </a:r>
            <a:endParaRPr lang="ru-RU" sz="1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-36512" y="116632"/>
            <a:ext cx="9180512" cy="1152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Более половины гостей Фестиваля Науки узнали о проведении данного мероприятия от своих друзей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родителей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коллег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преподавателей в учебных заведениях</a:t>
            </a:r>
            <a:endParaRPr lang="en-US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10" name="Диаграмма 9"/>
          <p:cNvGraphicFramePr/>
          <p:nvPr/>
        </p:nvGraphicFramePr>
        <p:xfrm>
          <a:off x="0" y="1357298"/>
          <a:ext cx="9144000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74504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0" y="6309320"/>
            <a:ext cx="9144000" cy="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0" y="6464369"/>
            <a:ext cx="5868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Результаты опроса</a:t>
            </a:r>
            <a:r>
              <a:rPr lang="ru-RU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«Фестиваль науки-2013»</a:t>
            </a:r>
            <a:r>
              <a:rPr lang="en-US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11-12октября</a:t>
            </a:r>
            <a:endParaRPr lang="ru-RU" sz="1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12160" y="6449568"/>
            <a:ext cx="3131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 респондентов – 380</a:t>
            </a:r>
            <a:endParaRPr lang="ru-RU" sz="1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-36512" y="125760"/>
            <a:ext cx="91805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0" y="125760"/>
            <a:ext cx="91805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38% респондентов считают, что Фестиваль науки помогает школьникам с определением будущей профессии</a:t>
            </a:r>
          </a:p>
        </p:txBody>
      </p:sp>
      <p:graphicFrame>
        <p:nvGraphicFramePr>
          <p:cNvPr id="11" name="Диаграмма 10"/>
          <p:cNvGraphicFramePr/>
          <p:nvPr/>
        </p:nvGraphicFramePr>
        <p:xfrm>
          <a:off x="0" y="1214422"/>
          <a:ext cx="9144000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27690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0" y="6309320"/>
            <a:ext cx="9144000" cy="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0" y="6464369"/>
            <a:ext cx="5868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Результаты опроса</a:t>
            </a:r>
            <a:r>
              <a:rPr lang="ru-RU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«Фестиваль науки-2013»</a:t>
            </a:r>
            <a:r>
              <a:rPr lang="en-US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11-12 октября</a:t>
            </a:r>
            <a:endParaRPr lang="ru-RU" sz="1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12160" y="6449568"/>
            <a:ext cx="3131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 респондентов – 380</a:t>
            </a:r>
            <a:endParaRPr lang="ru-RU" sz="1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-36512" y="125760"/>
            <a:ext cx="91805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0" y="125760"/>
            <a:ext cx="91805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n-US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9" name="Group 44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46314095"/>
              </p:ext>
            </p:extLst>
          </p:nvPr>
        </p:nvGraphicFramePr>
        <p:xfrm>
          <a:off x="107504" y="1412774"/>
          <a:ext cx="4446240" cy="4945182"/>
        </p:xfrm>
        <a:graphic>
          <a:graphicData uri="http://schemas.openxmlformats.org/drawingml/2006/table">
            <a:tbl>
              <a:tblPr/>
              <a:tblGrid>
                <a:gridCol w="3507479"/>
                <a:gridCol w="938761"/>
              </a:tblGrid>
              <a:tr h="69346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НЕ ПОНРАВИЛОСЬ</a:t>
                      </a:r>
                    </a:p>
                  </a:txBody>
                  <a:tcPr marL="18000" marR="18000" marT="18000" marB="18000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%</a:t>
                      </a:r>
                    </a:p>
                  </a:txBody>
                  <a:tcPr marL="18000" marR="18000" marT="18000" marB="18000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51297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Замечаний нет </a:t>
                      </a:r>
                    </a:p>
                  </a:txBody>
                  <a:tcPr marL="9525" marR="9525" marT="9525" marB="0" anchor="ctr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</a:tr>
              <a:tr h="51297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Мало представлены международные организации </a:t>
                      </a:r>
                    </a:p>
                  </a:txBody>
                  <a:tcPr marL="9525" marR="9525" marT="9525" marB="0" anchor="ctr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</a:tr>
              <a:tr h="51297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Состав участников (мало вузов, не все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факультеты)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</a:tr>
              <a:tr h="63875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Организация мероприятия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(особенно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расположение аудиторий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</a:tr>
              <a:tr h="51297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Организация питания</a:t>
                      </a:r>
                    </a:p>
                  </a:txBody>
                  <a:tcPr marL="9525" marR="9525" marT="9525" marB="0" anchor="ctr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</a:tr>
              <a:tr h="63875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Самопрезентация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вузов, качество и количество предоставляемой о них информации </a:t>
                      </a:r>
                    </a:p>
                  </a:txBody>
                  <a:tcPr marL="9525" marR="9525" marT="9525" marB="0" anchor="ctr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</a:tr>
              <a:tr h="51297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Содержание, мало интересных лекций</a:t>
                      </a:r>
                    </a:p>
                  </a:txBody>
                  <a:tcPr marL="9525" marR="9525" marT="9525" marB="0" anchor="ctr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</a:tr>
              <a:tr h="409329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18000" marT="18000" marB="180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Group 44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08865257"/>
              </p:ext>
            </p:extLst>
          </p:nvPr>
        </p:nvGraphicFramePr>
        <p:xfrm>
          <a:off x="4596490" y="1412775"/>
          <a:ext cx="4440006" cy="4873744"/>
        </p:xfrm>
        <a:graphic>
          <a:graphicData uri="http://schemas.openxmlformats.org/drawingml/2006/table">
            <a:tbl>
              <a:tblPr/>
              <a:tblGrid>
                <a:gridCol w="3502561"/>
                <a:gridCol w="937445"/>
              </a:tblGrid>
              <a:tr h="627303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ПОНРАВИЛОСЬ</a:t>
                      </a:r>
                    </a:p>
                  </a:txBody>
                  <a:tcPr marL="18000" marR="18000" marT="18000" marB="18000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%</a:t>
                      </a:r>
                    </a:p>
                  </a:txBody>
                  <a:tcPr marL="18000" marR="18000" marT="18000" marB="18000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</a:tr>
              <a:tr h="34575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Интересные выставочные экспонаты</a:t>
                      </a:r>
                    </a:p>
                  </a:txBody>
                  <a:tcPr marL="9525" marR="9525" marT="9525" marB="0" anchor="ctr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48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</a:tr>
              <a:tr h="82409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Возможность пообщаться с интересными людьми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19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</a:tr>
              <a:tr h="89431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Интерактивность - эксперименты, в которых можно принимать участие, конкурсы и подарки, различные опыты</a:t>
                      </a:r>
                      <a:b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</a:b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14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</a:tr>
              <a:tr h="34575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Стенды факультетов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6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</a:tr>
              <a:tr h="55372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Праздничная атмосфера мероприятия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6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</a:tr>
              <a:tr h="34575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Лекции</a:t>
                      </a:r>
                    </a:p>
                  </a:txBody>
                  <a:tcPr marL="9525" marR="9525" marT="9525" marB="0" anchor="ctr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</a:tr>
              <a:tr h="55372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Визуальная составляющая 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ФН </a:t>
                      </a:r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- 3D видео, презентации</a:t>
                      </a:r>
                    </a:p>
                  </a:txBody>
                  <a:tcPr marL="9525" marR="9525" marT="9525" marB="0" anchor="ctr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</a:tr>
              <a:tr h="383308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18000" marT="17999" marB="17999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Заголовок 1"/>
          <p:cNvSpPr txBox="1">
            <a:spLocks/>
          </p:cNvSpPr>
          <p:nvPr/>
        </p:nvSpPr>
        <p:spPr>
          <a:xfrm>
            <a:off x="-47944" y="125760"/>
            <a:ext cx="91805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ЧТО ПОНРАВИЛОСЬ И ЧТО НЕ ПОНРАВИЛОСЬ</a:t>
            </a:r>
            <a:endParaRPr lang="en-US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8294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0" y="6309320"/>
            <a:ext cx="9144000" cy="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0" y="6464369"/>
            <a:ext cx="5868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Результаты опроса</a:t>
            </a:r>
            <a:r>
              <a:rPr lang="ru-RU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«Фестиваль науки-2013», 11-12 октября</a:t>
            </a:r>
            <a:endParaRPr lang="ru-RU" sz="1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12160" y="6449568"/>
            <a:ext cx="3131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 респондентов – 380</a:t>
            </a:r>
            <a:endParaRPr lang="ru-RU" sz="1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-36512" y="125760"/>
            <a:ext cx="91805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0" y="125760"/>
            <a:ext cx="91805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TOP</a:t>
            </a:r>
            <a:r>
              <a:rPr lang="ru-RU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-13 наук наиболее интересных для гостей Фестиваля и </a:t>
            </a:r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TOP</a:t>
            </a:r>
            <a:r>
              <a:rPr lang="ru-RU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-11 стендов</a:t>
            </a:r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которые их представляют </a:t>
            </a:r>
            <a:endParaRPr lang="en-US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12" name="Диаграмма 11"/>
          <p:cNvGraphicFramePr/>
          <p:nvPr/>
        </p:nvGraphicFramePr>
        <p:xfrm>
          <a:off x="0" y="1357298"/>
          <a:ext cx="4714876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Диаграмма 12"/>
          <p:cNvGraphicFramePr/>
          <p:nvPr/>
        </p:nvGraphicFramePr>
        <p:xfrm>
          <a:off x="4572000" y="1285860"/>
          <a:ext cx="4572000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44765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0" y="6309320"/>
            <a:ext cx="9144000" cy="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0" y="6464369"/>
            <a:ext cx="5868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Результаты опроса</a:t>
            </a:r>
            <a:r>
              <a:rPr lang="ru-RU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«Фестиваль науки-2013»</a:t>
            </a:r>
            <a:r>
              <a:rPr lang="en-US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11-12 октября</a:t>
            </a:r>
            <a:endParaRPr lang="ru-RU" sz="1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12160" y="6449568"/>
            <a:ext cx="3131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 респондентов – 380</a:t>
            </a:r>
            <a:endParaRPr lang="ru-RU" sz="1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347839183"/>
              </p:ext>
            </p:extLst>
          </p:nvPr>
        </p:nvGraphicFramePr>
        <p:xfrm>
          <a:off x="41275" y="1350963"/>
          <a:ext cx="5881688" cy="5076825"/>
        </p:xfrm>
        <a:graphic>
          <a:graphicData uri="http://schemas.openxmlformats.org/presentationml/2006/ole">
            <p:oleObj spid="_x0000_s4098" name="Диаграмма" r:id="rId3" imgW="6038847" imgH="5210258" progId="MSGraph.Chart.8">
              <p:embed followColorScheme="full"/>
            </p:oleObj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-36512" y="125760"/>
            <a:ext cx="91805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0" y="125760"/>
            <a:ext cx="91805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84% респондентов оценили уровень организации Фестиваля Науки на </a:t>
            </a:r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“</a:t>
            </a:r>
            <a:r>
              <a:rPr lang="ru-RU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хорошо</a:t>
            </a:r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”</a:t>
            </a:r>
            <a:r>
              <a:rPr lang="ru-RU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“</a:t>
            </a:r>
            <a:r>
              <a:rPr lang="ru-RU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отлично</a:t>
            </a:r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”,</a:t>
            </a:r>
            <a:r>
              <a:rPr lang="ru-RU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а посетили данное мероприятие они вот с какими целями</a:t>
            </a:r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6012160" y="1925637"/>
          <a:ext cx="2865438" cy="436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100953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0" y="6309320"/>
            <a:ext cx="9144000" cy="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0" y="6464369"/>
            <a:ext cx="5868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Результаты опроса</a:t>
            </a:r>
            <a:r>
              <a:rPr lang="ru-RU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«Фестиваль науки-2013»</a:t>
            </a:r>
            <a:r>
              <a:rPr lang="en-US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11-12 октября</a:t>
            </a:r>
            <a:endParaRPr lang="ru-RU" sz="1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12160" y="6449568"/>
            <a:ext cx="3131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 респондентов – 380</a:t>
            </a:r>
            <a:endParaRPr lang="ru-RU" sz="1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-36512" y="125760"/>
            <a:ext cx="91805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0" y="125760"/>
            <a:ext cx="91805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64</a:t>
            </a:r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% </a:t>
            </a:r>
            <a:r>
              <a:rPr lang="ru-RU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респондентов считают</a:t>
            </a:r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что наука не нуждается в популяризации</a:t>
            </a:r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82550" y="1296988"/>
          <a:ext cx="9007475" cy="5035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4597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0" y="6309320"/>
            <a:ext cx="9144000" cy="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0" y="6464369"/>
            <a:ext cx="5868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Результаты опроса</a:t>
            </a:r>
            <a:r>
              <a:rPr lang="ru-RU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«Фестиваль науки-2013»</a:t>
            </a:r>
            <a:r>
              <a:rPr lang="en-US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11-12 октября</a:t>
            </a:r>
            <a:endParaRPr lang="ru-RU" sz="1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12160" y="6429396"/>
            <a:ext cx="3131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 респондентов – 360</a:t>
            </a:r>
            <a:endParaRPr lang="ru-RU" sz="1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-36512" y="125760"/>
            <a:ext cx="91805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0" y="125760"/>
            <a:ext cx="91805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Более половины опрошенных считают</a:t>
            </a:r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что высшее образование открывает большие перспективы в жизни</a:t>
            </a:r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251520" y="1296988"/>
          <a:ext cx="8838505" cy="5035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20564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0" y="6309320"/>
            <a:ext cx="9144000" cy="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0" y="6464369"/>
            <a:ext cx="5868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Результаты опроса</a:t>
            </a:r>
            <a:r>
              <a:rPr lang="ru-RU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«Фестиваль науки-2013»</a:t>
            </a:r>
            <a:r>
              <a:rPr lang="en-US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11-12 октября</a:t>
            </a:r>
            <a:endParaRPr lang="ru-RU" sz="1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12160" y="6449568"/>
            <a:ext cx="3131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 респондентов – 380</a:t>
            </a:r>
            <a:endParaRPr lang="ru-RU" sz="1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-36512" y="125760"/>
            <a:ext cx="91805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0" y="125760"/>
            <a:ext cx="91805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Вопросы о Болонской системе обучения до сих пор ставят респондентов в затруднительное положение</a:t>
            </a:r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68263" y="1296988"/>
          <a:ext cx="9021762" cy="5035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44377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481</Words>
  <PresentationFormat>Экран (4:3)</PresentationFormat>
  <Paragraphs>100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Тема Office</vt:lpstr>
      <vt:lpstr>Диаграмма</vt:lpstr>
      <vt:lpstr>Фестиваль науки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Фестиваль науки</dc:title>
  <dc:creator>Nasty</dc:creator>
  <cp:lastModifiedBy>Alena</cp:lastModifiedBy>
  <cp:revision>32</cp:revision>
  <dcterms:created xsi:type="dcterms:W3CDTF">2013-10-16T21:37:47Z</dcterms:created>
  <dcterms:modified xsi:type="dcterms:W3CDTF">2013-10-17T19:57:48Z</dcterms:modified>
</cp:coreProperties>
</file>